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57" r:id="rId2"/>
    <p:sldMasterId id="2147484414" r:id="rId3"/>
    <p:sldMasterId id="2147484427" r:id="rId4"/>
    <p:sldMasterId id="2147484440" r:id="rId5"/>
    <p:sldMasterId id="2147484453" r:id="rId6"/>
    <p:sldMasterId id="2147484502" r:id="rId7"/>
    <p:sldMasterId id="2147484514" r:id="rId8"/>
    <p:sldMasterId id="2147484538" r:id="rId9"/>
    <p:sldMasterId id="2147484551" r:id="rId10"/>
    <p:sldMasterId id="2147484680" r:id="rId11"/>
    <p:sldMasterId id="2147484893" r:id="rId12"/>
    <p:sldMasterId id="2147484905" r:id="rId13"/>
    <p:sldMasterId id="2147484919" r:id="rId14"/>
    <p:sldMasterId id="2147484931" r:id="rId15"/>
    <p:sldMasterId id="2147484943" r:id="rId16"/>
  </p:sldMasterIdLst>
  <p:notesMasterIdLst>
    <p:notesMasterId r:id="rId90"/>
  </p:notesMasterIdLst>
  <p:handoutMasterIdLst>
    <p:handoutMasterId r:id="rId91"/>
  </p:handoutMasterIdLst>
  <p:sldIdLst>
    <p:sldId id="897" r:id="rId17"/>
    <p:sldId id="915" r:id="rId18"/>
    <p:sldId id="917" r:id="rId19"/>
    <p:sldId id="918" r:id="rId20"/>
    <p:sldId id="913" r:id="rId21"/>
    <p:sldId id="914" r:id="rId22"/>
    <p:sldId id="898" r:id="rId23"/>
    <p:sldId id="899" r:id="rId24"/>
    <p:sldId id="900" r:id="rId25"/>
    <p:sldId id="901" r:id="rId26"/>
    <p:sldId id="902" r:id="rId27"/>
    <p:sldId id="903" r:id="rId28"/>
    <p:sldId id="908" r:id="rId29"/>
    <p:sldId id="909" r:id="rId30"/>
    <p:sldId id="910" r:id="rId31"/>
    <p:sldId id="911" r:id="rId32"/>
    <p:sldId id="874" r:id="rId33"/>
    <p:sldId id="875" r:id="rId34"/>
    <p:sldId id="876" r:id="rId35"/>
    <p:sldId id="878" r:id="rId36"/>
    <p:sldId id="256" r:id="rId37"/>
    <p:sldId id="604" r:id="rId38"/>
    <p:sldId id="605" r:id="rId39"/>
    <p:sldId id="606" r:id="rId40"/>
    <p:sldId id="607" r:id="rId41"/>
    <p:sldId id="610" r:id="rId42"/>
    <p:sldId id="611" r:id="rId43"/>
    <p:sldId id="608" r:id="rId44"/>
    <p:sldId id="715" r:id="rId45"/>
    <p:sldId id="612" r:id="rId46"/>
    <p:sldId id="737" r:id="rId47"/>
    <p:sldId id="614" r:id="rId48"/>
    <p:sldId id="709" r:id="rId49"/>
    <p:sldId id="615" r:id="rId50"/>
    <p:sldId id="616" r:id="rId51"/>
    <p:sldId id="617" r:id="rId52"/>
    <p:sldId id="618" r:id="rId53"/>
    <p:sldId id="619" r:id="rId54"/>
    <p:sldId id="620" r:id="rId55"/>
    <p:sldId id="621" r:id="rId56"/>
    <p:sldId id="622" r:id="rId57"/>
    <p:sldId id="624" r:id="rId58"/>
    <p:sldId id="625" r:id="rId59"/>
    <p:sldId id="623" r:id="rId60"/>
    <p:sldId id="626" r:id="rId61"/>
    <p:sldId id="627" r:id="rId62"/>
    <p:sldId id="628" r:id="rId63"/>
    <p:sldId id="675" r:id="rId64"/>
    <p:sldId id="736" r:id="rId65"/>
    <p:sldId id="629" r:id="rId66"/>
    <p:sldId id="632" r:id="rId67"/>
    <p:sldId id="633" r:id="rId68"/>
    <p:sldId id="634" r:id="rId69"/>
    <p:sldId id="635" r:id="rId70"/>
    <p:sldId id="871" r:id="rId71"/>
    <p:sldId id="636" r:id="rId72"/>
    <p:sldId id="637" r:id="rId73"/>
    <p:sldId id="638" r:id="rId74"/>
    <p:sldId id="639" r:id="rId75"/>
    <p:sldId id="640" r:id="rId76"/>
    <p:sldId id="642" r:id="rId77"/>
    <p:sldId id="643" r:id="rId78"/>
    <p:sldId id="641" r:id="rId79"/>
    <p:sldId id="644" r:id="rId80"/>
    <p:sldId id="735" r:id="rId81"/>
    <p:sldId id="645" r:id="rId82"/>
    <p:sldId id="646" r:id="rId83"/>
    <p:sldId id="660" r:id="rId84"/>
    <p:sldId id="661" r:id="rId85"/>
    <p:sldId id="678" r:id="rId86"/>
    <p:sldId id="679" r:id="rId87"/>
    <p:sldId id="835" r:id="rId88"/>
    <p:sldId id="662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68717" autoAdjust="0"/>
  </p:normalViewPr>
  <p:slideViewPr>
    <p:cSldViewPr>
      <p:cViewPr varScale="1">
        <p:scale>
          <a:sx n="48" d="100"/>
          <a:sy n="48" d="100"/>
        </p:scale>
        <p:origin x="1089" y="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31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CS 376: Computer Vision - lecture 16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35BD2-960E-4857-A609-F51E3A03D3D9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B62A7-8B9B-4814-B736-C1F7BC570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631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CS 376: Computer Vision - lecture 16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B0D7B-2C62-4C0A-92C1-7F692F7E578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6C2C5-82E7-47D2-97FB-E2DE053A92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02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26C2C5-82E7-47D2-97FB-E2DE053A92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69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35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89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4DC27-2856-445E-8712-13565CACB260}" type="slidenum">
              <a:rPr lang="en-US" sz="1100">
                <a:solidFill>
                  <a:prstClr val="black"/>
                </a:solidFill>
              </a:rPr>
              <a:pPr/>
              <a:t>22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25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8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AEFDB-45E2-4E86-AE4B-5B64AC2FA133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35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6DDF0-AB65-4B54-B0D0-67E7DFE610B5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08D8788-E595-4C7A-B02F-F564C5A7EB3E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4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9C093-A5A6-4231-84CB-AB63357308E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07B8A28-E7C3-420B-975E-BC24091F85F2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52BA4-4AE3-48FE-A5AE-1045C50416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29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588CB0-2487-478F-8842-BBF20F973C3F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81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87037-0F60-42EF-8F36-7D7A1A4B627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F7DF0-8B02-485F-96B3-233A1DF70048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8684F8-C34D-4B88-B646-BE8361DAE9E0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18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2C3CB7-9254-4B8C-86F2-05F09AE11492}" type="slidenum">
              <a:rPr 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4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1E3F6-FEBB-4CCD-B2E5-10BF0C1695E5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9ADA20B-80D7-4C6B-8033-8B85BDDDF6AB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25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D17F5-F009-470C-9FBD-513920C5255A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D964110-E858-41A5-A890-C46C4331A208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9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052F0-0870-410E-A381-C964BAC0ACAE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65D4A5-A1B8-4B65-8FD3-FE24C6EC7627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0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7EBD5C-35DB-4444-864D-99FB192EAC19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B991EDF-C586-49F7-BA79-5F5555844641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71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DD091-19C2-4683-9706-4E98E03AF517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F7EDB79-8C2F-4912-B7E2-1CE73657B5EB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02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E3E4EE-5837-441D-9C54-A4E024BE2FB7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D55BBC4-5184-4C09-ABB1-42DB935D60C1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8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E2608A-3875-485B-8782-4C841749BD0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5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0904C-4DEC-4258-A0F6-1647EAC51565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3001A5B-1B39-49CF-8D99-613AA8BD247E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1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1B987F-FE9B-4F68-8340-E620826449AE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96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54302-6C41-42EB-B34D-DE4D6A8E017A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C133ED9-1670-47A4-A65E-336439A92686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19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761B2-1E8E-4DCD-9EF3-8F016B9F2DB7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06007AA-E729-4CFF-BC64-9C98DA1E7D8C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7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9AB0C-5F1A-4573-AB84-3635C08179BE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95B9D9-98D8-4642-A135-B6527F07B03C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38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781E97-20DB-4D0D-9DD8-98DE3BA8BBF7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D028C84-7C5E-4271-8A1B-1B8D99C694D8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78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61310-4F16-4D9D-8AFA-6D7B52E7CB47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BCF0298-DEC8-4A04-BF92-D5ECBD83199B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12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D9101E-F5E3-4B7D-A47A-4328198A2112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75EB541-28F2-4E35-818C-C2DD31B87228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882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F7DF0-8B02-485F-96B3-233A1DF70048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8684F8-C34D-4B88-B646-BE8361DAE9E0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37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96ACE-DF3F-4E36-ABD7-6456E2A1457F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94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648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C2C42-AF36-4B30-90B9-0C56895BABDA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E78F59C-260C-4BCD-97E8-73F8BC77BF87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73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9C92D1-A8B2-4B7E-89D4-85DDB95D4A06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2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91AF09-0D4D-4903-A3F4-022031373079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983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2BFF5-C3ED-459F-AEE3-AA0D18A9D5FA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50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36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130970-D0B8-49E0-93D3-DF692E3EC556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64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7A8DE-8647-4DD1-B8FD-39C943A38244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563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E970D-5BD9-4E98-8023-ADF2C86957FC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7393F7C7-083B-49EF-9F3E-E9726474C6C7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483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CA16B-0076-4C2E-A851-634FED8EC246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0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9519198-8CC5-4C61-927B-F0D8374E85DA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42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1CBA0-A3C8-4DBE-BE8D-A55DA4C79334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01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57B08E-139F-4F43-983F-154FB97689EE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2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600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782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7510C-7786-4388-AE0B-F9DA9CA9E2CB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8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A3CA04A-3BBB-4373-8F8C-F614917658E5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973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EA42A-8088-434D-95E8-8466ADA77D44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4404381-0AB7-4428-A867-6AA298F07123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20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10E1B-88C6-4FB7-A1CA-7715D0C01EA2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E3B8544-285E-434B-8045-D7376F8ABAB3}" type="slidenum">
              <a:rPr lang="en-US" sz="12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 w="12700" cap="flat">
            <a:solidFill>
              <a:schemeClr val="tx1"/>
            </a:solidFill>
          </a:ln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102386" tIns="51193" rIns="102386" bIns="51193"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591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E2D1C-8DC5-46CA-AAD9-3E2FEF294513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ru-RU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019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007353D-FA3F-442B-9F81-BC88510A5C52}" type="slidenum">
              <a:rPr lang="en-US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536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FCF09C6-F9AC-4EBA-9499-56F3CC5EA1B6}" type="slidenum">
              <a:rPr lang="en-US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66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76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FC323-6371-4492-8981-4F4F8BBFFE6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5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882BD-14F0-47D5-AD18-C00FA0EBEF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6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F92B7-F635-483E-9EE5-D25138CE11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CS 376: Computer Vision - lecture 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6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1C112-EB10-4877-A598-FBC7748EA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930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555CC-04DE-4EF4-B8FC-BE55F048F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882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93A02-C51C-40D7-9C2B-2DE5172E4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05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60B40-F40D-457F-B7EE-E44CD929B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57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80E99-D9C9-46F3-8224-7928D642EA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25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ABA45-62F7-4098-882C-90C4AE9CD9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344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B8CE-D5A5-4582-8C97-318A41DA9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611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5B3E5-5ED2-499B-ACF2-20E2B01E39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478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1A6B-CCEE-4C44-8808-4F01827F6F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35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B269D-DCA6-4E5D-A3C6-303C0EA55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3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D7452-CA0E-4805-B731-C2C12C4D7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207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E964-2D54-43DD-A978-1F46EFFFD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20DBB-CC78-4AF3-B845-F2A591AF6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258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D157-3887-4558-A8F0-3F13E131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568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6CAF3-B878-444E-848D-09AAB3B71B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813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2D84E-5CC2-4934-8C9F-1C926DF5E7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44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446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662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400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3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661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335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383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470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376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8448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921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612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FE37D-0399-4782-ACCC-41C6582A82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9487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53087-A45F-4E7E-8A0B-022321B6A9A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99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FCA5C-1058-44E4-9BEF-B7DD58ECFA3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3999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1C46FF-051C-4417-BFCD-C33BCFC3007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843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386BE5-8C8C-4CA7-A34B-7167F91EBBF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9559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AD704-75B4-4EED-BB56-66A6FBA0736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5103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F8AD-E0AB-4224-90B0-25063A38E42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194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34C93-0044-4DA3-A71E-86D267CB126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541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158DE-57D3-4497-B383-F0E55D5CF61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8314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52F32-A75F-403B-B111-3F89478CA95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807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52460-B472-4652-A7B3-F000F9CBB89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125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F466A-FB8A-44AC-8124-F15668B96B5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27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A585EC-33ED-4BDF-9A81-E70F1ABDFCA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0366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A588A-274E-450B-9BBB-4FAED959506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390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8BEF7-F514-46A2-B6ED-A610827ABA8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9137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A687-61BF-4D48-860D-E0334468BBA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4395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CB89CE-55E9-419A-A2EF-4349E5080B9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357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7FFF7-47F4-41B7-BFFD-A71969F7545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765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812C3-78BE-4FFA-866B-731D2701569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340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FE8EB8-BE31-48FC-BD55-E7636109EDE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590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41C3D-07E3-4795-BCDF-BF4D51DFB5B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15870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D0E20-865B-4477-8212-2040FCF4CAE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63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3C75FB-2373-4000-8620-B9B5F50B3A7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944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6B591-ACE6-48FB-A7B5-69BBE5878DC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4412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6C81F4-0933-4487-B34B-BA6F444CCE2A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A259E-4963-45AB-991F-A7982CBF8D5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3335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0C289-0EAB-4542-94EE-C420887FC79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E5F36-0977-445A-AD1E-66E381B83DB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4068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C05349-FA83-4AD1-BB44-7EDF626AD52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ED3DB5-1EFC-4B4A-8717-62D9BDEF297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088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7968F9-4F28-471E-A2C6-51EECA5EB55A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68D2C5-ABDF-4F84-AEBF-F86B79A5076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510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85D67A-FA9C-4A24-9DB7-0BA636D5C34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F723A3-6186-438C-AEDA-BFC44D850E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6899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F2640-A4F9-490F-AB9C-38F62D5B913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F75C6-19B2-47A5-85B9-0B8A2D6361C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3591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AF3EAD-BA54-40D0-AB39-EDD2BB103ED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7D951-B584-4626-9865-7336D98A95E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5916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63C451-61D9-4237-99D4-9953C89E6D8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9D6A64-6D88-4E38-88A2-55BBA4BE2BA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86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465E80-CD1F-4EF1-8669-9C77743FA81E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FE36CB-ED6E-46A2-B2B9-73B88E2C539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775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990A5A-DFE3-4B2C-8AE3-B01A20C8946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3C0851-7032-4F54-A9CA-693360B1BEA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1455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0A9741-DD6D-42BE-BB2E-99A5FE57D81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EF5053-1D62-4339-82A1-30037C00307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3132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A066BC-6273-4780-9935-808B337D691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2D7B3-4CB6-49E1-9F2B-28DBE4AF2A6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4913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1E47F1-10F0-41DD-9737-14BB7FD39C0E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3520EF-3C0D-46C2-B0E7-01119673883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289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F4DAE2-A533-4C67-B2AE-600E5F237A2D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F9A873-109D-4259-9876-5B242059CEC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697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F95CB-F11A-4F7F-AB18-22A7F002118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2489B8-82BA-4753-B375-36AD4D47D1C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0611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48787-E634-4BC0-9946-A7221CD1056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A38196-84B7-48DC-9DC1-50412572CA3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248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F4255D-652D-4994-AA53-D45EC92E81B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4D357-2FC7-4E37-8978-269FA9C90D8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1815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A355ED-17C5-4970-931C-E0AD0944A76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C3ED8-2F9F-4712-80C7-40F53E7FBF2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847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5B65C5-D3F8-4055-9E06-C6C3EE13368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9AFE2B-0F79-468D-AB4C-EE637CAF18C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700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441DBD-2553-4096-8641-66805D752EA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468A8-A4AB-4BEA-A9A1-342B4344628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8169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A939B2-A123-4CC3-BFEE-7CEB0E69CBCA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99DC58-900C-41B3-8E47-75B9044D1FF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526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870B4-CE0A-4092-A653-8D19E81CC0D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CBEA3-F694-476A-B057-2FF3046D830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8904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FE37D-0399-4782-ACCC-41C6582A82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6018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53087-A45F-4E7E-8A0B-022321B6A9A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501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FCA5C-1058-44E4-9BEF-B7DD58ECFA3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530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1C46FF-051C-4417-BFCD-C33BCFC3007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500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386BE5-8C8C-4CA7-A34B-7167F91EBBF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146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AD704-75B4-4EED-BB56-66A6FBA0736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05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4FF8AD-E0AB-4224-90B0-25063A38E42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86397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34C93-0044-4DA3-A71E-86D267CB126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6358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0158DE-57D3-4497-B383-F0E55D5CF61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320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52F32-A75F-403B-B111-3F89478CA95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551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52460-B472-4652-A7B3-F000F9CBB89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42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CBBB9-6405-405F-A4E6-F9BF3C15F6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01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90859-7C5E-4F93-AFF7-B806826F36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21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76AF-052B-4CCA-B3EB-D54C770723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23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82ED0-71D6-40C1-8E56-80E58E686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91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DAB03-8C0B-48AF-86FE-3472A41CE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4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B4AB-4A32-4290-81F6-6305AA46B9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39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1E620-EBEA-413C-B309-1733831819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7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7068B-7F36-458B-955A-16C3D38F22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58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F9F05-D1F7-42AD-A4D0-BCC189AF6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72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4006A-2C13-47F5-A0D8-5E3FAD9F34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3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607F-E652-4D80-82C8-3510064CB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41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FD52B-28D8-4F76-93CA-67D65A74B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827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63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583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27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7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25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75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7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59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21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B146FB-F927-4548-A45D-8F796941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04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C9DCA5-C429-4F81-AEE0-F94CA63AB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76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91AAF-1B67-4D48-ACEF-ABEDA8A868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7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595BCC-D671-485A-BFC3-3E6D4E624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3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CDDFF7-149E-4E4F-8F5C-A621953013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513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3FDA89-6A69-427D-8A09-9FB83C355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5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54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2AE90F-08A8-4F34-8C34-3AD1EE8DB1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36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813009-B71A-49D4-9B0A-B2ACC43CF1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752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A6D50C-A503-42EA-B8B5-280CFEF642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34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3CAFE6-3AC5-45E3-9ABE-39E972F64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569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66A36C-332C-4775-8B3C-914635F901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43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FB7BF-2808-4361-8350-510B5EEE2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5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AB43-20E6-4BB1-BBD9-598AB341A9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261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2CF7F-68E3-4432-8D41-5EB7513FB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39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7144E-83E1-47C4-A72A-6E5030654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7453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D6140-8190-4D33-9940-C112534A0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34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17DF-473A-4713-B357-68029A5981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36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134F-3A8E-4720-B8D2-277C891CF6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59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E573-CF67-4D92-A1C8-381E4ADD6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387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00412-08E2-4459-AD37-6C64793E8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97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698FD-225E-4D3B-899B-D0BDAA65E0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05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F821-B4DD-405B-BEA2-0AAF0C4B21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4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A41904-BC88-4C05-88B6-D1547D11E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99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9AD8A4-DD1E-4E09-B673-C0D8C7BE50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58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BB3C4F-94A0-49CE-97D5-8922929075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38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C77A54-9837-48F6-B290-1A767D8736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266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879005-3A45-4606-8403-4977D51CE3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936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C4E191-6CBB-4AC5-A9DA-806FF95E55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12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865D7F-DDA1-47D7-89E5-365F95EAB3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591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35149A-4A07-4C19-9E05-A4780F5FBA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392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B8889B-4B3B-418C-BA50-5351DB0AFA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515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6FC22C-A509-43A9-AC05-3EDCE56B67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3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B14BB0-187A-41DE-B245-EF7AF38C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163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966D5-49CE-49F2-A16C-8C9A195639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210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6FD61-4C4F-40F1-BB6D-7B1C697956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316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EC0DE-EA3E-4B68-AEC7-6C0B1C5F3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338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37536-6D1A-4F8F-B821-A094AC2A58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138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CF5AF-9FA6-439B-8AE4-FB7DE22A3B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886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3B282D-DDAC-41B5-A971-5C3C1E53C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39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9BF72-A01B-4B6E-9400-0B636367F4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76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DE35A5-D718-43CF-93C5-97A2170E9F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71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1F3F2-C80F-4B30-8108-4897082209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8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6C363-8DD7-4BA2-9D48-7F344408D6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96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4F48E-8687-447C-8849-B6C768EED8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137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124B2-551D-4237-97A2-E3BFA38A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12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A1364-F67B-48E3-A72D-3F2277E7A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446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29671-627B-4C78-8579-AEF12D8A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64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F2A65-A6C7-4AB5-9804-D444A25F3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865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FEBB3-7324-4662-9D73-45FC2F8CF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366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C3707-B12F-461D-A50E-92C6B476B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576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0812F-022E-4D00-9CC8-4DCDC7303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3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762D-97F9-4235-8626-E21E67297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52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D500F-60DE-45B0-AD97-AB5F4071B1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2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0B9F3-849D-4788-85CF-CB5DFEF19A3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81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4" r:id="rId1"/>
    <p:sldLayoutId id="2147484895" r:id="rId2"/>
    <p:sldLayoutId id="2147484896" r:id="rId3"/>
    <p:sldLayoutId id="2147484897" r:id="rId4"/>
    <p:sldLayoutId id="2147484898" r:id="rId5"/>
    <p:sldLayoutId id="2147484899" r:id="rId6"/>
    <p:sldLayoutId id="2147484900" r:id="rId7"/>
    <p:sldLayoutId id="2147484901" r:id="rId8"/>
    <p:sldLayoutId id="2147484902" r:id="rId9"/>
    <p:sldLayoutId id="2147484903" r:id="rId10"/>
    <p:sldLayoutId id="2147484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4C24D8-48A4-4CF3-98D9-EC4A8A4876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0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  <p:sldLayoutId id="2147484917" r:id="rId12"/>
    <p:sldLayoutId id="214748491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6035B-1974-49A0-9D19-D9A3DDC1D10D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CE5EDC-962B-49B2-A05F-24B5740E92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5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A85767-F5E3-451A-8F78-BB14B62B7DC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3/22/2018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C93728-79A7-46BC-9368-E98243CE80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38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30B9F3-849D-4788-85CF-CB5DFEF19A3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6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4" r:id="rId1"/>
    <p:sldLayoutId id="2147484945" r:id="rId2"/>
    <p:sldLayoutId id="2147484946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2" r:id="rId9"/>
    <p:sldLayoutId id="2147484953" r:id="rId10"/>
    <p:sldLayoutId id="2147484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73BB9F-40B6-4F23-883E-3C591C74152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8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9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CC5C4-810A-4E1C-B75C-22B2976C41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2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480AFB-120B-4A79-B96E-6FAB916DF0D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E91101-D78B-4BAA-9ADF-B025F6DA19BF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C99A105-5ACB-470B-94AE-493F3388806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42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6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85C66A-B292-417E-846D-CB1BAB1E64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  <p:sldLayoutId id="21474845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4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0rboU10rPo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5" Type="http://schemas.openxmlformats.org/officeDocument/2006/relationships/hyperlink" Target="http://www.csse.uwa.edu.au/~angie/thesis.pdf" TargetMode="Externa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4.wmf"/><Relationship Id="rId10" Type="http://schemas.openxmlformats.org/officeDocument/2006/relationships/image" Target="../media/image6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8.xml"/><Relationship Id="rId1" Type="http://schemas.openxmlformats.org/officeDocument/2006/relationships/video" Target="https://www.youtube.com/embed/PqpHrxgJqfY" TargetMode="External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tags" Target="../tags/tag2.xml"/><Relationship Id="rId16" Type="http://schemas.openxmlformats.org/officeDocument/2006/relationships/image" Target="../media/image15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ramani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://www.videogeometry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77656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72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Martin Kemp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Science of 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Automatic rectification</a:t>
            </a: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Slide from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Antonio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Criminisi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9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02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2560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03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25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St. Lucy Altarpiece,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the (complicated)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Slide from Criminisi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8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20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Martin Kemp,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Science of 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rectification</a:t>
            </a: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Slide from Criminisi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20575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synthetic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generate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synthetic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view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long as it has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same center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2908884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44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276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156826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06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4876800" cy="1143000"/>
          </a:xfrm>
        </p:spPr>
        <p:txBody>
          <a:bodyPr/>
          <a:lstStyle/>
          <a:p>
            <a:r>
              <a:rPr lang="en-US" dirty="0" smtClean="0"/>
              <a:t>Boundary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564" y="1600200"/>
            <a:ext cx="3932235" cy="4525963"/>
          </a:xfrm>
        </p:spPr>
        <p:txBody>
          <a:bodyPr/>
          <a:lstStyle/>
          <a:p>
            <a:r>
              <a:rPr lang="en-US" sz="1800" dirty="0" smtClean="0"/>
              <a:t>Wide-Angle Memories of Close-Up Scenes, Helene </a:t>
            </a:r>
            <a:r>
              <a:rPr lang="en-US" sz="1800" dirty="0" err="1" smtClean="0"/>
              <a:t>Intraub</a:t>
            </a:r>
            <a:r>
              <a:rPr lang="en-US" sz="1800" dirty="0" smtClean="0"/>
              <a:t> and Michael Richardson, Journal of Experimental Psychology: Learning, Memory, and Cognition, 1989, Vol. 15, No. 2, 179-187</a:t>
            </a:r>
            <a:endParaRPr lang="en-US" sz="1800" dirty="0"/>
          </a:p>
        </p:txBody>
      </p:sp>
      <p:pic>
        <p:nvPicPr>
          <p:cNvPr id="560130" name="Picture 2"/>
          <p:cNvPicPr>
            <a:picLocks noChangeAspect="1" noChangeArrowheads="1"/>
          </p:cNvPicPr>
          <p:nvPr/>
        </p:nvPicPr>
        <p:blipFill>
          <a:blip r:embed="rId2"/>
          <a:srcRect l="47249" t="15970" r="11946" b="2965"/>
          <a:stretch>
            <a:fillRect/>
          </a:stretch>
        </p:blipFill>
        <p:spPr bwMode="auto">
          <a:xfrm>
            <a:off x="446031" y="739734"/>
            <a:ext cx="3979917" cy="572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3657600"/>
            <a:ext cx="50292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9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2"/>
          <a:srcRect l="4573" t="19070" r="2213" b="9636"/>
          <a:stretch>
            <a:fillRect/>
          </a:stretch>
        </p:blipFill>
        <p:spPr bwMode="auto">
          <a:xfrm>
            <a:off x="437323" y="1066800"/>
            <a:ext cx="82494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5733871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Josef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Sivic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Biliana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Kaneva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Antonio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Torralba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Avidan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William T. Freeman, Internet Vision Workshop, CVPR 2008.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http://www.youtube.com/watch?v=E0rboU10rPo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85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Creating and Exploring a Large Photorealistic Virtual Space</a:t>
            </a:r>
            <a:endParaRPr lang="en-US" sz="3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09600" y="1118419"/>
            <a:ext cx="5943600" cy="5815781"/>
            <a:chOff x="838200" y="-304800"/>
            <a:chExt cx="7086600" cy="6934200"/>
          </a:xfrm>
        </p:grpSpPr>
        <p:pic>
          <p:nvPicPr>
            <p:cNvPr id="352258" name="Picture 2"/>
            <p:cNvPicPr>
              <a:picLocks noChangeAspect="1" noChangeArrowheads="1"/>
            </p:cNvPicPr>
            <p:nvPr/>
          </p:nvPicPr>
          <p:blipFill>
            <a:blip r:embed="rId3"/>
            <a:srcRect l="13281" t="20485" r="14844" b="14825"/>
            <a:stretch>
              <a:fillRect/>
            </a:stretch>
          </p:blipFill>
          <p:spPr bwMode="auto">
            <a:xfrm>
              <a:off x="914400" y="-304800"/>
              <a:ext cx="701040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259" name="Picture 3"/>
            <p:cNvPicPr>
              <a:picLocks noChangeAspect="1" noChangeArrowheads="1"/>
            </p:cNvPicPr>
            <p:nvPr/>
          </p:nvPicPr>
          <p:blipFill>
            <a:blip r:embed="rId4"/>
            <a:srcRect l="10938" t="39219" r="16406" b="27358"/>
            <a:stretch>
              <a:fillRect/>
            </a:stretch>
          </p:blipFill>
          <p:spPr bwMode="auto">
            <a:xfrm>
              <a:off x="838200" y="4267200"/>
              <a:ext cx="7086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 bwMode="auto">
          <a:xfrm>
            <a:off x="228600" y="23622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3581400"/>
            <a:ext cx="731520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0" y="4876800"/>
            <a:ext cx="7315200" cy="213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2819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Synthesized view from new camera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1447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view, and desired view in green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Induced camera motion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4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mosaic PP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Mosaic is a </a:t>
            </a:r>
            <a:r>
              <a:rPr lang="en-US" i="1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Steve Seitz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466143" y="73974"/>
            <a:ext cx="2710340" cy="1833252"/>
            <a:chOff x="8229600" y="1519548"/>
            <a:chExt cx="6529387" cy="4416425"/>
          </a:xfrm>
        </p:grpSpPr>
        <p:pic>
          <p:nvPicPr>
            <p:cNvPr id="47" name="Picture 46" descr="wall.jpg"/>
            <p:cNvPicPr>
              <a:picLocks noChangeAspect="1"/>
            </p:cNvPicPr>
            <p:nvPr/>
          </p:nvPicPr>
          <p:blipFill>
            <a:blip r:embed="rId4"/>
            <a:srcRect l="3477" r="73260" b="47403"/>
            <a:stretch>
              <a:fillRect/>
            </a:stretch>
          </p:blipFill>
          <p:spPr bwMode="auto">
            <a:xfrm>
              <a:off x="8905709" y="1527486"/>
              <a:ext cx="1460501" cy="2219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28"/>
            <p:cNvGrpSpPr>
              <a:grpSpLocks/>
            </p:cNvGrpSpPr>
            <p:nvPr/>
          </p:nvGrpSpPr>
          <p:grpSpPr bwMode="auto">
            <a:xfrm>
              <a:off x="8229600" y="3892861"/>
              <a:ext cx="6529387" cy="2043112"/>
              <a:chOff x="1584960" y="3648078"/>
              <a:chExt cx="6528801" cy="2042538"/>
            </a:xfrm>
          </p:grpSpPr>
          <p:sp>
            <p:nvSpPr>
              <p:cNvPr id="49" name="TextBox 21"/>
              <p:cNvSpPr txBox="1">
                <a:spLocks noChangeArrowheads="1"/>
              </p:cNvSpPr>
              <p:nvPr/>
            </p:nvSpPr>
            <p:spPr bwMode="auto">
              <a:xfrm rot="5400000">
                <a:off x="7109681" y="4579187"/>
                <a:ext cx="1716056" cy="292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image from S. Seitz</a:t>
                </a:r>
              </a:p>
            </p:txBody>
          </p:sp>
          <p:pic>
            <p:nvPicPr>
              <p:cNvPr id="50" name="Picture 24" descr="wall.jpg"/>
              <p:cNvPicPr>
                <a:picLocks noChangeAspect="1"/>
              </p:cNvPicPr>
              <p:nvPr/>
            </p:nvPicPr>
            <p:blipFill>
              <a:blip r:embed="rId4"/>
              <a:srcRect t="51581"/>
              <a:stretch>
                <a:fillRect/>
              </a:stretch>
            </p:blipFill>
            <p:spPr bwMode="auto">
              <a:xfrm>
                <a:off x="1584960" y="3648078"/>
                <a:ext cx="6278880" cy="2042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2" name="Picture 51" descr="wall.jpg"/>
            <p:cNvPicPr>
              <a:picLocks noChangeAspect="1"/>
            </p:cNvPicPr>
            <p:nvPr/>
          </p:nvPicPr>
          <p:blipFill>
            <a:blip r:embed="rId4"/>
            <a:srcRect l="49899" r="28003" b="47403"/>
            <a:stretch>
              <a:fillRect/>
            </a:stretch>
          </p:blipFill>
          <p:spPr bwMode="auto">
            <a:xfrm>
              <a:off x="12191834" y="1527486"/>
              <a:ext cx="1387475" cy="2219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52" descr="wall.jpg"/>
            <p:cNvPicPr>
              <a:picLocks noChangeAspect="1"/>
            </p:cNvPicPr>
            <p:nvPr/>
          </p:nvPicPr>
          <p:blipFill>
            <a:blip r:embed="rId4"/>
            <a:srcRect l="27220" r="50101" b="47403"/>
            <a:stretch>
              <a:fillRect/>
            </a:stretch>
          </p:blipFill>
          <p:spPr bwMode="auto">
            <a:xfrm>
              <a:off x="10548771" y="1519548"/>
              <a:ext cx="1423989" cy="2219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758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many matches needed to compute the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Which scales better to high-dimensional parameter spaces, Hough or RANSAC?</a:t>
            </a:r>
          </a:p>
          <a:p>
            <a:r>
              <a:rPr lang="en-US" sz="2800" dirty="0" smtClean="0"/>
              <a:t>Hough represents uncertainty in the parameter space, whereas RANSAC represents uncertainty in image space.  Why?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51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isparity_006_007_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668377"/>
            <a:ext cx="6477000" cy="4741823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964" y="32385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Thurs Mar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endParaRPr lang="en-US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Kristen Grauman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UT Austin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76250" y="119279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chemeClr val="bg1"/>
                </a:solidFill>
                <a:latin typeface="Arial"/>
              </a:rPr>
              <a:t>Stereo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33650" y="4876800"/>
            <a:ext cx="4171950" cy="1828800"/>
            <a:chOff x="1219200" y="4891088"/>
            <a:chExt cx="4171950" cy="18288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71600" y="4967288"/>
              <a:ext cx="1219200" cy="17526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H="1">
              <a:off x="4038600" y="4967288"/>
              <a:ext cx="1219200" cy="17526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219200" y="633888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4724400" y="5957888"/>
              <a:ext cx="609600" cy="3810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971800" y="4967288"/>
              <a:ext cx="1752600" cy="990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1905000" y="4967288"/>
              <a:ext cx="10668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1295400" y="5881688"/>
              <a:ext cx="609600" cy="45720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828800" y="588168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724400" y="5957888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5314950" y="631983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933700" y="4891088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Multiple views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 cstate="print"/>
          <a:srcRect l="23732" t="24101" r="21704" b="13644"/>
          <a:stretch>
            <a:fillRect/>
          </a:stretch>
        </p:blipFill>
        <p:spPr bwMode="auto">
          <a:xfrm>
            <a:off x="153988" y="1255713"/>
            <a:ext cx="40894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153988" y="4213225"/>
            <a:ext cx="18716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Hartley and Zisserman</a:t>
            </a:r>
          </a:p>
        </p:txBody>
      </p:sp>
      <p:pic>
        <p:nvPicPr>
          <p:cNvPr id="47109" name="Picture 6" descr="smallex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00613" y="2349500"/>
            <a:ext cx="3171825" cy="1590675"/>
          </a:xfrm>
          <a:noFill/>
        </p:spPr>
      </p:pic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7356475" y="3646488"/>
            <a:ext cx="18716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Lowe</a:t>
            </a:r>
          </a:p>
        </p:txBody>
      </p:sp>
      <p:sp>
        <p:nvSpPr>
          <p:cNvPr id="47111" name="Text Box 16"/>
          <p:cNvSpPr txBox="1">
            <a:spLocks noChangeArrowheads="1"/>
          </p:cNvSpPr>
          <p:nvPr/>
        </p:nvSpPr>
        <p:spPr bwMode="auto">
          <a:xfrm>
            <a:off x="4754563" y="985838"/>
            <a:ext cx="41624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Multi-view geometry, matching, invariant features, stereo vision</a:t>
            </a:r>
          </a:p>
        </p:txBody>
      </p:sp>
      <p:pic>
        <p:nvPicPr>
          <p:cNvPr id="4711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4049713"/>
            <a:ext cx="3771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4" descr="bf_middlebury.jpg"/>
          <p:cNvPicPr>
            <a:picLocks noChangeAspect="1"/>
          </p:cNvPicPr>
          <p:nvPr/>
        </p:nvPicPr>
        <p:blipFill>
          <a:blip r:embed="rId6" cstate="print"/>
          <a:srcRect r="30928" b="49648"/>
          <a:stretch>
            <a:fillRect/>
          </a:stretch>
        </p:blipFill>
        <p:spPr bwMode="auto">
          <a:xfrm>
            <a:off x="665163" y="4852988"/>
            <a:ext cx="324961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578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735"/>
            <a:ext cx="8229600" cy="1143000"/>
          </a:xfrm>
        </p:spPr>
        <p:txBody>
          <a:bodyPr/>
          <a:lstStyle/>
          <a:p>
            <a:r>
              <a:rPr lang="en-US" sz="4000" dirty="0" smtClean="0"/>
              <a:t>Why multiple views?</a:t>
            </a:r>
            <a:endParaRPr lang="en-US" sz="4000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2168"/>
            <a:ext cx="8229600" cy="4525963"/>
          </a:xfrm>
        </p:spPr>
        <p:txBody>
          <a:bodyPr/>
          <a:lstStyle/>
          <a:p>
            <a:r>
              <a:rPr lang="en-US" sz="2400" dirty="0" smtClean="0"/>
              <a:t>Structure and depth are inherently ambiguous from single views.</a:t>
            </a: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492" y="2297097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9896" y="2589201"/>
            <a:ext cx="4710648" cy="288452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018371" y="6568834"/>
            <a:ext cx="34322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Images from Lana </a:t>
            </a:r>
            <a:r>
              <a:rPr lang="en-US" sz="1300" dirty="0" err="1" smtClean="0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735"/>
            <a:ext cx="8229600" cy="1143000"/>
          </a:xfrm>
        </p:spPr>
        <p:txBody>
          <a:bodyPr/>
          <a:lstStyle/>
          <a:p>
            <a:r>
              <a:rPr lang="en-US" sz="4000" dirty="0" smtClean="0"/>
              <a:t>Why multiple views?</a:t>
            </a:r>
            <a:endParaRPr lang="en-US" sz="4000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92168"/>
            <a:ext cx="8229600" cy="4525963"/>
          </a:xfrm>
        </p:spPr>
        <p:txBody>
          <a:bodyPr/>
          <a:lstStyle/>
          <a:p>
            <a:r>
              <a:rPr lang="en-US" sz="2400" dirty="0" smtClean="0"/>
              <a:t>Structure and depth are inherently ambiguous from single views.</a:t>
            </a:r>
            <a:endParaRPr lang="en-US" sz="2400" dirty="0"/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 rot="20559100">
            <a:off x="2438400" y="3267170"/>
            <a:ext cx="3048000" cy="1905000"/>
          </a:xfrm>
          <a:prstGeom prst="parallelogram">
            <a:avLst>
              <a:gd name="adj" fmla="val 4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676400" y="26575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362200" y="30385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5486400" y="50197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791200" y="515629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Optical center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05000" y="2443257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P1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90800" y="2733770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P2</a:t>
            </a: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733800" y="395297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752600" y="2733770"/>
            <a:ext cx="38100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962400" y="3814857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P1’=P2’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195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cues help us to perceive 3d shape and depth?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65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Texture</a:t>
            </a: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 cstate="print"/>
          <a:srcRect l="17245" t="26041" r="35329" b="24051"/>
          <a:stretch>
            <a:fillRect/>
          </a:stretch>
        </p:blipFill>
        <p:spPr bwMode="auto">
          <a:xfrm>
            <a:off x="2209800" y="1447800"/>
            <a:ext cx="47244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4" cstate="print"/>
          <a:srcRect t="31946" r="3065" b="50156"/>
          <a:stretch>
            <a:fillRect/>
          </a:stretch>
        </p:blipFill>
        <p:spPr bwMode="auto">
          <a:xfrm>
            <a:off x="457200" y="5105400"/>
            <a:ext cx="8362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Box 4"/>
          <p:cNvSpPr txBox="1">
            <a:spLocks noChangeArrowheads="1"/>
          </p:cNvSpPr>
          <p:nvPr/>
        </p:nvSpPr>
        <p:spPr bwMode="auto">
          <a:xfrm>
            <a:off x="381000" y="6400800"/>
            <a:ext cx="975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[From </a:t>
            </a:r>
            <a:r>
              <a:rPr lang="en-US" sz="1200">
                <a:solidFill>
                  <a:srgbClr val="000000"/>
                </a:solidFill>
                <a:hlinkClick r:id="rId5" action="ppaction://hlinkfile"/>
              </a:rPr>
              <a:t>A.M. Loh. The recovery of 3-D structure using visual texture patterns.</a:t>
            </a:r>
            <a:r>
              <a:rPr lang="en-US" sz="1200">
                <a:solidFill>
                  <a:srgbClr val="000000"/>
                </a:solidFill>
              </a:rPr>
              <a:t> PhD thesis]</a:t>
            </a:r>
          </a:p>
        </p:txBody>
      </p:sp>
    </p:spTree>
    <p:extLst>
      <p:ext uri="{BB962C8B-B14F-4D97-AF65-F5344CB8AC3E}">
        <p14:creationId xmlns:p14="http://schemas.microsoft.com/office/powerpoint/2010/main" val="17257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 effects</a:t>
            </a:r>
            <a:endParaRPr lang="en-US" dirty="0"/>
          </a:p>
        </p:txBody>
      </p:sp>
      <p:pic>
        <p:nvPicPr>
          <p:cNvPr id="3" name="Picture 5" descr="brunei"/>
          <p:cNvPicPr>
            <a:picLocks noChangeAspect="1" noChangeArrowheads="1"/>
          </p:cNvPicPr>
          <p:nvPr/>
        </p:nvPicPr>
        <p:blipFill>
          <a:blip r:embed="rId2" cstate="print"/>
          <a:srcRect t="6250"/>
          <a:stretch>
            <a:fillRect/>
          </a:stretch>
        </p:blipFill>
        <p:spPr bwMode="auto">
          <a:xfrm>
            <a:off x="1797012" y="1603350"/>
            <a:ext cx="56388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420014" y="6499225"/>
            <a:ext cx="177163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cs typeface="Arial" charset="0"/>
              </a:rPr>
              <a:t>Image credit</a:t>
            </a:r>
            <a:r>
              <a:rPr lang="en-US" sz="1300" dirty="0">
                <a:solidFill>
                  <a:srgbClr val="000000"/>
                </a:solidFill>
                <a:cs typeface="Arial" charset="0"/>
              </a:rPr>
              <a:t>: S. Seitz</a:t>
            </a:r>
          </a:p>
        </p:txBody>
      </p:sp>
    </p:spTree>
    <p:extLst>
      <p:ext uri="{BB962C8B-B14F-4D97-AF65-F5344CB8AC3E}">
        <p14:creationId xmlns:p14="http://schemas.microsoft.com/office/powerpoint/2010/main" val="14436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Shading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 cstate="print"/>
          <a:srcRect l="23962" t="46451" r="28725" b="26711"/>
          <a:stretch>
            <a:fillRect/>
          </a:stretch>
        </p:blipFill>
        <p:spPr bwMode="auto">
          <a:xfrm>
            <a:off x="263525" y="2041506"/>
            <a:ext cx="85756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Box 4"/>
          <p:cNvSpPr txBox="1">
            <a:spLocks noChangeArrowheads="1"/>
          </p:cNvSpPr>
          <p:nvPr/>
        </p:nvSpPr>
        <p:spPr bwMode="auto">
          <a:xfrm>
            <a:off x="76200" y="6324600"/>
            <a:ext cx="419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[Figure from Prados &amp; Faugeras 2006]</a:t>
            </a:r>
          </a:p>
        </p:txBody>
      </p:sp>
    </p:spTree>
    <p:extLst>
      <p:ext uri="{BB962C8B-B14F-4D97-AF65-F5344CB8AC3E}">
        <p14:creationId xmlns:p14="http://schemas.microsoft.com/office/powerpoint/2010/main" val="11098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Focus/defocus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427538" y="6491288"/>
            <a:ext cx="4716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[figs from H. Jin and P. Favaro, 2002]</a:t>
            </a:r>
          </a:p>
        </p:txBody>
      </p:sp>
      <p:pic>
        <p:nvPicPr>
          <p:cNvPr id="45060" name="Picture 6" descr="defocu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3959225"/>
            <a:ext cx="60293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defocu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150938"/>
            <a:ext cx="61817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9"/>
          <p:cNvSpPr>
            <a:spLocks noChangeShapeType="1"/>
          </p:cNvSpPr>
          <p:nvPr/>
        </p:nvSpPr>
        <p:spPr bwMode="auto">
          <a:xfrm>
            <a:off x="3887788" y="34909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7235825" y="1727200"/>
            <a:ext cx="190817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Images from same point of view, different camera parameters</a:t>
            </a: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7235825" y="4714875"/>
            <a:ext cx="1908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3d shape / depth estimates</a:t>
            </a:r>
          </a:p>
        </p:txBody>
      </p:sp>
    </p:spTree>
    <p:extLst>
      <p:ext uri="{BB962C8B-B14F-4D97-AF65-F5344CB8AC3E}">
        <p14:creationId xmlns:p14="http://schemas.microsoft.com/office/powerpoint/2010/main" val="11570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3594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1843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p’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95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96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97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2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given homography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Compute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(regular matrix multiply)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homogeneous to  image coordinates</a:t>
            </a:r>
          </a:p>
        </p:txBody>
      </p:sp>
    </p:spTree>
    <p:extLst>
      <p:ext uri="{BB962C8B-B14F-4D97-AF65-F5344CB8AC3E}">
        <p14:creationId xmlns:p14="http://schemas.microsoft.com/office/powerpoint/2010/main" val="35789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Motion</a:t>
            </a:r>
          </a:p>
        </p:txBody>
      </p:sp>
      <p:pic>
        <p:nvPicPr>
          <p:cNvPr id="111619" name="Content Placeholder 6" descr="bigcylinder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0" y="2514600"/>
            <a:ext cx="1171575" cy="1638300"/>
          </a:xfrm>
        </p:spPr>
      </p:pic>
      <p:pic>
        <p:nvPicPr>
          <p:cNvPr id="111620" name="Picture 2" descr="gar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3" descr="gar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3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5" descr="garg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1905000"/>
            <a:ext cx="1744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Box 7"/>
          <p:cNvSpPr txBox="1">
            <a:spLocks noChangeArrowheads="1"/>
          </p:cNvSpPr>
          <p:nvPr/>
        </p:nvSpPr>
        <p:spPr bwMode="auto">
          <a:xfrm>
            <a:off x="0" y="6581775"/>
            <a:ext cx="3200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Figures from L. Zhang</a:t>
            </a:r>
          </a:p>
        </p:txBody>
      </p:sp>
      <p:sp>
        <p:nvSpPr>
          <p:cNvPr id="111624" name="TextBox 8"/>
          <p:cNvSpPr txBox="1">
            <a:spLocks noChangeArrowheads="1"/>
          </p:cNvSpPr>
          <p:nvPr/>
        </p:nvSpPr>
        <p:spPr bwMode="auto">
          <a:xfrm>
            <a:off x="3810000" y="6581775"/>
            <a:ext cx="533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http://www.brainconnection.com/teasers/?main=illusion/motion-shape</a:t>
            </a:r>
          </a:p>
        </p:txBody>
      </p:sp>
    </p:spTree>
    <p:extLst>
      <p:ext uri="{BB962C8B-B14F-4D97-AF65-F5344CB8AC3E}">
        <p14:creationId xmlns:p14="http://schemas.microsoft.com/office/powerpoint/2010/main" val="22787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Estimating scene shape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700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 smtClean="0"/>
              <a:t>“Shape </a:t>
            </a:r>
            <a:r>
              <a:rPr lang="en-US" sz="2600" dirty="0"/>
              <a:t>from </a:t>
            </a:r>
            <a:r>
              <a:rPr lang="en-US" sz="2600" dirty="0" smtClean="0"/>
              <a:t>X”: </a:t>
            </a:r>
            <a:r>
              <a:rPr lang="en-US" sz="2600" dirty="0"/>
              <a:t>Shading, Texture, Focus, Motion…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600" b="1" dirty="0"/>
              <a:t>Stereo</a:t>
            </a:r>
            <a:r>
              <a:rPr lang="en-US" sz="26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shape from </a:t>
            </a:r>
            <a:r>
              <a:rPr lang="en-US" sz="2600" dirty="0" smtClean="0"/>
              <a:t>“motion” </a:t>
            </a:r>
            <a:r>
              <a:rPr lang="en-US" sz="2600" dirty="0"/>
              <a:t>between two views</a:t>
            </a:r>
          </a:p>
          <a:p>
            <a:pPr lvl="1">
              <a:lnSpc>
                <a:spcPct val="90000"/>
              </a:lnSpc>
            </a:pPr>
            <a:r>
              <a:rPr lang="en-US" sz="2600" dirty="0"/>
              <a:t>infer 3d shape of scene from two (multiple) images from different viewpoints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2890851" y="4670442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5557851" y="4670442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38451" y="6042042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243651" y="5661042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491051" y="4670442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3424251" y="4670442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2814651" y="5584842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348051" y="558484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243651" y="566104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34201" y="6022992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452951" y="4594242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817951" y="4213242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805001" y="6194442"/>
            <a:ext cx="16700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348051" y="5675329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161" y="4195773"/>
            <a:ext cx="244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Main idea: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71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/>
              <a:t>Human stereopsis</a:t>
            </a:r>
          </a:p>
          <a:p>
            <a:pPr>
              <a:spcAft>
                <a:spcPts val="1200"/>
              </a:spcAft>
            </a:pPr>
            <a:r>
              <a:rPr lang="en-US" sz="2400" dirty="0" err="1" smtClean="0"/>
              <a:t>Epipolar</a:t>
            </a:r>
            <a:r>
              <a:rPr lang="en-US" sz="2400" dirty="0" smtClean="0"/>
              <a:t> geometry and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constraint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Case example with parallel optical axes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General case with calibrated cameras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Stereo solutions 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Correspondences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Additional constraints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60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Human eye</a:t>
            </a:r>
          </a:p>
        </p:txBody>
      </p:sp>
      <p:pic>
        <p:nvPicPr>
          <p:cNvPr id="39939" name="Picture 4" descr="eyeb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539750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42875" y="6467475"/>
            <a:ext cx="2520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Fig from Shapiro and Stockman</a:t>
            </a: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6011863" y="2184400"/>
            <a:ext cx="295275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Pupil/Iris – control amount of light passing through lens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Retina - contains sensor cells, where image is formed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200" smtClean="0">
                <a:solidFill>
                  <a:srgbClr val="000000"/>
                </a:solidFill>
              </a:rPr>
              <a:t>Fovea – highest concentration of cones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/>
          <a:srcRect l="20000" t="31453" r="18333" b="9061"/>
          <a:stretch>
            <a:fillRect/>
          </a:stretch>
        </p:blipFill>
        <p:spPr bwMode="auto">
          <a:xfrm>
            <a:off x="381000" y="1128681"/>
            <a:ext cx="8229600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</a:rPr>
              <a:t>: disparity</a:t>
            </a: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8135" y="5754735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400" dirty="0" smtClean="0"/>
              <a:t>Human eyes </a:t>
            </a:r>
            <a:r>
              <a:rPr lang="en-US" sz="2400" b="1" dirty="0" smtClean="0"/>
              <a:t>fixate</a:t>
            </a:r>
            <a:r>
              <a:rPr lang="en-US" sz="2400" dirty="0" smtClean="0"/>
              <a:t> on point in space – rotate so that corresponding images form in centers of fovea.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26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3" cstate="print"/>
          <a:srcRect l="17917" t="26831" r="45416" b="7069"/>
          <a:stretch>
            <a:fillRect/>
          </a:stretch>
        </p:blipFill>
        <p:spPr bwMode="auto">
          <a:xfrm>
            <a:off x="106363" y="1524000"/>
            <a:ext cx="47704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876800" y="2362200"/>
            <a:ext cx="40386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000000"/>
                </a:solidFill>
              </a:rPr>
              <a:t>Disparity</a:t>
            </a:r>
            <a:r>
              <a:rPr lang="en-US" sz="2600" dirty="0">
                <a:solidFill>
                  <a:srgbClr val="000000"/>
                </a:solidFill>
              </a:rPr>
              <a:t> occurs when eyes </a:t>
            </a:r>
            <a:r>
              <a:rPr lang="en-US" sz="2600" dirty="0" smtClean="0">
                <a:solidFill>
                  <a:srgbClr val="000000"/>
                </a:solidFill>
              </a:rPr>
              <a:t>fixate on </a:t>
            </a:r>
            <a:r>
              <a:rPr lang="en-US" sz="2600" dirty="0">
                <a:solidFill>
                  <a:srgbClr val="000000"/>
                </a:solidFill>
              </a:rPr>
              <a:t>one object; others appear at different visual angles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</a:rPr>
              <a:t>: disparity</a:t>
            </a:r>
          </a:p>
        </p:txBody>
      </p:sp>
    </p:spTree>
    <p:extLst>
      <p:ext uri="{BB962C8B-B14F-4D97-AF65-F5344CB8AC3E}">
        <p14:creationId xmlns:p14="http://schemas.microsoft.com/office/powerpoint/2010/main" val="42781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7958138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28" name="Text Box 4"/>
          <p:cNvSpPr txBox="1">
            <a:spLocks noChangeArrowheads="1"/>
          </p:cNvSpPr>
          <p:nvPr/>
        </p:nvSpPr>
        <p:spPr bwMode="auto">
          <a:xfrm>
            <a:off x="609600" y="5791200"/>
            <a:ext cx="2805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Disparity:    </a:t>
            </a:r>
            <a:r>
              <a:rPr lang="en-US" i="1">
                <a:solidFill>
                  <a:srgbClr val="000000"/>
                </a:solidFill>
              </a:rPr>
              <a:t>d =  r-l =  D-F.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0" name="Oval 6"/>
          <p:cNvSpPr>
            <a:spLocks noChangeArrowheads="1"/>
          </p:cNvSpPr>
          <p:nvPr/>
        </p:nvSpPr>
        <p:spPr bwMode="auto">
          <a:xfrm>
            <a:off x="4203700" y="1828800"/>
            <a:ext cx="3505200" cy="3505200"/>
          </a:xfrm>
          <a:prstGeom prst="ellips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3" name="Oval 7"/>
          <p:cNvSpPr>
            <a:spLocks noChangeArrowheads="1"/>
          </p:cNvSpPr>
          <p:nvPr/>
        </p:nvSpPr>
        <p:spPr bwMode="auto">
          <a:xfrm>
            <a:off x="7353300" y="25527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4" name="Oval 8"/>
          <p:cNvSpPr>
            <a:spLocks noChangeArrowheads="1"/>
          </p:cNvSpPr>
          <p:nvPr/>
        </p:nvSpPr>
        <p:spPr bwMode="auto">
          <a:xfrm>
            <a:off x="7366000" y="4419600"/>
            <a:ext cx="152400" cy="152400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3" name="Text Box 9"/>
          <p:cNvSpPr txBox="1">
            <a:spLocks noChangeArrowheads="1"/>
          </p:cNvSpPr>
          <p:nvPr/>
        </p:nvSpPr>
        <p:spPr bwMode="auto">
          <a:xfrm>
            <a:off x="5089525" y="4613275"/>
            <a:ext cx="66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d=0</a:t>
            </a:r>
          </a:p>
        </p:txBody>
      </p:sp>
      <p:sp>
        <p:nvSpPr>
          <p:cNvPr id="717836" name="Line 12"/>
          <p:cNvSpPr>
            <a:spLocks noChangeShapeType="1"/>
          </p:cNvSpPr>
          <p:nvPr/>
        </p:nvSpPr>
        <p:spPr bwMode="auto">
          <a:xfrm flipV="1">
            <a:off x="4667250" y="2082800"/>
            <a:ext cx="3454400" cy="2692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V="1">
            <a:off x="4667250" y="4413250"/>
            <a:ext cx="3670300" cy="36195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8" name="Oval 14"/>
          <p:cNvSpPr>
            <a:spLocks noChangeArrowheads="1"/>
          </p:cNvSpPr>
          <p:nvPr/>
        </p:nvSpPr>
        <p:spPr bwMode="auto">
          <a:xfrm>
            <a:off x="4457700" y="4730750"/>
            <a:ext cx="228600" cy="2222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39" name="Freeform 15"/>
          <p:cNvSpPr>
            <a:spLocks/>
          </p:cNvSpPr>
          <p:nvPr/>
        </p:nvSpPr>
        <p:spPr bwMode="auto">
          <a:xfrm>
            <a:off x="5594350" y="4051300"/>
            <a:ext cx="207963" cy="596900"/>
          </a:xfrm>
          <a:custGeom>
            <a:avLst/>
            <a:gdLst>
              <a:gd name="T0" fmla="*/ 124 w 131"/>
              <a:gd name="T1" fmla="*/ 376 h 376"/>
              <a:gd name="T2" fmla="*/ 128 w 131"/>
              <a:gd name="T3" fmla="*/ 280 h 376"/>
              <a:gd name="T4" fmla="*/ 108 w 131"/>
              <a:gd name="T5" fmla="*/ 172 h 376"/>
              <a:gd name="T6" fmla="*/ 0 w 131"/>
              <a:gd name="T7" fmla="*/ 0 h 376"/>
              <a:gd name="T8" fmla="*/ 0 60000 65536"/>
              <a:gd name="T9" fmla="*/ 0 60000 65536"/>
              <a:gd name="T10" fmla="*/ 0 60000 65536"/>
              <a:gd name="T11" fmla="*/ 0 60000 65536"/>
              <a:gd name="T12" fmla="*/ 0 w 131"/>
              <a:gd name="T13" fmla="*/ 0 h 376"/>
              <a:gd name="T14" fmla="*/ 131 w 131"/>
              <a:gd name="T15" fmla="*/ 376 h 3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1" h="376">
                <a:moveTo>
                  <a:pt x="124" y="376"/>
                </a:moveTo>
                <a:cubicBezTo>
                  <a:pt x="127" y="345"/>
                  <a:pt x="131" y="314"/>
                  <a:pt x="128" y="280"/>
                </a:cubicBezTo>
                <a:cubicBezTo>
                  <a:pt x="125" y="246"/>
                  <a:pt x="129" y="219"/>
                  <a:pt x="108" y="172"/>
                </a:cubicBezTo>
                <a:cubicBezTo>
                  <a:pt x="87" y="125"/>
                  <a:pt x="43" y="62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840" name="Freeform 16"/>
          <p:cNvSpPr>
            <a:spLocks/>
          </p:cNvSpPr>
          <p:nvPr/>
        </p:nvSpPr>
        <p:spPr bwMode="auto">
          <a:xfrm>
            <a:off x="5556250" y="4089400"/>
            <a:ext cx="185738" cy="558800"/>
          </a:xfrm>
          <a:custGeom>
            <a:avLst/>
            <a:gdLst>
              <a:gd name="T0" fmla="*/ 100 w 117"/>
              <a:gd name="T1" fmla="*/ 352 h 352"/>
              <a:gd name="T2" fmla="*/ 100 w 117"/>
              <a:gd name="T3" fmla="*/ 192 h 352"/>
              <a:gd name="T4" fmla="*/ 0 w 117"/>
              <a:gd name="T5" fmla="*/ 0 h 352"/>
              <a:gd name="T6" fmla="*/ 0 60000 65536"/>
              <a:gd name="T7" fmla="*/ 0 60000 65536"/>
              <a:gd name="T8" fmla="*/ 0 60000 65536"/>
              <a:gd name="T9" fmla="*/ 0 w 117"/>
              <a:gd name="T10" fmla="*/ 0 h 352"/>
              <a:gd name="T11" fmla="*/ 117 w 117"/>
              <a:gd name="T12" fmla="*/ 352 h 3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7" h="352">
                <a:moveTo>
                  <a:pt x="100" y="352"/>
                </a:moveTo>
                <a:cubicBezTo>
                  <a:pt x="108" y="301"/>
                  <a:pt x="117" y="251"/>
                  <a:pt x="100" y="192"/>
                </a:cubicBezTo>
                <a:cubicBezTo>
                  <a:pt x="83" y="133"/>
                  <a:pt x="41" y="6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>
                <a:solidFill>
                  <a:srgbClr val="000000"/>
                </a:solidFill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</a:rPr>
              <a:t>: disparity</a:t>
            </a:r>
          </a:p>
        </p:txBody>
      </p:sp>
      <p:sp>
        <p:nvSpPr>
          <p:cNvPr id="124942" name="TextBox 18"/>
          <p:cNvSpPr txBox="1">
            <a:spLocks noChangeArrowheads="1"/>
          </p:cNvSpPr>
          <p:nvPr/>
        </p:nvSpPr>
        <p:spPr bwMode="auto">
          <a:xfrm>
            <a:off x="0" y="6581775"/>
            <a:ext cx="3733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Forsyth &amp; Ponce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608513" y="1420785"/>
            <a:ext cx="2227293" cy="3286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1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8" grpId="0" autoUpdateAnimBg="0"/>
      <p:bldP spid="717830" grpId="0" animBg="1"/>
      <p:bldP spid="717833" grpId="0" autoUpdateAnimBg="0"/>
      <p:bldP spid="717836" grpId="0" animBg="1"/>
      <p:bldP spid="717837" grpId="0" animBg="1"/>
      <p:bldP spid="717838" grpId="0" animBg="1"/>
      <p:bldP spid="717839" grpId="0" animBg="1"/>
      <p:bldP spid="7178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dot </a:t>
            </a:r>
            <a:r>
              <a:rPr lang="en-US" dirty="0" err="1"/>
              <a:t>stereograms</a:t>
            </a:r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sz="2800" dirty="0" err="1"/>
              <a:t>Julesz</a:t>
            </a:r>
            <a:r>
              <a:rPr lang="en-US" sz="2800" dirty="0"/>
              <a:t> 1960: Do we identify local brightness patterns before fusion (monocular process) or after (binocular)? 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To test: pair of synthetic images obtained by randomly spraying black dots on white objects</a:t>
            </a:r>
          </a:p>
          <a:p>
            <a:pPr eaLnBrk="1" hangingPunct="1"/>
            <a:endParaRPr lang="en-US" sz="2800" dirty="0"/>
          </a:p>
          <a:p>
            <a:pPr eaLnBrk="1"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010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Random dot stereograms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76400"/>
            <a:ext cx="7078663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152400" y="6477000"/>
            <a:ext cx="205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Forsyth &amp; Ponce</a:t>
            </a:r>
          </a:p>
        </p:txBody>
      </p:sp>
    </p:spTree>
    <p:extLst>
      <p:ext uri="{BB962C8B-B14F-4D97-AF65-F5344CB8AC3E}">
        <p14:creationId xmlns:p14="http://schemas.microsoft.com/office/powerpoint/2010/main" val="17367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Random dot stereograms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5465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5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</a:t>
              </a:r>
              <a:r>
                <a:rPr kumimoji="0" lang="en-US" sz="24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42929380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Random dot stereograms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2800" dirty="0"/>
              <a:t>When viewed </a:t>
            </a:r>
            <a:r>
              <a:rPr lang="en-US" sz="2800" dirty="0" err="1"/>
              <a:t>monocularly</a:t>
            </a:r>
            <a:r>
              <a:rPr lang="en-US" sz="2800" dirty="0"/>
              <a:t>, they appear random; when viewed stereoscopically, see 3d structure.</a:t>
            </a:r>
          </a:p>
          <a:p>
            <a:endParaRPr lang="en-US" sz="2800" dirty="0"/>
          </a:p>
          <a:p>
            <a:r>
              <a:rPr lang="en-US" sz="2800" dirty="0"/>
              <a:t>Conclusion: human binocular fusion not directly associated with the physical retinas; must involve the central nervous system</a:t>
            </a:r>
          </a:p>
          <a:p>
            <a:r>
              <a:rPr lang="en-US" sz="2800" dirty="0"/>
              <a:t>Imaginary “</a:t>
            </a:r>
            <a:r>
              <a:rPr lang="en-US" sz="2800" i="1" dirty="0"/>
              <a:t>cyclopean retina” </a:t>
            </a:r>
            <a:r>
              <a:rPr lang="en-US" sz="2800" i="1" dirty="0" smtClean="0"/>
              <a:t> </a:t>
            </a:r>
            <a:r>
              <a:rPr lang="en-US" sz="2800" dirty="0" smtClean="0"/>
              <a:t>that </a:t>
            </a:r>
            <a:r>
              <a:rPr lang="en-US" sz="2800" dirty="0"/>
              <a:t>combines the left and right image stimuli as a single unit</a:t>
            </a:r>
          </a:p>
        </p:txBody>
      </p:sp>
    </p:spTree>
    <p:extLst>
      <p:ext uri="{BB962C8B-B14F-4D97-AF65-F5344CB8AC3E}">
        <p14:creationId xmlns:p14="http://schemas.microsoft.com/office/powerpoint/2010/main" val="255048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 idx="4294967295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/>
              <a:t>Stereo photography and stereo viewers</a:t>
            </a:r>
          </a:p>
        </p:txBody>
      </p:sp>
      <p:sp>
        <p:nvSpPr>
          <p:cNvPr id="145411" name="Content Placeholder 2"/>
          <p:cNvSpPr>
            <a:spLocks noGrp="1"/>
          </p:cNvSpPr>
          <p:nvPr>
            <p:ph idx="4294967295"/>
          </p:nvPr>
        </p:nvSpPr>
        <p:spPr>
          <a:xfrm>
            <a:off x="381000" y="5365839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dirty="0"/>
              <a:t>Invented by Sir Charles Wheatstone, 1838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45412" name="Picture 3" descr="CurvStereoPicVwr0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720965"/>
            <a:ext cx="2971800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698740"/>
            <a:ext cx="30289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096000" y="5365740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Image from </a:t>
            </a:r>
            <a:r>
              <a:rPr lang="en-US" sz="1200" dirty="0">
                <a:solidFill>
                  <a:srgbClr val="000000"/>
                </a:solidFill>
              </a:rPr>
              <a:t>fisher-price.com</a:t>
            </a:r>
          </a:p>
        </p:txBody>
      </p:sp>
      <p:sp>
        <p:nvSpPr>
          <p:cNvPr id="145415" name="TextBox 6"/>
          <p:cNvSpPr txBox="1">
            <a:spLocks noChangeArrowheads="1"/>
          </p:cNvSpPr>
          <p:nvPr/>
        </p:nvSpPr>
        <p:spPr bwMode="auto">
          <a:xfrm>
            <a:off x="762000" y="1274733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Take two pictures of the same subject from two slightly different viewpoints and display so that each eye sees only one of the images.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15929" r="25000" b="56815"/>
          <a:stretch>
            <a:fillRect/>
          </a:stretch>
        </p:blipFill>
        <p:spPr bwMode="auto">
          <a:xfrm>
            <a:off x="0" y="22860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http://www.johnsonshawmuseum.org</a:t>
            </a:r>
          </a:p>
        </p:txBody>
      </p:sp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4" cstate="print"/>
          <a:srcRect t="15013" b="9920"/>
          <a:stretch>
            <a:fillRect/>
          </a:stretch>
        </p:blipFill>
        <p:spPr bwMode="auto">
          <a:xfrm>
            <a:off x="152400" y="23622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538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 cstate="print"/>
          <a:srcRect l="18233" t="17059" r="19821" b="52353"/>
          <a:stretch>
            <a:fillRect/>
          </a:stretch>
        </p:blipFill>
        <p:spPr bwMode="auto">
          <a:xfrm>
            <a:off x="76200" y="2209800"/>
            <a:ext cx="891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 cstate="print"/>
          <a:srcRect t="15135" b="9189"/>
          <a:stretch>
            <a:fillRect/>
          </a:stretch>
        </p:blipFill>
        <p:spPr bwMode="auto">
          <a:xfrm>
            <a:off x="152400" y="2362200"/>
            <a:ext cx="26574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http://www.johnsonshawmuseum.org</a:t>
            </a:r>
          </a:p>
        </p:txBody>
      </p:sp>
    </p:spTree>
    <p:extLst>
      <p:ext uri="{BB962C8B-B14F-4D97-AF65-F5344CB8AC3E}">
        <p14:creationId xmlns:p14="http://schemas.microsoft.com/office/powerpoint/2010/main" val="280781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600298" y="6167475"/>
            <a:ext cx="4308534" cy="61749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6" name="Picture 4" descr="KU46138small_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57200"/>
            <a:ext cx="4572000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5" descr="anaglass.GIF (8924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6324600"/>
            <a:ext cx="2438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447800" y="5875371"/>
            <a:ext cx="640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Public Library, Stereoscopic Looking Room, Chicago, by Phillips, 1923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6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4" name="Picture 4" descr="Flippant_Venus_Plu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0"/>
            <a:ext cx="29622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5" name="Picture 5" descr="im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590800"/>
            <a:ext cx="35718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0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Autostereograms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81000" y="6400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Images from magiceye.com</a:t>
            </a:r>
          </a:p>
        </p:txBody>
      </p:sp>
      <p:pic>
        <p:nvPicPr>
          <p:cNvPr id="139269" name="Picture 6" descr="102696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133600"/>
            <a:ext cx="4038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Text Box 7"/>
          <p:cNvSpPr txBox="1">
            <a:spLocks noChangeArrowheads="1"/>
          </p:cNvSpPr>
          <p:nvPr/>
        </p:nvSpPr>
        <p:spPr bwMode="auto">
          <a:xfrm>
            <a:off x="5562600" y="2755900"/>
            <a:ext cx="31242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Exploit disparity as depth cue using single </a:t>
            </a:r>
            <a:r>
              <a:rPr lang="en-US" sz="2200" dirty="0" smtClean="0">
                <a:solidFill>
                  <a:srgbClr val="000000"/>
                </a:solidFill>
              </a:rPr>
              <a:t>image.</a:t>
            </a:r>
            <a:endParaRPr lang="en-US" sz="22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(Single image random dot stereogram, Single image stereogram)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2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102696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133600"/>
            <a:ext cx="40386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381000" y="64008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Images from magiceye.com</a:t>
            </a:r>
          </a:p>
        </p:txBody>
      </p:sp>
      <p:pic>
        <p:nvPicPr>
          <p:cNvPr id="141318" name="Picture 9" descr="smallg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264" y="2151044"/>
            <a:ext cx="4044265" cy="346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Autostereograms</a:t>
            </a:r>
            <a:endParaRPr lang="en-US" sz="4400" ker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26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Human stereopsis</a:t>
            </a:r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Stereograms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Epipolar</a:t>
            </a:r>
            <a:r>
              <a:rPr lang="en-US" sz="2800" dirty="0" smtClean="0"/>
              <a:t> geometry and the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constraint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Case example with parallel optical axes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General case with calibrated cameras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2895600"/>
            <a:ext cx="7696200" cy="1295400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_country_1_2008-05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4318000" cy="3238500"/>
          </a:xfrm>
          <a:prstGeom prst="rect">
            <a:avLst/>
          </a:prstGeom>
        </p:spPr>
      </p:pic>
      <p:pic>
        <p:nvPicPr>
          <p:cNvPr id="3" name="Picture 2" descr="robot_came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447799"/>
            <a:ext cx="4267200" cy="3204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cameras, simultaneous views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48006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Single moving camera and static scene</a:t>
            </a:r>
            <a:endParaRPr lang="en-US" sz="24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Stereo vision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x,y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x’,y’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</a:t>
              </a:r>
              <a:r>
                <a:rPr kumimoji="0" lang="en-US" sz="2400" b="0" i="1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-1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(</a:t>
              </a: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x,y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A: 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Interpolate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color value from neighbors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2500" y="6386513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pitchFamily="49" charset="0"/>
                <a:ea typeface="+mn-ea"/>
                <a:cs typeface="+mn-cs"/>
              </a:rPr>
              <a:t>&gt;&gt; help interp2</a:t>
            </a:r>
          </a:p>
        </p:txBody>
      </p:sp>
    </p:spTree>
    <p:extLst>
      <p:ext uri="{BB962C8B-B14F-4D97-AF65-F5344CB8AC3E}">
        <p14:creationId xmlns:p14="http://schemas.microsoft.com/office/powerpoint/2010/main" val="5266721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544" y="0"/>
            <a:ext cx="8229600" cy="1143000"/>
          </a:xfrm>
        </p:spPr>
        <p:txBody>
          <a:bodyPr/>
          <a:lstStyle/>
          <a:p>
            <a:r>
              <a:rPr lang="en-US" dirty="0" smtClean="0"/>
              <a:t>Estimating depth with stereo</a:t>
            </a:r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544" y="1092168"/>
            <a:ext cx="8229600" cy="2300319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800" b="1" dirty="0"/>
              <a:t>Stereo</a:t>
            </a:r>
            <a:r>
              <a:rPr lang="en-US" sz="2800" dirty="0"/>
              <a:t>: </a:t>
            </a:r>
            <a:r>
              <a:rPr lang="en-US" sz="2800" dirty="0" smtClean="0"/>
              <a:t>shape from “motion” between two views</a:t>
            </a:r>
          </a:p>
          <a:p>
            <a:r>
              <a:rPr lang="en-US" sz="2800" dirty="0" smtClean="0"/>
              <a:t>We’ll need to consider: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400" dirty="0" smtClean="0"/>
              <a:t>Info on camera pose (“calibration”)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400" dirty="0" smtClean="0"/>
              <a:t>Image point correspondences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1057212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flipH="1">
            <a:off x="3724212" y="3922713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904812" y="529431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410012" y="4913313"/>
            <a:ext cx="609600" cy="3810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657412" y="3922713"/>
            <a:ext cx="17526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1590612" y="3922713"/>
            <a:ext cx="10668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981012" y="4837113"/>
            <a:ext cx="609600" cy="45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514412" y="48371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410012" y="491331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00562" y="52752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619312" y="3846513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984312" y="3465513"/>
            <a:ext cx="145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scene point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90440" y="5364189"/>
            <a:ext cx="11985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optical center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14412" y="4927600"/>
            <a:ext cx="1504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image plane</a:t>
            </a:r>
          </a:p>
        </p:txBody>
      </p:sp>
      <p:pic>
        <p:nvPicPr>
          <p:cNvPr id="1064962" name="Picture 2"/>
          <p:cNvPicPr>
            <a:picLocks noChangeAspect="1" noChangeArrowheads="1"/>
          </p:cNvPicPr>
          <p:nvPr/>
        </p:nvPicPr>
        <p:blipFill>
          <a:blip r:embed="rId3" cstate="print"/>
          <a:srcRect l="51969" t="26302" r="7536" b="42700"/>
          <a:stretch>
            <a:fillRect/>
          </a:stretch>
        </p:blipFill>
        <p:spPr bwMode="auto">
          <a:xfrm>
            <a:off x="6215085" y="4597416"/>
            <a:ext cx="2300319" cy="127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10188" t="26302" r="48674" b="42700"/>
          <a:stretch>
            <a:fillRect/>
          </a:stretch>
        </p:blipFill>
        <p:spPr bwMode="auto">
          <a:xfrm>
            <a:off x="6178572" y="3246435"/>
            <a:ext cx="2336832" cy="127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 bwMode="auto">
          <a:xfrm>
            <a:off x="7200936" y="3794130"/>
            <a:ext cx="109539" cy="10953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7420014" y="5181624"/>
            <a:ext cx="109539" cy="10953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 idx="4294967295"/>
          </p:nvPr>
        </p:nvSpPr>
        <p:spPr>
          <a:xfrm>
            <a:off x="304800" y="33291"/>
            <a:ext cx="8534400" cy="1143000"/>
          </a:xfrm>
        </p:spPr>
        <p:txBody>
          <a:bodyPr/>
          <a:lstStyle/>
          <a:p>
            <a:r>
              <a:rPr lang="en-US" sz="4000" dirty="0"/>
              <a:t>Geometry for a simple stereo system</a:t>
            </a:r>
          </a:p>
        </p:txBody>
      </p:sp>
      <p:sp>
        <p:nvSpPr>
          <p:cNvPr id="16486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7759"/>
            <a:ext cx="8229600" cy="4525963"/>
          </a:xfrm>
        </p:spPr>
        <p:txBody>
          <a:bodyPr/>
          <a:lstStyle/>
          <a:p>
            <a:r>
              <a:rPr lang="en-US" sz="2400" dirty="0"/>
              <a:t>First, assuming parallel optical axes, known camera </a:t>
            </a:r>
            <a:r>
              <a:rPr lang="en-US" sz="2400" dirty="0" smtClean="0"/>
              <a:t>parameters (i.e., calibrated cameras):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36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3" cstate="print"/>
          <a:srcRect l="16959" t="14497" r="15958" b="4240"/>
          <a:stretch>
            <a:fillRect/>
          </a:stretch>
        </p:blipFill>
        <p:spPr bwMode="auto">
          <a:xfrm>
            <a:off x="76200" y="0"/>
            <a:ext cx="89154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65428" y="6057936"/>
            <a:ext cx="2044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baseline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5549" y="5259250"/>
            <a:ext cx="1708236" cy="1200329"/>
            <a:chOff x="855549" y="5259250"/>
            <a:chExt cx="1708236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855549" y="5259250"/>
              <a:ext cx="17082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optical center (left)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1797012" y="5473728"/>
              <a:ext cx="620721" cy="51118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7310475" y="4926033"/>
            <a:ext cx="1971702" cy="1200329"/>
            <a:chOff x="7310475" y="4926033"/>
            <a:chExt cx="1971702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7573941" y="4926033"/>
              <a:ext cx="17082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FFFF"/>
                  </a:solidFill>
                </a:rPr>
                <a:t>optical center (right)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rot="10800000">
              <a:off x="7310475" y="5437215"/>
              <a:ext cx="365130" cy="2555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263466" y="4232286"/>
            <a:ext cx="105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Focal length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36492" y="434934"/>
            <a:ext cx="3359196" cy="10223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2981" y="398421"/>
            <a:ext cx="105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World point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6032" y="2808279"/>
            <a:ext cx="2263805" cy="1497033"/>
            <a:chOff x="446032" y="2808279"/>
            <a:chExt cx="2263805" cy="1497033"/>
          </a:xfrm>
        </p:grpSpPr>
        <p:sp>
          <p:nvSpPr>
            <p:cNvPr id="21" name="TextBox 20"/>
            <p:cNvSpPr txBox="1"/>
            <p:nvPr/>
          </p:nvSpPr>
          <p:spPr>
            <a:xfrm>
              <a:off x="446032" y="2808279"/>
              <a:ext cx="1898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</a:rPr>
                <a:t>i</a:t>
              </a:r>
              <a:r>
                <a:rPr lang="en-US" sz="2400" dirty="0" smtClean="0">
                  <a:solidFill>
                    <a:srgbClr val="FFFFFF"/>
                  </a:solidFill>
                </a:rPr>
                <a:t>mage point (left)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1468395" y="3429000"/>
              <a:ext cx="1241442" cy="8763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7127910" y="2808279"/>
            <a:ext cx="2198655" cy="1387494"/>
            <a:chOff x="7127910" y="2808279"/>
            <a:chExt cx="2198655" cy="1387494"/>
          </a:xfrm>
        </p:grpSpPr>
        <p:sp>
          <p:nvSpPr>
            <p:cNvPr id="22" name="TextBox 21"/>
            <p:cNvSpPr txBox="1"/>
            <p:nvPr/>
          </p:nvSpPr>
          <p:spPr>
            <a:xfrm>
              <a:off x="7200936" y="2808279"/>
              <a:ext cx="21256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</a:rPr>
                <a:t>i</a:t>
              </a:r>
              <a:r>
                <a:rPr lang="en-US" sz="2400" dirty="0" smtClean="0">
                  <a:solidFill>
                    <a:srgbClr val="FFFFFF"/>
                  </a:solidFill>
                </a:rPr>
                <a:t>mage point (right)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7127910" y="3684591"/>
              <a:ext cx="584208" cy="5111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3" name="Oval 22"/>
          <p:cNvSpPr/>
          <p:nvPr/>
        </p:nvSpPr>
        <p:spPr bwMode="auto">
          <a:xfrm rot="1682543">
            <a:off x="3681021" y="424886"/>
            <a:ext cx="533400" cy="412817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 rot="20352562">
            <a:off x="5575603" y="381766"/>
            <a:ext cx="354993" cy="4002553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5747" y="2479662"/>
            <a:ext cx="193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Depth of </a:t>
            </a:r>
            <a:r>
              <a:rPr lang="en-US" sz="2400" b="1" dirty="0" smtClean="0">
                <a:solidFill>
                  <a:srgbClr val="FFFFFF"/>
                </a:solidFill>
              </a:rPr>
              <a:t>p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 rot="19868894">
            <a:off x="6639592" y="4485826"/>
            <a:ext cx="132015" cy="70785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 rot="1582267">
            <a:off x="2533066" y="4428718"/>
            <a:ext cx="115470" cy="79639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7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01707"/>
            <a:ext cx="8229600" cy="4525963"/>
          </a:xfrm>
        </p:spPr>
        <p:txBody>
          <a:bodyPr/>
          <a:lstStyle/>
          <a:p>
            <a:r>
              <a:rPr lang="en-US" sz="2400" dirty="0" smtClean="0"/>
              <a:t>Assume parallel </a:t>
            </a:r>
            <a:r>
              <a:rPr lang="en-US" sz="2400" dirty="0"/>
              <a:t>optical axes, known camera </a:t>
            </a:r>
            <a:r>
              <a:rPr lang="en-US" sz="2400" dirty="0" smtClean="0"/>
              <a:t>parameters (i.e., calibrated cameras).  </a:t>
            </a:r>
            <a:r>
              <a:rPr lang="en-US" sz="2400" b="1" dirty="0" smtClean="0"/>
              <a:t>What is expression for Z?</a:t>
            </a:r>
            <a:endParaRPr lang="en-US" sz="2400" b="1" dirty="0"/>
          </a:p>
        </p:txBody>
      </p:sp>
      <p:grpSp>
        <p:nvGrpSpPr>
          <p:cNvPr id="171011" name="Group 5"/>
          <p:cNvGrpSpPr>
            <a:grpSpLocks/>
          </p:cNvGrpSpPr>
          <p:nvPr/>
        </p:nvGrpSpPr>
        <p:grpSpPr bwMode="auto">
          <a:xfrm>
            <a:off x="0" y="2078019"/>
            <a:ext cx="4751388" cy="3652838"/>
            <a:chOff x="0" y="2895600"/>
            <a:chExt cx="4751989" cy="3652838"/>
          </a:xfrm>
        </p:grpSpPr>
        <p:pic>
          <p:nvPicPr>
            <p:cNvPr id="1710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6959" t="14497" r="15958" b="4240"/>
            <a:stretch>
              <a:fillRect/>
            </a:stretch>
          </p:blipFill>
          <p:spPr bwMode="auto">
            <a:xfrm>
              <a:off x="0" y="2895600"/>
              <a:ext cx="4751989" cy="365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1013" name="Rectangle 4"/>
            <p:cNvSpPr>
              <a:spLocks noChangeArrowheads="1"/>
            </p:cNvSpPr>
            <p:nvPr/>
          </p:nvSpPr>
          <p:spPr bwMode="auto">
            <a:xfrm>
              <a:off x="228600" y="3048000"/>
              <a:ext cx="1600200" cy="5334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00600" y="2203460"/>
            <a:ext cx="4343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Similar triangles </a:t>
            </a:r>
            <a:r>
              <a:rPr lang="en-US" sz="2400" dirty="0">
                <a:solidFill>
                  <a:srgbClr val="FF0000"/>
                </a:solidFill>
              </a:rPr>
              <a:t>(p</a:t>
            </a:r>
            <a:r>
              <a:rPr lang="en-US" sz="2400" baseline="-25000" dirty="0">
                <a:solidFill>
                  <a:srgbClr val="FF0000"/>
                </a:solidFill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, P, p</a:t>
            </a:r>
            <a:r>
              <a:rPr lang="en-US" sz="2400" baseline="-25000" dirty="0">
                <a:solidFill>
                  <a:srgbClr val="FF0000"/>
                </a:solidFill>
              </a:rPr>
              <a:t>r</a:t>
            </a:r>
            <a:r>
              <a:rPr lang="en-US" sz="2400" dirty="0">
                <a:solidFill>
                  <a:srgbClr val="FF0000"/>
                </a:solidFill>
              </a:rPr>
              <a:t>) </a:t>
            </a:r>
            <a:r>
              <a:rPr lang="en-US" sz="2400" dirty="0">
                <a:solidFill>
                  <a:srgbClr val="000000"/>
                </a:solidFill>
              </a:rPr>
              <a:t>and </a:t>
            </a:r>
            <a:r>
              <a:rPr lang="en-US" sz="2400" dirty="0">
                <a:solidFill>
                  <a:srgbClr val="0070C0"/>
                </a:solidFill>
              </a:rPr>
              <a:t>(O</a:t>
            </a:r>
            <a:r>
              <a:rPr lang="en-US" sz="2400" baseline="-25000" dirty="0">
                <a:solidFill>
                  <a:srgbClr val="0070C0"/>
                </a:solidFill>
              </a:rPr>
              <a:t>l</a:t>
            </a:r>
            <a:r>
              <a:rPr lang="en-US" sz="2400" dirty="0">
                <a:solidFill>
                  <a:srgbClr val="0070C0"/>
                </a:solidFill>
              </a:rPr>
              <a:t>, P, O</a:t>
            </a:r>
            <a:r>
              <a:rPr lang="en-US" sz="2400" baseline="-25000" dirty="0">
                <a:solidFill>
                  <a:srgbClr val="0070C0"/>
                </a:solidFill>
              </a:rPr>
              <a:t>r</a:t>
            </a:r>
            <a:r>
              <a:rPr lang="en-US" sz="2400" dirty="0" smtClean="0">
                <a:solidFill>
                  <a:srgbClr val="0070C0"/>
                </a:solidFill>
              </a:rPr>
              <a:t>):</a:t>
            </a:r>
            <a:endParaRPr lang="en-US" sz="2400" dirty="0">
              <a:solidFill>
                <a:srgbClr val="0070C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33291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</a:rPr>
              <a:t>Geometry for a simple stereo system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484825" y="3173409"/>
          <a:ext cx="2884526" cy="123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64" name="Equation" r:id="rId5" imgW="977900" imgH="419100" progId="Equation.3">
                  <p:embed/>
                </p:oleObj>
              </mc:Choice>
              <mc:Fallback>
                <p:oleObj name="Equation" r:id="rId5" imgW="977900" imgH="4191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4825" y="3173409"/>
                        <a:ext cx="2884526" cy="12362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/>
          <p:cNvSpPr/>
          <p:nvPr/>
        </p:nvSpPr>
        <p:spPr bwMode="auto">
          <a:xfrm>
            <a:off x="1504908" y="2516175"/>
            <a:ext cx="2044728" cy="1862163"/>
          </a:xfrm>
          <a:prstGeom prst="triangle">
            <a:avLst>
              <a:gd name="adj" fmla="val 52981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1212804" y="2516175"/>
            <a:ext cx="2373345" cy="2336832"/>
          </a:xfrm>
          <a:prstGeom prst="triangle">
            <a:avLst>
              <a:gd name="adj" fmla="val 52981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361137" y="4889520"/>
          <a:ext cx="2338979" cy="120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65" name="Equation" r:id="rId7" imgW="837836" imgH="431613" progId="Equation.3">
                  <p:embed/>
                </p:oleObj>
              </mc:Choice>
              <mc:Fallback>
                <p:oleObj name="Equation" r:id="rId7" imgW="837836" imgH="431613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1137" y="4889520"/>
                        <a:ext cx="2338979" cy="12049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7310475" y="5510241"/>
            <a:ext cx="1533546" cy="65723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3643" y="5875371"/>
            <a:ext cx="22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disparity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>
            <a:endCxn id="16" idx="2"/>
          </p:cNvCxnSpPr>
          <p:nvPr/>
        </p:nvCxnSpPr>
        <p:spPr bwMode="auto">
          <a:xfrm flipV="1">
            <a:off x="6142059" y="5838858"/>
            <a:ext cx="1168416" cy="219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9013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disparity</a:t>
            </a:r>
            <a:endParaRPr lang="en-US" dirty="0"/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809625" y="1785914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I(x,y)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6851650" y="1749402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>
                <a:solidFill>
                  <a:srgbClr val="000000"/>
                </a:solidFill>
              </a:rPr>
              <a:t>image I´(x´,y´)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408363" y="1795439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0000"/>
                </a:solidFill>
              </a:rPr>
              <a:t>Disparity map D(x,y)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2819376" y="4679927"/>
            <a:ext cx="2850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000000"/>
                </a:solidFill>
              </a:rPr>
              <a:t>(x´,y´)=(</a:t>
            </a:r>
            <a:r>
              <a:rPr lang="de-DE" sz="2400" dirty="0" smtClean="0">
                <a:solidFill>
                  <a:srgbClr val="000000"/>
                </a:solidFill>
              </a:rPr>
              <a:t>x+</a:t>
            </a:r>
            <a:r>
              <a:rPr lang="de-DE" sz="2400" dirty="0">
                <a:solidFill>
                  <a:srgbClr val="000000"/>
                </a:solidFill>
              </a:rPr>
              <a:t>D</a:t>
            </a:r>
            <a:r>
              <a:rPr lang="de-DE" sz="2400" dirty="0" smtClean="0">
                <a:solidFill>
                  <a:srgbClr val="000000"/>
                </a:solidFill>
              </a:rPr>
              <a:t>(x,y), y</a:t>
            </a:r>
            <a:r>
              <a:rPr lang="de-DE" sz="2400" dirty="0">
                <a:solidFill>
                  <a:srgbClr val="000000"/>
                </a:solidFill>
              </a:rPr>
              <a:t>)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302087" name="Picture 7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63" y="2433614"/>
            <a:ext cx="2741612" cy="2012950"/>
          </a:xfrm>
          <a:prstGeom prst="rect">
            <a:avLst/>
          </a:prstGeom>
          <a:noFill/>
        </p:spPr>
      </p:pic>
      <p:pic>
        <p:nvPicPr>
          <p:cNvPr id="302088" name="Picture 8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663" y="2422502"/>
            <a:ext cx="2749550" cy="2012950"/>
          </a:xfrm>
          <a:prstGeom prst="rect">
            <a:avLst/>
          </a:prstGeom>
          <a:noFill/>
        </p:spPr>
      </p:pic>
      <p:pic>
        <p:nvPicPr>
          <p:cNvPr id="302089" name="Picture 9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5638" y="2425677"/>
            <a:ext cx="2749550" cy="2012950"/>
          </a:xfrm>
          <a:prstGeom prst="rect">
            <a:avLst/>
          </a:prstGeom>
          <a:noFill/>
        </p:spPr>
      </p:pic>
      <p:sp>
        <p:nvSpPr>
          <p:cNvPr id="302090" name="Oval 10"/>
          <p:cNvSpPr>
            <a:spLocks noChangeArrowheads="1"/>
          </p:cNvSpPr>
          <p:nvPr/>
        </p:nvSpPr>
        <p:spPr bwMode="auto">
          <a:xfrm>
            <a:off x="1169988" y="3430564"/>
            <a:ext cx="36512" cy="365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1" name="Oval 11"/>
          <p:cNvSpPr>
            <a:spLocks noChangeArrowheads="1"/>
          </p:cNvSpPr>
          <p:nvPr/>
        </p:nvSpPr>
        <p:spPr bwMode="auto">
          <a:xfrm>
            <a:off x="4129088" y="3394052"/>
            <a:ext cx="36512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2" name="Oval 12"/>
          <p:cNvSpPr>
            <a:spLocks noChangeArrowheads="1"/>
          </p:cNvSpPr>
          <p:nvPr/>
        </p:nvSpPr>
        <p:spPr bwMode="auto">
          <a:xfrm>
            <a:off x="6937375" y="3413102"/>
            <a:ext cx="36513" cy="365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2093" name="Freeform 13"/>
          <p:cNvSpPr>
            <a:spLocks/>
          </p:cNvSpPr>
          <p:nvPr/>
        </p:nvSpPr>
        <p:spPr bwMode="auto">
          <a:xfrm>
            <a:off x="6945313" y="3428977"/>
            <a:ext cx="166687" cy="428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" y="0"/>
              </a:cxn>
            </a:cxnLst>
            <a:rect l="0" t="0" r="r" b="b"/>
            <a:pathLst>
              <a:path w="131" h="1">
                <a:moveTo>
                  <a:pt x="0" y="0"/>
                </a:moveTo>
                <a:lnTo>
                  <a:pt x="131" y="0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562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if we could find the </a:t>
            </a:r>
            <a:r>
              <a:rPr lang="en-US" sz="2400" b="1" dirty="0" smtClean="0"/>
              <a:t>corresponding points </a:t>
            </a:r>
            <a:r>
              <a:rPr lang="en-US" sz="2400" dirty="0" smtClean="0"/>
              <a:t>in two images, we could </a:t>
            </a:r>
            <a:r>
              <a:rPr lang="en-US" sz="2400" b="1" dirty="0" smtClean="0"/>
              <a:t>estimate relative depth</a:t>
            </a:r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046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Depth from disparity</a:t>
            </a:r>
            <a:endParaRPr lang="en-US" kern="0" dirty="0"/>
          </a:p>
        </p:txBody>
      </p:sp>
      <p:pic>
        <p:nvPicPr>
          <p:cNvPr id="5" name="PqpHrxgJqfY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19200" y="1905000"/>
            <a:ext cx="6697132" cy="37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1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Human </a:t>
            </a:r>
            <a:r>
              <a:rPr lang="en-US" sz="2800" dirty="0" err="1" smtClean="0"/>
              <a:t>stereopsis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Stereograms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err="1" smtClean="0"/>
              <a:t>Epipolar</a:t>
            </a:r>
            <a:r>
              <a:rPr lang="en-US" sz="2800" dirty="0" smtClean="0"/>
              <a:t> geometry and the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constraint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Case example with parallel optical axes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/>
              <a:t>General case with calibrated cameras</a:t>
            </a:r>
          </a:p>
          <a:p>
            <a:pPr>
              <a:spcAft>
                <a:spcPts val="1200"/>
              </a:spcAft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811161" y="4122747"/>
            <a:ext cx="6316749" cy="620721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804"/>
            <a:ext cx="9144000" cy="1143000"/>
          </a:xfrm>
        </p:spPr>
        <p:txBody>
          <a:bodyPr/>
          <a:lstStyle/>
          <a:p>
            <a:r>
              <a:rPr lang="en-US" sz="4000" dirty="0" smtClean="0"/>
              <a:t>General case, with calibrated cameras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33"/>
            <a:ext cx="8229600" cy="584208"/>
          </a:xfrm>
        </p:spPr>
        <p:txBody>
          <a:bodyPr/>
          <a:lstStyle/>
          <a:p>
            <a:r>
              <a:rPr lang="en-US" sz="2400" dirty="0" smtClean="0"/>
              <a:t>The two cameras need not have parallel optical axes.</a:t>
            </a:r>
            <a:endParaRPr lang="en-US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635558" y="2841642"/>
            <a:ext cx="4171950" cy="1828800"/>
            <a:chOff x="4526019" y="2513025"/>
            <a:chExt cx="4171950" cy="1828800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526019" y="3932252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602219" y="2513025"/>
              <a:ext cx="4095750" cy="1828800"/>
              <a:chOff x="4602219" y="2484452"/>
              <a:chExt cx="4095750" cy="1828800"/>
            </a:xfrm>
          </p:grpSpPr>
          <p:sp>
            <p:nvSpPr>
              <p:cNvPr id="4" name="Freeform 3"/>
              <p:cNvSpPr>
                <a:spLocks/>
              </p:cNvSpPr>
              <p:nvPr/>
            </p:nvSpPr>
            <p:spPr bwMode="auto">
              <a:xfrm>
                <a:off x="4678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720 h 1104"/>
                  <a:gd name="T4" fmla="*/ 768 w 768"/>
                  <a:gd name="T5" fmla="*/ 1104 h 1104"/>
                  <a:gd name="T6" fmla="*/ 768 w 768"/>
                  <a:gd name="T7" fmla="*/ 384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" name="Freeform 4"/>
              <p:cNvSpPr>
                <a:spLocks/>
              </p:cNvSpPr>
              <p:nvPr/>
            </p:nvSpPr>
            <p:spPr bwMode="auto">
              <a:xfrm flipH="1">
                <a:off x="7345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720 h 1104"/>
                  <a:gd name="T4" fmla="*/ 768 w 768"/>
                  <a:gd name="T5" fmla="*/ 1104 h 1104"/>
                  <a:gd name="T6" fmla="*/ 768 w 768"/>
                  <a:gd name="T7" fmla="*/ 384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>
                <a:off x="8031219" y="3551252"/>
                <a:ext cx="609600" cy="3810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6278619" y="2560652"/>
                <a:ext cx="1752600" cy="990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5211819" y="2560652"/>
                <a:ext cx="1066800" cy="914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4602219" y="3475052"/>
                <a:ext cx="609600" cy="4572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5135619" y="34750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8031219" y="35512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Oval 12"/>
              <p:cNvSpPr>
                <a:spLocks noChangeArrowheads="1"/>
              </p:cNvSpPr>
              <p:nvPr/>
            </p:nvSpPr>
            <p:spPr bwMode="auto">
              <a:xfrm>
                <a:off x="8621769" y="3913202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Oval 13"/>
              <p:cNvSpPr>
                <a:spLocks noChangeArrowheads="1"/>
              </p:cNvSpPr>
              <p:nvPr/>
            </p:nvSpPr>
            <p:spPr bwMode="auto">
              <a:xfrm>
                <a:off x="6240519" y="2484452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336492" y="2078019"/>
            <a:ext cx="3541761" cy="2778162"/>
            <a:chOff x="592083" y="2078019"/>
            <a:chExt cx="3541761" cy="2778162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58856" y="474346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892402" y="3903669"/>
              <a:ext cx="182565" cy="87631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V="1">
              <a:off x="1650959" y="2114532"/>
              <a:ext cx="620721" cy="16795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V="1">
              <a:off x="1431882" y="3903669"/>
              <a:ext cx="219078" cy="87631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64778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038454" y="4779981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2198655" y="2078019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083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2454246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81937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Line 8"/>
            <p:cNvSpPr>
              <a:spLocks noChangeShapeType="1"/>
            </p:cNvSpPr>
            <p:nvPr/>
          </p:nvSpPr>
          <p:spPr bwMode="auto">
            <a:xfrm flipH="1" flipV="1">
              <a:off x="2308194" y="2151044"/>
              <a:ext cx="584208" cy="1643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841740" y="5400702"/>
            <a:ext cx="1095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Vs.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2181186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5122824"/>
            <a:ext cx="7308900" cy="112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</a:rPr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14" y="76200"/>
            <a:ext cx="88805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Stereo correspondence constraints</a:t>
            </a:r>
            <a:endParaRPr lang="en-US" sz="4400" kern="0" dirty="0" smtClean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048000" y="21415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24200" y="19129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276600" y="16081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895600" y="244632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 flipH="1" flipV="1">
            <a:off x="2476500" y="1570023"/>
            <a:ext cx="14478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340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2"/>
          <p:cNvPicPr>
            <a:picLocks noChangeAspect="1" noChangeArrowheads="1"/>
          </p:cNvPicPr>
          <p:nvPr/>
        </p:nvPicPr>
        <p:blipFill>
          <a:blip r:embed="rId3" cstate="print"/>
          <a:srcRect l="42500" t="44444" r="22083" b="15215"/>
          <a:stretch>
            <a:fillRect/>
          </a:stretch>
        </p:blipFill>
        <p:spPr bwMode="auto">
          <a:xfrm>
            <a:off x="1676400" y="1165194"/>
            <a:ext cx="59436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7414" y="106317"/>
            <a:ext cx="888053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Stereo correspondence constraints</a:t>
            </a:r>
            <a:endParaRPr lang="en-US" sz="44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20521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437" y="1011260"/>
            <a:ext cx="76628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665109" y="4195773"/>
            <a:ext cx="8142399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Geometry of two views </a:t>
            </a:r>
            <a:r>
              <a:rPr lang="en-US" sz="2400" dirty="0" smtClean="0">
                <a:solidFill>
                  <a:schemeClr val="accent2"/>
                </a:solidFill>
              </a:rPr>
              <a:t>constrains where the corresponding pixel for some image point in the first view must occur in the second view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lvl="1" indent="4572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It must be on the line carved out by a plane 	connecting the world point and optical centers.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i="1" dirty="0" smtClean="0">
              <a:solidFill>
                <a:srgbClr val="000000"/>
              </a:solidFill>
            </a:endParaRP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87" y="25162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87" y="2440010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87" y="251621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87" y="242096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0" name="Oval 10"/>
          <p:cNvSpPr>
            <a:spLocks noChangeArrowheads="1"/>
          </p:cNvSpPr>
          <p:nvPr/>
        </p:nvSpPr>
        <p:spPr bwMode="auto">
          <a:xfrm>
            <a:off x="3081387" y="22114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1" name="Oval 11"/>
          <p:cNvSpPr>
            <a:spLocks noChangeArrowheads="1"/>
          </p:cNvSpPr>
          <p:nvPr/>
        </p:nvSpPr>
        <p:spPr bwMode="auto">
          <a:xfrm>
            <a:off x="3735437" y="17669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2" name="Oval 12"/>
          <p:cNvSpPr>
            <a:spLocks noChangeArrowheads="1"/>
          </p:cNvSpPr>
          <p:nvPr/>
        </p:nvSpPr>
        <p:spPr bwMode="auto">
          <a:xfrm>
            <a:off x="4357737" y="133511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3" name="Oval 13"/>
          <p:cNvSpPr>
            <a:spLocks noChangeArrowheads="1"/>
          </p:cNvSpPr>
          <p:nvPr/>
        </p:nvSpPr>
        <p:spPr bwMode="auto">
          <a:xfrm>
            <a:off x="6040487" y="250986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989687" y="286546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932537" y="315756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constraint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11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6" grpId="0" animBg="1"/>
      <p:bldP spid="660487" grpId="0" animBg="1"/>
      <p:bldP spid="660488" grpId="0" animBg="1" autoUpdateAnimBg="0"/>
      <p:bldP spid="660489" grpId="0" animBg="1"/>
      <p:bldP spid="660490" grpId="0" animBg="1"/>
      <p:bldP spid="660491" grpId="0" animBg="1"/>
      <p:bldP spid="660492" grpId="0" animBg="1"/>
      <p:bldP spid="660493" grpId="0" animBg="1"/>
      <p:bldP spid="660494" grpId="0" animBg="1"/>
      <p:bldP spid="66049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09" y="1457298"/>
            <a:ext cx="76962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Line 4"/>
          <p:cNvSpPr>
            <a:spLocks noChangeShapeType="1"/>
          </p:cNvSpPr>
          <p:nvPr/>
        </p:nvSpPr>
        <p:spPr bwMode="auto">
          <a:xfrm flipV="1">
            <a:off x="900059" y="4321148"/>
            <a:ext cx="2098675" cy="12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1" name="Line 5"/>
          <p:cNvSpPr>
            <a:spLocks noChangeShapeType="1"/>
          </p:cNvSpPr>
          <p:nvPr/>
        </p:nvSpPr>
        <p:spPr bwMode="auto">
          <a:xfrm>
            <a:off x="3351159" y="4327498"/>
            <a:ext cx="2311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2" name="Line 6"/>
          <p:cNvSpPr>
            <a:spLocks noChangeShapeType="1"/>
          </p:cNvSpPr>
          <p:nvPr/>
        </p:nvSpPr>
        <p:spPr bwMode="auto">
          <a:xfrm>
            <a:off x="6037209" y="4327498"/>
            <a:ext cx="20955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3" name="Line 7"/>
          <p:cNvSpPr>
            <a:spLocks noChangeShapeType="1"/>
          </p:cNvSpPr>
          <p:nvPr/>
        </p:nvSpPr>
        <p:spPr bwMode="auto">
          <a:xfrm>
            <a:off x="6246759" y="3032098"/>
            <a:ext cx="1885950" cy="12890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4" name="Line 8"/>
          <p:cNvSpPr>
            <a:spLocks noChangeShapeType="1"/>
          </p:cNvSpPr>
          <p:nvPr/>
        </p:nvSpPr>
        <p:spPr bwMode="auto">
          <a:xfrm>
            <a:off x="4551309" y="1863698"/>
            <a:ext cx="1466850" cy="10033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5" name="Line 9"/>
          <p:cNvSpPr>
            <a:spLocks noChangeShapeType="1"/>
          </p:cNvSpPr>
          <p:nvPr/>
        </p:nvSpPr>
        <p:spPr bwMode="auto">
          <a:xfrm flipV="1">
            <a:off x="3014609" y="1850998"/>
            <a:ext cx="1473200" cy="10096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6" name="Line 10"/>
          <p:cNvSpPr>
            <a:spLocks noChangeShapeType="1"/>
          </p:cNvSpPr>
          <p:nvPr/>
        </p:nvSpPr>
        <p:spPr bwMode="auto">
          <a:xfrm flipV="1">
            <a:off x="887359" y="3025748"/>
            <a:ext cx="1892300" cy="12827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7" name="Text Box 11"/>
          <p:cNvSpPr txBox="1">
            <a:spLocks noChangeArrowheads="1"/>
          </p:cNvSpPr>
          <p:nvPr/>
        </p:nvSpPr>
        <p:spPr bwMode="auto">
          <a:xfrm>
            <a:off x="3705162" y="2954307"/>
            <a:ext cx="18293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Epipolar</a:t>
            </a:r>
            <a:r>
              <a:rPr lang="en-US" dirty="0">
                <a:solidFill>
                  <a:srgbClr val="002060"/>
                </a:solidFill>
              </a:rPr>
              <a:t> Plane</a:t>
            </a:r>
          </a:p>
        </p:txBody>
      </p:sp>
      <p:sp>
        <p:nvSpPr>
          <p:cNvPr id="659468" name="Oval 12"/>
          <p:cNvSpPr>
            <a:spLocks noChangeArrowheads="1"/>
          </p:cNvSpPr>
          <p:nvPr/>
        </p:nvSpPr>
        <p:spPr bwMode="auto">
          <a:xfrm>
            <a:off x="2932059" y="423859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9" name="Oval 13"/>
          <p:cNvSpPr>
            <a:spLocks noChangeArrowheads="1"/>
          </p:cNvSpPr>
          <p:nvPr/>
        </p:nvSpPr>
        <p:spPr bwMode="auto">
          <a:xfrm>
            <a:off x="5929259" y="427034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0" name="Text Box 14"/>
          <p:cNvSpPr txBox="1">
            <a:spLocks noChangeArrowheads="1"/>
          </p:cNvSpPr>
          <p:nvPr/>
        </p:nvSpPr>
        <p:spPr bwMode="auto">
          <a:xfrm>
            <a:off x="1989051" y="463390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B0F0"/>
                </a:solidFill>
              </a:rPr>
              <a:t>Epipole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59471" name="Line 15"/>
          <p:cNvSpPr>
            <a:spLocks noChangeShapeType="1"/>
          </p:cNvSpPr>
          <p:nvPr/>
        </p:nvSpPr>
        <p:spPr bwMode="auto">
          <a:xfrm flipH="1" flipV="1">
            <a:off x="2779659" y="2879698"/>
            <a:ext cx="260350" cy="1581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2" name="Line 16"/>
          <p:cNvSpPr>
            <a:spLocks noChangeShapeType="1"/>
          </p:cNvSpPr>
          <p:nvPr/>
        </p:nvSpPr>
        <p:spPr bwMode="auto">
          <a:xfrm flipV="1">
            <a:off x="5986409" y="2892398"/>
            <a:ext cx="254000" cy="1587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3" name="Text Box 17"/>
          <p:cNvSpPr txBox="1">
            <a:spLocks noChangeArrowheads="1"/>
          </p:cNvSpPr>
          <p:nvPr/>
        </p:nvSpPr>
        <p:spPr bwMode="auto">
          <a:xfrm>
            <a:off x="7295450" y="2808255"/>
            <a:ext cx="1531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CC3300"/>
                </a:solidFill>
              </a:rPr>
              <a:t>Epipolar</a:t>
            </a:r>
            <a:r>
              <a:rPr lang="en-US" dirty="0" smtClean="0">
                <a:solidFill>
                  <a:srgbClr val="CC3300"/>
                </a:solidFill>
              </a:rPr>
              <a:t> 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9474" name="Text Box 18"/>
          <p:cNvSpPr txBox="1">
            <a:spLocks noChangeArrowheads="1"/>
          </p:cNvSpPr>
          <p:nvPr/>
        </p:nvSpPr>
        <p:spPr bwMode="auto">
          <a:xfrm>
            <a:off x="4033779" y="4597392"/>
            <a:ext cx="10695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3399"/>
                </a:solidFill>
              </a:rPr>
              <a:t>Baseline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659475" name="Line 19"/>
          <p:cNvSpPr>
            <a:spLocks noChangeShapeType="1"/>
          </p:cNvSpPr>
          <p:nvPr/>
        </p:nvSpPr>
        <p:spPr bwMode="auto">
          <a:xfrm>
            <a:off x="893709" y="435289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6" name="Line 20"/>
          <p:cNvSpPr>
            <a:spLocks noChangeShapeType="1"/>
          </p:cNvSpPr>
          <p:nvPr/>
        </p:nvSpPr>
        <p:spPr bwMode="auto">
          <a:xfrm>
            <a:off x="3332109" y="435289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7" name="Line 21"/>
          <p:cNvSpPr>
            <a:spLocks noChangeShapeType="1"/>
          </p:cNvSpPr>
          <p:nvPr/>
        </p:nvSpPr>
        <p:spPr bwMode="auto">
          <a:xfrm>
            <a:off x="6075309" y="435289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geometry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885295" y="4633905"/>
            <a:ext cx="954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B0F0"/>
                </a:solidFill>
              </a:rPr>
              <a:t>Epipole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4187" y="5364189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1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60" grpId="0" animBg="1"/>
      <p:bldP spid="659461" grpId="0" animBg="1"/>
      <p:bldP spid="659462" grpId="0" animBg="1"/>
      <p:bldP spid="659463" grpId="0" animBg="1"/>
      <p:bldP spid="659464" grpId="0" animBg="1"/>
      <p:bldP spid="659465" grpId="0" animBg="1"/>
      <p:bldP spid="659466" grpId="0" animBg="1"/>
      <p:bldP spid="659467" grpId="0" autoUpdateAnimBg="0"/>
      <p:bldP spid="659468" grpId="0" animBg="1"/>
      <p:bldP spid="659469" grpId="0" animBg="1"/>
      <p:bldP spid="659470" grpId="0" autoUpdateAnimBg="0"/>
      <p:bldP spid="659471" grpId="0" animBg="1"/>
      <p:bldP spid="659472" grpId="0" animBg="1"/>
      <p:bldP spid="659473" grpId="0" autoUpdateAnimBg="0"/>
      <p:bldP spid="659474" grpId="0" autoUpdateAnimBg="0"/>
      <p:bldP spid="659475" grpId="0" animBg="1"/>
      <p:bldP spid="659476" grpId="0" animBg="1"/>
      <p:bldP spid="659477" grpId="0" animBg="1"/>
      <p:bldP spid="2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04800" y="1417637"/>
            <a:ext cx="8686800" cy="4525963"/>
          </a:xfrm>
        </p:spPr>
        <p:txBody>
          <a:bodyPr/>
          <a:lstStyle/>
          <a:p>
            <a:r>
              <a:rPr lang="en-US" sz="2400" b="1" dirty="0"/>
              <a:t>Baseline</a:t>
            </a:r>
            <a:r>
              <a:rPr lang="en-US" sz="2400" dirty="0"/>
              <a:t>: line joining the camera centers</a:t>
            </a:r>
          </a:p>
          <a:p>
            <a:r>
              <a:rPr lang="en-US" sz="2400" b="1" dirty="0" err="1"/>
              <a:t>Epipole</a:t>
            </a:r>
            <a:r>
              <a:rPr lang="en-US" sz="2400" dirty="0"/>
              <a:t>: point of intersection of baseline with </a:t>
            </a:r>
            <a:r>
              <a:rPr lang="en-US" sz="2400" dirty="0" smtClean="0"/>
              <a:t>image </a:t>
            </a:r>
            <a:r>
              <a:rPr lang="en-US" sz="2400" dirty="0"/>
              <a:t>plane</a:t>
            </a:r>
          </a:p>
          <a:p>
            <a:r>
              <a:rPr lang="en-US" sz="2400" b="1" dirty="0" err="1"/>
              <a:t>Epipolar</a:t>
            </a:r>
            <a:r>
              <a:rPr lang="en-US" sz="2400" b="1" dirty="0"/>
              <a:t> plane</a:t>
            </a:r>
            <a:r>
              <a:rPr lang="en-US" sz="2400" dirty="0"/>
              <a:t>: plane containing </a:t>
            </a:r>
            <a:r>
              <a:rPr lang="en-US" sz="2400" dirty="0" smtClean="0"/>
              <a:t>baseline and world point</a:t>
            </a:r>
            <a:endParaRPr lang="en-US" sz="2400" dirty="0"/>
          </a:p>
          <a:p>
            <a:r>
              <a:rPr lang="en-US" sz="2400" b="1" dirty="0" err="1"/>
              <a:t>Epipolar</a:t>
            </a:r>
            <a:r>
              <a:rPr lang="en-US" sz="2400" b="1" dirty="0"/>
              <a:t> line</a:t>
            </a:r>
            <a:r>
              <a:rPr lang="en-US" sz="2400" dirty="0"/>
              <a:t>: intersection of </a:t>
            </a:r>
            <a:r>
              <a:rPr lang="en-US" sz="2400" dirty="0" err="1"/>
              <a:t>epipolar</a:t>
            </a:r>
            <a:r>
              <a:rPr lang="en-US" sz="2400" dirty="0"/>
              <a:t> plane with the image plane</a:t>
            </a:r>
          </a:p>
          <a:p>
            <a:endParaRPr lang="en-US" sz="2400" dirty="0"/>
          </a:p>
          <a:p>
            <a:r>
              <a:rPr lang="en-US" sz="2400" dirty="0"/>
              <a:t>All </a:t>
            </a:r>
            <a:r>
              <a:rPr lang="en-US" sz="2400" dirty="0" err="1"/>
              <a:t>epipolar</a:t>
            </a:r>
            <a:r>
              <a:rPr lang="en-US" sz="2400" dirty="0"/>
              <a:t> lines intersect at the </a:t>
            </a:r>
            <a:r>
              <a:rPr lang="en-US" sz="2400" dirty="0" err="1"/>
              <a:t>epipole</a:t>
            </a:r>
            <a:endParaRPr lang="en-US" sz="2400" dirty="0"/>
          </a:p>
          <a:p>
            <a:r>
              <a:rPr lang="en-US" sz="2400" dirty="0"/>
              <a:t>An </a:t>
            </a:r>
            <a:r>
              <a:rPr lang="en-US" sz="2400" dirty="0" err="1"/>
              <a:t>epipolar</a:t>
            </a:r>
            <a:r>
              <a:rPr lang="en-US" sz="2400" dirty="0"/>
              <a:t> plane intersects the left and right image planes in </a:t>
            </a:r>
            <a:r>
              <a:rPr lang="en-US" sz="2400" dirty="0" err="1"/>
              <a:t>epipolar</a:t>
            </a:r>
            <a:r>
              <a:rPr lang="en-US" sz="2400" dirty="0"/>
              <a:t> lines</a:t>
            </a:r>
          </a:p>
          <a:p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geometry: terms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6096000"/>
            <a:ext cx="6162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</a:rPr>
              <a:t>Why is the </a:t>
            </a:r>
            <a:r>
              <a:rPr lang="en-US" sz="2800" i="1" dirty="0" err="1" smtClean="0">
                <a:solidFill>
                  <a:srgbClr val="000000"/>
                </a:solidFill>
              </a:rPr>
              <a:t>epipolar</a:t>
            </a:r>
            <a:r>
              <a:rPr lang="en-US" sz="2800" i="1" dirty="0" smtClean="0">
                <a:solidFill>
                  <a:srgbClr val="000000"/>
                </a:solidFill>
              </a:rPr>
              <a:t> constraint useful?</a:t>
            </a:r>
            <a:endParaRPr lang="en-US" sz="2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986" name="Picture 2"/>
          <p:cNvPicPr>
            <a:picLocks noChangeAspect="1" noChangeArrowheads="1"/>
          </p:cNvPicPr>
          <p:nvPr/>
        </p:nvPicPr>
        <p:blipFill>
          <a:blip r:embed="rId2" cstate="print"/>
          <a:srcRect l="9065" t="37152" r="6250" b="30817"/>
          <a:stretch>
            <a:fillRect/>
          </a:stretch>
        </p:blipFill>
        <p:spPr bwMode="auto">
          <a:xfrm>
            <a:off x="519057" y="1639863"/>
            <a:ext cx="8259813" cy="226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err="1">
                <a:solidFill>
                  <a:srgbClr val="000000"/>
                </a:solidFill>
              </a:rPr>
              <a:t>Epipolar</a:t>
            </a:r>
            <a:r>
              <a:rPr lang="en-US" sz="4400" kern="0" dirty="0">
                <a:solidFill>
                  <a:srgbClr val="000000"/>
                </a:solidFill>
              </a:rPr>
              <a:t> </a:t>
            </a:r>
            <a:r>
              <a:rPr lang="en-US" sz="4400" kern="0" dirty="0" smtClean="0">
                <a:solidFill>
                  <a:srgbClr val="000000"/>
                </a:solidFill>
              </a:rPr>
              <a:t>constraint</a:t>
            </a:r>
            <a:endParaRPr lang="en-US" sz="4400" kern="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65109" y="4305312"/>
            <a:ext cx="81423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This is useful because it reduces the correspondence problem to a 1D search along an </a:t>
            </a:r>
            <a:r>
              <a:rPr lang="en-US" sz="2400" dirty="0" err="1" smtClean="0">
                <a:solidFill>
                  <a:srgbClr val="000000"/>
                </a:solidFill>
              </a:rPr>
              <a:t>epipolar</a:t>
            </a:r>
            <a:r>
              <a:rPr lang="en-US" sz="2400" dirty="0" smtClean="0">
                <a:solidFill>
                  <a:srgbClr val="000000"/>
                </a:solidFill>
              </a:rPr>
              <a:t> line.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6584223"/>
            <a:ext cx="46815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from Andrew </a:t>
            </a:r>
            <a:r>
              <a:rPr lang="en-US" sz="1300" dirty="0" err="1" smtClean="0">
                <a:solidFill>
                  <a:srgbClr val="000000"/>
                </a:solidFill>
              </a:rPr>
              <a:t>Zisserman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1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11246"/>
            <a:ext cx="63341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000000"/>
                </a:solidFill>
              </a:rPr>
              <a:t>Example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43000" y="3581400"/>
            <a:ext cx="67818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800" dirty="0" smtClean="0"/>
              <a:t>What do the </a:t>
            </a:r>
            <a:r>
              <a:rPr lang="en-US" sz="3800" dirty="0" err="1" smtClean="0"/>
              <a:t>epipolar</a:t>
            </a:r>
            <a:r>
              <a:rPr lang="en-US" sz="3800" dirty="0" smtClean="0"/>
              <a:t> lines look like?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2209800" y="1828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724400" y="1828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RightU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667000" y="31242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96000" y="31242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/>
          <p:cNvCxnSpPr>
            <a:stCxn id="7" idx="7"/>
          </p:cNvCxnSpPr>
          <p:nvPr/>
        </p:nvCxnSpPr>
        <p:spPr bwMode="auto">
          <a:xfrm rot="5400000" flipH="1" flipV="1">
            <a:off x="2732041" y="2667001"/>
            <a:ext cx="468359" cy="4683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6200000" flipV="1">
            <a:off x="5715000" y="2743200"/>
            <a:ext cx="3810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86000" y="3048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6172200" y="3124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2286000" y="4495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76800" y="4495800"/>
            <a:ext cx="21336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5181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sp>
        <p:nvSpPr>
          <p:cNvPr id="24" name="Oval 23"/>
          <p:cNvSpPr/>
          <p:nvPr/>
        </p:nvSpPr>
        <p:spPr bwMode="auto">
          <a:xfrm>
            <a:off x="3276600" y="53340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867400" y="5345668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43600" y="5345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304800" y="1600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1. 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533400" y="46482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2. </a:t>
            </a:r>
            <a:endParaRPr lang="en-US" sz="4000" dirty="0"/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38100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566819" y="6550223"/>
            <a:ext cx="221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24" y="3003594"/>
            <a:ext cx="3526552" cy="330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674" y="3003594"/>
            <a:ext cx="3526552" cy="330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3324" y="690525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1760499" y="142830"/>
            <a:ext cx="726281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Example: converging cameras</a:t>
            </a:r>
          </a:p>
        </p:txBody>
      </p:sp>
      <p:sp>
        <p:nvSpPr>
          <p:cNvPr id="187398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from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63319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286" y="1201707"/>
            <a:ext cx="6340832" cy="153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6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from Hartley &amp; Zisserman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60499" y="142830"/>
            <a:ext cx="726281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</a:rPr>
              <a:t>Example: </a:t>
            </a:r>
            <a:r>
              <a:rPr lang="en-US" sz="3200" dirty="0" smtClean="0">
                <a:solidFill>
                  <a:srgbClr val="000000"/>
                </a:solidFill>
              </a:rPr>
              <a:t>parallel cameras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876545" name="Picture 1"/>
          <p:cNvPicPr>
            <a:picLocks noChangeAspect="1" noChangeArrowheads="1"/>
          </p:cNvPicPr>
          <p:nvPr/>
        </p:nvPicPr>
        <p:blipFill>
          <a:blip r:embed="rId4" cstate="print"/>
          <a:srcRect l="8691" t="36635" r="9700" b="30817"/>
          <a:stretch>
            <a:fillRect/>
          </a:stretch>
        </p:blipFill>
        <p:spPr bwMode="auto">
          <a:xfrm>
            <a:off x="446031" y="3209922"/>
            <a:ext cx="7959834" cy="230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018371" y="909603"/>
            <a:ext cx="1387494" cy="19717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55570" y="873090"/>
            <a:ext cx="1387494" cy="19717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936" y="1238220"/>
            <a:ext cx="183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Where are the </a:t>
            </a:r>
            <a:r>
              <a:rPr lang="en-US" dirty="0" err="1" smtClean="0">
                <a:solidFill>
                  <a:srgbClr val="000000"/>
                </a:solidFill>
              </a:rPr>
              <a:t>epipoles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118550 w 865"/>
              <a:gd name="T1" fmla="*/ 0 h 529"/>
              <a:gd name="T2" fmla="*/ 101615 w 865"/>
              <a:gd name="T3" fmla="*/ 38100 h 529"/>
              <a:gd name="T4" fmla="*/ 101615 w 865"/>
              <a:gd name="T5" fmla="*/ 76200 h 529"/>
              <a:gd name="T6" fmla="*/ 67743 w 865"/>
              <a:gd name="T7" fmla="*/ 114300 h 529"/>
              <a:gd name="T8" fmla="*/ 50807 w 865"/>
              <a:gd name="T9" fmla="*/ 152400 h 529"/>
              <a:gd name="T10" fmla="*/ 50807 w 865"/>
              <a:gd name="T11" fmla="*/ 190500 h 529"/>
              <a:gd name="T12" fmla="*/ 50807 w 865"/>
              <a:gd name="T13" fmla="*/ 228600 h 529"/>
              <a:gd name="T14" fmla="*/ 33872 w 865"/>
              <a:gd name="T15" fmla="*/ 266700 h 529"/>
              <a:gd name="T16" fmla="*/ 16936 w 865"/>
              <a:gd name="T17" fmla="*/ 304800 h 529"/>
              <a:gd name="T18" fmla="*/ 0 w 865"/>
              <a:gd name="T19" fmla="*/ 342900 h 529"/>
              <a:gd name="T20" fmla="*/ 0 w 865"/>
              <a:gd name="T21" fmla="*/ 381000 h 529"/>
              <a:gd name="T22" fmla="*/ 0 w 865"/>
              <a:gd name="T23" fmla="*/ 419100 h 529"/>
              <a:gd name="T24" fmla="*/ 16936 w 865"/>
              <a:gd name="T25" fmla="*/ 457200 h 529"/>
              <a:gd name="T26" fmla="*/ 16936 w 865"/>
              <a:gd name="T27" fmla="*/ 495300 h 529"/>
              <a:gd name="T28" fmla="*/ 33872 w 865"/>
              <a:gd name="T29" fmla="*/ 533400 h 529"/>
              <a:gd name="T30" fmla="*/ 33872 w 865"/>
              <a:gd name="T31" fmla="*/ 571500 h 529"/>
              <a:gd name="T32" fmla="*/ 50807 w 865"/>
              <a:gd name="T33" fmla="*/ 609600 h 529"/>
              <a:gd name="T34" fmla="*/ 50807 w 865"/>
              <a:gd name="T35" fmla="*/ 647700 h 529"/>
              <a:gd name="T36" fmla="*/ 67743 w 865"/>
              <a:gd name="T37" fmla="*/ 685800 h 529"/>
              <a:gd name="T38" fmla="*/ 84679 w 865"/>
              <a:gd name="T39" fmla="*/ 723900 h 529"/>
              <a:gd name="T40" fmla="*/ 1202440 w 865"/>
              <a:gd name="T41" fmla="*/ 838200 h 529"/>
              <a:gd name="T42" fmla="*/ 1134697 w 865"/>
              <a:gd name="T43" fmla="*/ 762000 h 529"/>
              <a:gd name="T44" fmla="*/ 1117761 w 865"/>
              <a:gd name="T45" fmla="*/ 723900 h 529"/>
              <a:gd name="T46" fmla="*/ 1100825 w 865"/>
              <a:gd name="T47" fmla="*/ 666750 h 529"/>
              <a:gd name="T48" fmla="*/ 1083890 w 865"/>
              <a:gd name="T49" fmla="*/ 628650 h 529"/>
              <a:gd name="T50" fmla="*/ 1066954 w 865"/>
              <a:gd name="T51" fmla="*/ 590550 h 529"/>
              <a:gd name="T52" fmla="*/ 1050018 w 865"/>
              <a:gd name="T53" fmla="*/ 552450 h 529"/>
              <a:gd name="T54" fmla="*/ 1050018 w 865"/>
              <a:gd name="T55" fmla="*/ 514350 h 529"/>
              <a:gd name="T56" fmla="*/ 1050018 w 865"/>
              <a:gd name="T57" fmla="*/ 457200 h 529"/>
              <a:gd name="T58" fmla="*/ 1050018 w 865"/>
              <a:gd name="T59" fmla="*/ 419100 h 529"/>
              <a:gd name="T60" fmla="*/ 1050018 w 865"/>
              <a:gd name="T61" fmla="*/ 381000 h 529"/>
              <a:gd name="T62" fmla="*/ 1083890 w 865"/>
              <a:gd name="T63" fmla="*/ 342900 h 529"/>
              <a:gd name="T64" fmla="*/ 1083890 w 865"/>
              <a:gd name="T65" fmla="*/ 304800 h 529"/>
              <a:gd name="T66" fmla="*/ 1100825 w 865"/>
              <a:gd name="T67" fmla="*/ 266700 h 529"/>
              <a:gd name="T68" fmla="*/ 1134697 w 865"/>
              <a:gd name="T69" fmla="*/ 247650 h 529"/>
              <a:gd name="T70" fmla="*/ 1134697 w 865"/>
              <a:gd name="T71" fmla="*/ 209550 h 529"/>
              <a:gd name="T72" fmla="*/ 1168568 w 865"/>
              <a:gd name="T73" fmla="*/ 171450 h 529"/>
              <a:gd name="T74" fmla="*/ 1202440 w 865"/>
              <a:gd name="T75" fmla="*/ 152400 h 529"/>
              <a:gd name="T76" fmla="*/ 1219376 w 865"/>
              <a:gd name="T77" fmla="*/ 114300 h 529"/>
              <a:gd name="T78" fmla="*/ 118550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5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6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7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474331 w 1201"/>
              <a:gd name="T1" fmla="*/ 914400 h 1009"/>
              <a:gd name="T2" fmla="*/ 1694038 w 1201"/>
              <a:gd name="T3" fmla="*/ 1600200 h 1009"/>
              <a:gd name="T4" fmla="*/ 1219707 w 1201"/>
              <a:gd name="T5" fmla="*/ 685800 h 1009"/>
              <a:gd name="T6" fmla="*/ 0 w 1201"/>
              <a:gd name="T7" fmla="*/ 0 h 1009"/>
              <a:gd name="T8" fmla="*/ 474331 w 1201"/>
              <a:gd name="T9" fmla="*/ 914400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8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0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1314450 h 1261"/>
              <a:gd name="T2" fmla="*/ 1219376 w 865"/>
              <a:gd name="T3" fmla="*/ 2000251 h 1261"/>
              <a:gd name="T4" fmla="*/ 1219376 w 865"/>
              <a:gd name="T5" fmla="*/ 657225 h 1261"/>
              <a:gd name="T6" fmla="*/ 0 w 865"/>
              <a:gd name="T7" fmla="*/ 0 h 1261"/>
              <a:gd name="T8" fmla="*/ 0 w 865"/>
              <a:gd name="T9" fmla="*/ 131445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1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320675 h 961"/>
              <a:gd name="T2" fmla="*/ 0 w 1105"/>
              <a:gd name="T3" fmla="*/ 1524000 h 961"/>
              <a:gd name="T4" fmla="*/ 1557514 w 1105"/>
              <a:gd name="T5" fmla="*/ 1203325 h 961"/>
              <a:gd name="T6" fmla="*/ 1557514 w 1105"/>
              <a:gd name="T7" fmla="*/ 0 h 961"/>
              <a:gd name="T8" fmla="*/ 0 w 1105"/>
              <a:gd name="T9" fmla="*/ 320675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2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3" name="Freeform 11"/>
          <p:cNvSpPr>
            <a:spLocks/>
          </p:cNvSpPr>
          <p:nvPr/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1314450 h 1261"/>
              <a:gd name="T2" fmla="*/ 1219377 w 865"/>
              <a:gd name="T3" fmla="*/ 2000251 h 1261"/>
              <a:gd name="T4" fmla="*/ 1219377 w 865"/>
              <a:gd name="T5" fmla="*/ 657225 h 1261"/>
              <a:gd name="T6" fmla="*/ 0 w 865"/>
              <a:gd name="T7" fmla="*/ 0 h 1261"/>
              <a:gd name="T8" fmla="*/ 0 w 865"/>
              <a:gd name="T9" fmla="*/ 131445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4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5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6" name="Oval 14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7" name="Oval 15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8" name="Freeform 16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385763 h 244"/>
              <a:gd name="T2" fmla="*/ 208844 w 279"/>
              <a:gd name="T3" fmla="*/ 1588 h 244"/>
              <a:gd name="T4" fmla="*/ 225778 w 279"/>
              <a:gd name="T5" fmla="*/ 0 h 244"/>
              <a:gd name="T6" fmla="*/ 235656 w 279"/>
              <a:gd name="T7" fmla="*/ 4763 h 244"/>
              <a:gd name="T8" fmla="*/ 237067 w 279"/>
              <a:gd name="T9" fmla="*/ 9525 h 244"/>
              <a:gd name="T10" fmla="*/ 244122 w 279"/>
              <a:gd name="T11" fmla="*/ 7938 h 244"/>
              <a:gd name="T12" fmla="*/ 249767 w 279"/>
              <a:gd name="T13" fmla="*/ 14288 h 244"/>
              <a:gd name="T14" fmla="*/ 256822 w 279"/>
              <a:gd name="T15" fmla="*/ 11113 h 244"/>
              <a:gd name="T16" fmla="*/ 259644 w 279"/>
              <a:gd name="T17" fmla="*/ 19050 h 244"/>
              <a:gd name="T18" fmla="*/ 268111 w 279"/>
              <a:gd name="T19" fmla="*/ 20638 h 244"/>
              <a:gd name="T20" fmla="*/ 276578 w 279"/>
              <a:gd name="T21" fmla="*/ 22225 h 244"/>
              <a:gd name="T22" fmla="*/ 283633 w 279"/>
              <a:gd name="T23" fmla="*/ 23813 h 244"/>
              <a:gd name="T24" fmla="*/ 289278 w 279"/>
              <a:gd name="T25" fmla="*/ 30163 h 244"/>
              <a:gd name="T26" fmla="*/ 296333 w 279"/>
              <a:gd name="T27" fmla="*/ 31750 h 244"/>
              <a:gd name="T28" fmla="*/ 303389 w 279"/>
              <a:gd name="T29" fmla="*/ 36513 h 244"/>
              <a:gd name="T30" fmla="*/ 313267 w 279"/>
              <a:gd name="T31" fmla="*/ 39688 h 244"/>
              <a:gd name="T32" fmla="*/ 318911 w 279"/>
              <a:gd name="T33" fmla="*/ 46038 h 244"/>
              <a:gd name="T34" fmla="*/ 323144 w 279"/>
              <a:gd name="T35" fmla="*/ 50800 h 244"/>
              <a:gd name="T36" fmla="*/ 325967 w 279"/>
              <a:gd name="T37" fmla="*/ 57150 h 244"/>
              <a:gd name="T38" fmla="*/ 331611 w 279"/>
              <a:gd name="T39" fmla="*/ 61913 h 244"/>
              <a:gd name="T40" fmla="*/ 335844 w 279"/>
              <a:gd name="T41" fmla="*/ 71438 h 244"/>
              <a:gd name="T42" fmla="*/ 341489 w 279"/>
              <a:gd name="T43" fmla="*/ 73025 h 244"/>
              <a:gd name="T44" fmla="*/ 349955 w 279"/>
              <a:gd name="T45" fmla="*/ 87313 h 244"/>
              <a:gd name="T46" fmla="*/ 351367 w 279"/>
              <a:gd name="T47" fmla="*/ 92075 h 244"/>
              <a:gd name="T48" fmla="*/ 359833 w 279"/>
              <a:gd name="T49" fmla="*/ 100012 h 244"/>
              <a:gd name="T50" fmla="*/ 361244 w 279"/>
              <a:gd name="T51" fmla="*/ 106363 h 244"/>
              <a:gd name="T52" fmla="*/ 368300 w 279"/>
              <a:gd name="T53" fmla="*/ 112713 h 244"/>
              <a:gd name="T54" fmla="*/ 368300 w 279"/>
              <a:gd name="T55" fmla="*/ 119063 h 244"/>
              <a:gd name="T56" fmla="*/ 372533 w 279"/>
              <a:gd name="T57" fmla="*/ 128588 h 244"/>
              <a:gd name="T58" fmla="*/ 372533 w 279"/>
              <a:gd name="T59" fmla="*/ 136525 h 244"/>
              <a:gd name="T60" fmla="*/ 375356 w 279"/>
              <a:gd name="T61" fmla="*/ 142875 h 244"/>
              <a:gd name="T62" fmla="*/ 375356 w 279"/>
              <a:gd name="T63" fmla="*/ 150813 h 244"/>
              <a:gd name="T64" fmla="*/ 378178 w 279"/>
              <a:gd name="T65" fmla="*/ 157163 h 244"/>
              <a:gd name="T66" fmla="*/ 376767 w 279"/>
              <a:gd name="T67" fmla="*/ 163513 h 244"/>
              <a:gd name="T68" fmla="*/ 378178 w 279"/>
              <a:gd name="T69" fmla="*/ 173038 h 244"/>
              <a:gd name="T70" fmla="*/ 379589 w 279"/>
              <a:gd name="T71" fmla="*/ 179388 h 244"/>
              <a:gd name="T72" fmla="*/ 385233 w 279"/>
              <a:gd name="T73" fmla="*/ 188913 h 244"/>
              <a:gd name="T74" fmla="*/ 386644 w 279"/>
              <a:gd name="T75" fmla="*/ 196850 h 244"/>
              <a:gd name="T76" fmla="*/ 388056 w 279"/>
              <a:gd name="T77" fmla="*/ 203200 h 244"/>
              <a:gd name="T78" fmla="*/ 389467 w 279"/>
              <a:gd name="T79" fmla="*/ 212725 h 244"/>
              <a:gd name="T80" fmla="*/ 390878 w 279"/>
              <a:gd name="T81" fmla="*/ 219075 h 244"/>
              <a:gd name="T82" fmla="*/ 390878 w 279"/>
              <a:gd name="T83" fmla="*/ 227013 h 244"/>
              <a:gd name="T84" fmla="*/ 390878 w 279"/>
              <a:gd name="T85" fmla="*/ 233363 h 244"/>
              <a:gd name="T86" fmla="*/ 386644 w 279"/>
              <a:gd name="T87" fmla="*/ 242888 h 244"/>
              <a:gd name="T88" fmla="*/ 389467 w 279"/>
              <a:gd name="T89" fmla="*/ 247650 h 244"/>
              <a:gd name="T90" fmla="*/ 390878 w 279"/>
              <a:gd name="T91" fmla="*/ 257175 h 244"/>
              <a:gd name="T92" fmla="*/ 392289 w 279"/>
              <a:gd name="T93" fmla="*/ 265113 h 244"/>
              <a:gd name="T94" fmla="*/ 388056 w 279"/>
              <a:gd name="T95" fmla="*/ 273050 h 244"/>
              <a:gd name="T96" fmla="*/ 382411 w 279"/>
              <a:gd name="T97" fmla="*/ 287338 h 244"/>
              <a:gd name="T98" fmla="*/ 0 w 279"/>
              <a:gd name="T99" fmla="*/ 38576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69" name="Arc 17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050092 w 21745"/>
              <a:gd name="T3" fmla="*/ 2590266 h 21600"/>
              <a:gd name="T4" fmla="*/ 13671 w 21745"/>
              <a:gd name="T5" fmla="*/ 259026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0" name="Line 18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1" name="Oval 19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2" name="Line 20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3" name="Freeform 21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385763 h 244"/>
              <a:gd name="T2" fmla="*/ 208844 w 279"/>
              <a:gd name="T3" fmla="*/ 1588 h 244"/>
              <a:gd name="T4" fmla="*/ 225778 w 279"/>
              <a:gd name="T5" fmla="*/ 0 h 244"/>
              <a:gd name="T6" fmla="*/ 235656 w 279"/>
              <a:gd name="T7" fmla="*/ 4763 h 244"/>
              <a:gd name="T8" fmla="*/ 237067 w 279"/>
              <a:gd name="T9" fmla="*/ 9525 h 244"/>
              <a:gd name="T10" fmla="*/ 244122 w 279"/>
              <a:gd name="T11" fmla="*/ 7938 h 244"/>
              <a:gd name="T12" fmla="*/ 249767 w 279"/>
              <a:gd name="T13" fmla="*/ 14288 h 244"/>
              <a:gd name="T14" fmla="*/ 256822 w 279"/>
              <a:gd name="T15" fmla="*/ 11113 h 244"/>
              <a:gd name="T16" fmla="*/ 259644 w 279"/>
              <a:gd name="T17" fmla="*/ 19050 h 244"/>
              <a:gd name="T18" fmla="*/ 268111 w 279"/>
              <a:gd name="T19" fmla="*/ 20638 h 244"/>
              <a:gd name="T20" fmla="*/ 276578 w 279"/>
              <a:gd name="T21" fmla="*/ 22225 h 244"/>
              <a:gd name="T22" fmla="*/ 283633 w 279"/>
              <a:gd name="T23" fmla="*/ 23813 h 244"/>
              <a:gd name="T24" fmla="*/ 289278 w 279"/>
              <a:gd name="T25" fmla="*/ 30163 h 244"/>
              <a:gd name="T26" fmla="*/ 296333 w 279"/>
              <a:gd name="T27" fmla="*/ 31750 h 244"/>
              <a:gd name="T28" fmla="*/ 303389 w 279"/>
              <a:gd name="T29" fmla="*/ 36513 h 244"/>
              <a:gd name="T30" fmla="*/ 313267 w 279"/>
              <a:gd name="T31" fmla="*/ 39688 h 244"/>
              <a:gd name="T32" fmla="*/ 318911 w 279"/>
              <a:gd name="T33" fmla="*/ 46038 h 244"/>
              <a:gd name="T34" fmla="*/ 323144 w 279"/>
              <a:gd name="T35" fmla="*/ 50800 h 244"/>
              <a:gd name="T36" fmla="*/ 325967 w 279"/>
              <a:gd name="T37" fmla="*/ 57150 h 244"/>
              <a:gd name="T38" fmla="*/ 331611 w 279"/>
              <a:gd name="T39" fmla="*/ 61913 h 244"/>
              <a:gd name="T40" fmla="*/ 335844 w 279"/>
              <a:gd name="T41" fmla="*/ 71438 h 244"/>
              <a:gd name="T42" fmla="*/ 341489 w 279"/>
              <a:gd name="T43" fmla="*/ 73025 h 244"/>
              <a:gd name="T44" fmla="*/ 349955 w 279"/>
              <a:gd name="T45" fmla="*/ 87313 h 244"/>
              <a:gd name="T46" fmla="*/ 351367 w 279"/>
              <a:gd name="T47" fmla="*/ 92075 h 244"/>
              <a:gd name="T48" fmla="*/ 359833 w 279"/>
              <a:gd name="T49" fmla="*/ 100012 h 244"/>
              <a:gd name="T50" fmla="*/ 361244 w 279"/>
              <a:gd name="T51" fmla="*/ 106363 h 244"/>
              <a:gd name="T52" fmla="*/ 368300 w 279"/>
              <a:gd name="T53" fmla="*/ 112713 h 244"/>
              <a:gd name="T54" fmla="*/ 368300 w 279"/>
              <a:gd name="T55" fmla="*/ 119063 h 244"/>
              <a:gd name="T56" fmla="*/ 372533 w 279"/>
              <a:gd name="T57" fmla="*/ 128588 h 244"/>
              <a:gd name="T58" fmla="*/ 372533 w 279"/>
              <a:gd name="T59" fmla="*/ 136525 h 244"/>
              <a:gd name="T60" fmla="*/ 375356 w 279"/>
              <a:gd name="T61" fmla="*/ 142875 h 244"/>
              <a:gd name="T62" fmla="*/ 375356 w 279"/>
              <a:gd name="T63" fmla="*/ 150813 h 244"/>
              <a:gd name="T64" fmla="*/ 378178 w 279"/>
              <a:gd name="T65" fmla="*/ 157163 h 244"/>
              <a:gd name="T66" fmla="*/ 376767 w 279"/>
              <a:gd name="T67" fmla="*/ 163513 h 244"/>
              <a:gd name="T68" fmla="*/ 378178 w 279"/>
              <a:gd name="T69" fmla="*/ 173038 h 244"/>
              <a:gd name="T70" fmla="*/ 379589 w 279"/>
              <a:gd name="T71" fmla="*/ 179388 h 244"/>
              <a:gd name="T72" fmla="*/ 385233 w 279"/>
              <a:gd name="T73" fmla="*/ 188913 h 244"/>
              <a:gd name="T74" fmla="*/ 386644 w 279"/>
              <a:gd name="T75" fmla="*/ 196850 h 244"/>
              <a:gd name="T76" fmla="*/ 388056 w 279"/>
              <a:gd name="T77" fmla="*/ 203200 h 244"/>
              <a:gd name="T78" fmla="*/ 389467 w 279"/>
              <a:gd name="T79" fmla="*/ 212725 h 244"/>
              <a:gd name="T80" fmla="*/ 390878 w 279"/>
              <a:gd name="T81" fmla="*/ 219075 h 244"/>
              <a:gd name="T82" fmla="*/ 390878 w 279"/>
              <a:gd name="T83" fmla="*/ 227013 h 244"/>
              <a:gd name="T84" fmla="*/ 390878 w 279"/>
              <a:gd name="T85" fmla="*/ 233363 h 244"/>
              <a:gd name="T86" fmla="*/ 386644 w 279"/>
              <a:gd name="T87" fmla="*/ 242888 h 244"/>
              <a:gd name="T88" fmla="*/ 389467 w 279"/>
              <a:gd name="T89" fmla="*/ 247650 h 244"/>
              <a:gd name="T90" fmla="*/ 390878 w 279"/>
              <a:gd name="T91" fmla="*/ 257175 h 244"/>
              <a:gd name="T92" fmla="*/ 392289 w 279"/>
              <a:gd name="T93" fmla="*/ 265113 h 244"/>
              <a:gd name="T94" fmla="*/ 388056 w 279"/>
              <a:gd name="T95" fmla="*/ 273050 h 244"/>
              <a:gd name="T96" fmla="*/ 382411 w 279"/>
              <a:gd name="T97" fmla="*/ 287338 h 244"/>
              <a:gd name="T98" fmla="*/ 0 w 279"/>
              <a:gd name="T99" fmla="*/ 385763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4" name="Arc 22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050092 w 21745"/>
              <a:gd name="T3" fmla="*/ 2590266 h 21600"/>
              <a:gd name="T4" fmla="*/ 13671 w 21745"/>
              <a:gd name="T5" fmla="*/ 259026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5" name="Line 23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6" name="Oval 24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7" name="Line 25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78" name="Rectangle 26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Stereo image rectification</a:t>
            </a:r>
          </a:p>
        </p:txBody>
      </p:sp>
      <p:sp>
        <p:nvSpPr>
          <p:cNvPr id="155675" name="Rectangle 27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4724400"/>
            <a:ext cx="5943600" cy="20066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reproject image planes onto a common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	plane parallel to the line between optical centers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pixel motion is horizontal after this transformation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/>
              <a:t>two homographies (3x3 transforms), one for each input image reprojection</a:t>
            </a:r>
          </a:p>
        </p:txBody>
      </p:sp>
      <p:sp>
        <p:nvSpPr>
          <p:cNvPr id="305180" name="Line 28"/>
          <p:cNvSpPr>
            <a:spLocks noChangeShapeType="1"/>
          </p:cNvSpPr>
          <p:nvPr/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1" name="Line 29"/>
          <p:cNvSpPr>
            <a:spLocks noChangeShapeType="1"/>
          </p:cNvSpPr>
          <p:nvPr/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5678" name="Line 30"/>
          <p:cNvSpPr>
            <a:spLocks noChangeShapeType="1"/>
          </p:cNvSpPr>
          <p:nvPr/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5679" name="Line 31"/>
          <p:cNvSpPr>
            <a:spLocks noChangeShapeType="1"/>
          </p:cNvSpPr>
          <p:nvPr/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5680" name="Line 32"/>
          <p:cNvSpPr>
            <a:spLocks noChangeShapeType="1"/>
          </p:cNvSpPr>
          <p:nvPr/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5" name="Oval 33"/>
          <p:cNvSpPr>
            <a:spLocks noChangeArrowheads="1"/>
          </p:cNvSpPr>
          <p:nvPr/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6" name="Oval 34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5187" name="Text Box 35"/>
          <p:cNvSpPr txBox="1">
            <a:spLocks noChangeArrowheads="1"/>
          </p:cNvSpPr>
          <p:nvPr/>
        </p:nvSpPr>
        <p:spPr bwMode="auto">
          <a:xfrm>
            <a:off x="0" y="6583363"/>
            <a:ext cx="2895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Slide credit: Li </a:t>
            </a:r>
            <a:r>
              <a:rPr lang="en-US" sz="1200" dirty="0">
                <a:solidFill>
                  <a:srgbClr val="000000"/>
                </a:solidFill>
              </a:rPr>
              <a:t>Zhang</a:t>
            </a:r>
          </a:p>
        </p:txBody>
      </p:sp>
      <p:sp>
        <p:nvSpPr>
          <p:cNvPr id="305188" name="Text Box 36"/>
          <p:cNvSpPr txBox="1">
            <a:spLocks noChangeArrowheads="1"/>
          </p:cNvSpPr>
          <p:nvPr/>
        </p:nvSpPr>
        <p:spPr bwMode="auto">
          <a:xfrm>
            <a:off x="336492" y="1128681"/>
            <a:ext cx="322896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In practice, it is convenient if image </a:t>
            </a:r>
            <a:r>
              <a:rPr lang="en-US" sz="2200" dirty="0" err="1" smtClean="0">
                <a:solidFill>
                  <a:srgbClr val="000000"/>
                </a:solidFill>
              </a:rPr>
              <a:t>scanlines</a:t>
            </a:r>
            <a:r>
              <a:rPr lang="en-US" sz="2200" dirty="0" smtClean="0">
                <a:solidFill>
                  <a:srgbClr val="000000"/>
                </a:solidFill>
              </a:rPr>
              <a:t> (rows) are the </a:t>
            </a:r>
            <a:r>
              <a:rPr lang="en-US" sz="2200" dirty="0" err="1" smtClean="0">
                <a:solidFill>
                  <a:srgbClr val="000000"/>
                </a:solidFill>
              </a:rPr>
              <a:t>epipolar</a:t>
            </a:r>
            <a:r>
              <a:rPr lang="en-US" sz="2200" dirty="0" smtClean="0">
                <a:solidFill>
                  <a:srgbClr val="000000"/>
                </a:solidFill>
              </a:rPr>
              <a:t> lines.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29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5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5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78" grpId="0" animBg="1"/>
      <p:bldP spid="155679" grpId="0" animBg="1"/>
      <p:bldP spid="15568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</a:t>
            </a:r>
            <a:r>
              <a:rPr lang="en-US" dirty="0" smtClean="0"/>
              <a:t>image rectification: example</a:t>
            </a:r>
            <a:endParaRPr lang="en-US" dirty="0"/>
          </a:p>
        </p:txBody>
      </p:sp>
      <p:pic>
        <p:nvPicPr>
          <p:cNvPr id="851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14400"/>
            <a:ext cx="5883275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51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002088"/>
            <a:ext cx="664051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1973" name="AutoShape 5"/>
          <p:cNvSpPr>
            <a:spLocks noChangeArrowheads="1"/>
          </p:cNvSpPr>
          <p:nvPr/>
        </p:nvSpPr>
        <p:spPr bwMode="auto">
          <a:xfrm>
            <a:off x="4191000" y="3352800"/>
            <a:ext cx="685800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7315200" y="6553200"/>
            <a:ext cx="18288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</a:rPr>
              <a:t>Source: </a:t>
            </a:r>
            <a:r>
              <a:rPr lang="en-US" sz="1300" dirty="0" err="1">
                <a:solidFill>
                  <a:srgbClr val="000000"/>
                </a:solidFill>
              </a:rPr>
              <a:t>Alyosha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err="1">
                <a:solidFill>
                  <a:srgbClr val="000000"/>
                </a:solidFill>
              </a:rPr>
              <a:t>Efros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12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13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black area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where no pixel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4614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2150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8732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smtClean="0"/>
              <a:t>An audio camera &amp; epipolar geometry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	Adam O' Donovan, </a:t>
            </a:r>
            <a:r>
              <a:rPr lang="en-US" sz="2000" dirty="0" err="1" smtClean="0">
                <a:hlinkClick r:id="rId3"/>
              </a:rPr>
              <a:t>Ramani</a:t>
            </a:r>
            <a:r>
              <a:rPr lang="en-US" sz="2000" dirty="0" smtClean="0">
                <a:hlinkClick r:id="rId3"/>
              </a:rPr>
              <a:t> </a:t>
            </a:r>
            <a:r>
              <a:rPr lang="en-US" sz="2000" dirty="0" err="1" smtClean="0">
                <a:hlinkClick r:id="rId3"/>
              </a:rPr>
              <a:t>Duraiswami</a:t>
            </a:r>
            <a:r>
              <a:rPr lang="en-US" sz="2000" dirty="0" smtClean="0"/>
              <a:t> and </a:t>
            </a:r>
            <a:r>
              <a:rPr lang="en-US" sz="2000" dirty="0" smtClean="0">
                <a:hlinkClick r:id="rId4"/>
              </a:rPr>
              <a:t>Jan Neumann</a:t>
            </a:r>
            <a:r>
              <a:rPr lang="en-US" sz="2000" dirty="0" smtClean="0"/>
              <a:t> Microphone Arrays as Generalized Cameras for Integrated Audio Visual Processing, IEEE Conference on Computer Vision and Pattern Recognition (CVPR), Minneapolis, 2007</a:t>
            </a:r>
            <a:br>
              <a:rPr lang="en-US" sz="2000" dirty="0" smtClean="0"/>
            </a:br>
            <a:endParaRPr lang="en-US" sz="2000" dirty="0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2767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19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5257800" y="44196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Spherical microphone array</a:t>
            </a:r>
          </a:p>
        </p:txBody>
      </p:sp>
    </p:spTree>
    <p:extLst>
      <p:ext uri="{BB962C8B-B14F-4D97-AF65-F5344CB8AC3E}">
        <p14:creationId xmlns:p14="http://schemas.microsoft.com/office/powerpoint/2010/main" val="76929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An audio camera &amp; </a:t>
            </a:r>
            <a:r>
              <a:rPr lang="en-US" sz="3800" dirty="0" err="1" smtClean="0"/>
              <a:t>epipolar</a:t>
            </a:r>
            <a:r>
              <a:rPr lang="en-US" sz="3800" dirty="0" smtClean="0"/>
              <a:t> geometry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/>
            <a:endParaRPr lang="en-US" sz="2000" smtClean="0"/>
          </a:p>
          <a:p>
            <a:pPr eaLnBrk="1" hangingPunct="1">
              <a:buFontTx/>
              <a:buNone/>
            </a:pPr>
            <a:r>
              <a:rPr lang="en-US" sz="2000" smtClean="0"/>
              <a:t>	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41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4800"/>
            <a:ext cx="533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ample_application_ed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00200"/>
            <a:ext cx="6789737" cy="4525963"/>
          </a:xfr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620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kern="0" smtClean="0"/>
              <a:t>An audio camera &amp; epipolar geometry</a:t>
            </a:r>
            <a:endParaRPr lang="en-US" sz="3800" kern="0" dirty="0" smtClean="0"/>
          </a:p>
        </p:txBody>
      </p:sp>
    </p:spTree>
    <p:extLst>
      <p:ext uri="{BB962C8B-B14F-4D97-AF65-F5344CB8AC3E}">
        <p14:creationId xmlns:p14="http://schemas.microsoft.com/office/powerpoint/2010/main" val="37826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 so far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3356"/>
            <a:ext cx="8229600" cy="4525963"/>
          </a:xfrm>
        </p:spPr>
        <p:txBody>
          <a:bodyPr/>
          <a:lstStyle/>
          <a:p>
            <a:r>
              <a:rPr lang="en-US" sz="2800" dirty="0" smtClean="0"/>
              <a:t>Depth from stereo: main idea is to triangulate from corresponding image points.</a:t>
            </a:r>
          </a:p>
          <a:p>
            <a:r>
              <a:rPr lang="en-US" sz="2800" dirty="0" err="1" smtClean="0"/>
              <a:t>Epipolar</a:t>
            </a:r>
            <a:r>
              <a:rPr lang="en-US" sz="2800" dirty="0" smtClean="0"/>
              <a:t> geometry defined by two cameras</a:t>
            </a:r>
          </a:p>
          <a:p>
            <a:pPr lvl="1"/>
            <a:r>
              <a:rPr lang="en-US" sz="2400" dirty="0" smtClean="0"/>
              <a:t>We’ve assumed known extrinsic parameters relating their poses</a:t>
            </a:r>
          </a:p>
          <a:p>
            <a:r>
              <a:rPr lang="en-US" sz="2800" dirty="0" err="1" smtClean="0"/>
              <a:t>Epipolar</a:t>
            </a:r>
            <a:r>
              <a:rPr lang="en-US" sz="2800" dirty="0" smtClean="0"/>
              <a:t> constraint limits where points from one view will be imaged in the other</a:t>
            </a:r>
          </a:p>
          <a:p>
            <a:pPr lvl="1"/>
            <a:r>
              <a:rPr lang="en-US" sz="2400" dirty="0" smtClean="0"/>
              <a:t>Makes search for correspondences quicker</a:t>
            </a:r>
          </a:p>
          <a:p>
            <a:pPr lvl="1"/>
            <a:endParaRPr lang="en-US" sz="2400" dirty="0" smtClean="0"/>
          </a:p>
          <a:p>
            <a:r>
              <a:rPr lang="en-US" sz="2800" b="1" dirty="0" smtClean="0"/>
              <a:t>Terms</a:t>
            </a:r>
            <a:r>
              <a:rPr lang="en-US" sz="2800" dirty="0" smtClean="0"/>
              <a:t>: </a:t>
            </a:r>
            <a:r>
              <a:rPr lang="en-US" sz="2800" dirty="0" err="1" smtClean="0"/>
              <a:t>epipole</a:t>
            </a:r>
            <a:r>
              <a:rPr lang="en-US" sz="2800" dirty="0" smtClean="0"/>
              <a:t>, </a:t>
            </a:r>
            <a:r>
              <a:rPr lang="en-US" sz="2800" dirty="0" err="1" smtClean="0"/>
              <a:t>epipolar</a:t>
            </a:r>
            <a:r>
              <a:rPr lang="en-US" sz="2800" dirty="0" smtClean="0"/>
              <a:t> plane / lines, disparity, rectification, baseline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5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30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31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p’</a:t>
            </a:r>
          </a:p>
        </p:txBody>
      </p:sp>
    </p:spTree>
    <p:extLst>
      <p:ext uri="{BB962C8B-B14F-4D97-AF65-F5344CB8AC3E}">
        <p14:creationId xmlns:p14="http://schemas.microsoft.com/office/powerpoint/2010/main" val="429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60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74547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61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62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74547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Automatically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Slide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from Antonio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Criminisi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2263</Words>
  <Application>Microsoft Office PowerPoint</Application>
  <PresentationFormat>On-screen Show (4:3)</PresentationFormat>
  <Paragraphs>486</Paragraphs>
  <Slides>73</Slides>
  <Notes>56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96" baseType="lpstr">
      <vt:lpstr>Arial</vt:lpstr>
      <vt:lpstr>Calibri</vt:lpstr>
      <vt:lpstr>Courier</vt:lpstr>
      <vt:lpstr>Tahoma</vt:lpstr>
      <vt:lpstr>Times New Roman</vt:lpstr>
      <vt:lpstr>Office Theme</vt:lpstr>
      <vt:lpstr>Custom Design</vt:lpstr>
      <vt:lpstr>Default Design</vt:lpstr>
      <vt:lpstr>1_Default Design</vt:lpstr>
      <vt:lpstr>2_Default Design</vt:lpstr>
      <vt:lpstr>4_Default Design</vt:lpstr>
      <vt:lpstr>mosaic</vt:lpstr>
      <vt:lpstr>1_mosaic</vt:lpstr>
      <vt:lpstr>10_Default Design</vt:lpstr>
      <vt:lpstr>12_Default Design</vt:lpstr>
      <vt:lpstr>9_Default Design</vt:lpstr>
      <vt:lpstr>7_Default Design</vt:lpstr>
      <vt:lpstr>1_Blank Presentation</vt:lpstr>
      <vt:lpstr>6_Blank Presentation</vt:lpstr>
      <vt:lpstr>7_Blank Presentation</vt:lpstr>
      <vt:lpstr>23_Default Design</vt:lpstr>
      <vt:lpstr>Equation</vt:lpstr>
      <vt:lpstr>Photo Editor Photo</vt:lpstr>
      <vt:lpstr>Recap: How to stitch together a panorama (a.k.a. mosaic)?</vt:lpstr>
      <vt:lpstr>Image reprojection</vt:lpstr>
      <vt:lpstr>Homography</vt:lpstr>
      <vt:lpstr>Inverse warping</vt:lpstr>
      <vt:lpstr>Inverse warping</vt:lpstr>
      <vt:lpstr>Bilinear interpolation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PowerPoint Presentation</vt:lpstr>
      <vt:lpstr>Boundary extension</vt:lpstr>
      <vt:lpstr>Creating and Exploring a Large Photorealistic Virtual Space</vt:lpstr>
      <vt:lpstr>Creating and Exploring a Large Photorealistic Virtual Space</vt:lpstr>
      <vt:lpstr>Review</vt:lpstr>
      <vt:lpstr>PowerPoint Presentation</vt:lpstr>
      <vt:lpstr>Multiple views</vt:lpstr>
      <vt:lpstr>Why multiple views?</vt:lpstr>
      <vt:lpstr>Why multiple views?</vt:lpstr>
      <vt:lpstr>PowerPoint Presentation</vt:lpstr>
      <vt:lpstr>Texture</vt:lpstr>
      <vt:lpstr>Perspective effects</vt:lpstr>
      <vt:lpstr>Shading</vt:lpstr>
      <vt:lpstr>Focus/defocus</vt:lpstr>
      <vt:lpstr>Motion</vt:lpstr>
      <vt:lpstr>Estimating scene shape </vt:lpstr>
      <vt:lpstr>Outline</vt:lpstr>
      <vt:lpstr>Human eye</vt:lpstr>
      <vt:lpstr>Human eyes fixate on point in space – rotate so that corresponding images form in centers of fovea. </vt:lpstr>
      <vt:lpstr>PowerPoint Presentation</vt:lpstr>
      <vt:lpstr>PowerPoint Presentation</vt:lpstr>
      <vt:lpstr>Random dot stereograms</vt:lpstr>
      <vt:lpstr>Random dot stereograms</vt:lpstr>
      <vt:lpstr>Random dot stereograms</vt:lpstr>
      <vt:lpstr>Random dot stereograms</vt:lpstr>
      <vt:lpstr>Stereo photography and stereo viewers</vt:lpstr>
      <vt:lpstr>PowerPoint Presentation</vt:lpstr>
      <vt:lpstr>PowerPoint Presentation</vt:lpstr>
      <vt:lpstr>PowerPoint Presentation</vt:lpstr>
      <vt:lpstr>PowerPoint Presentation</vt:lpstr>
      <vt:lpstr>Autostereograms</vt:lpstr>
      <vt:lpstr>PowerPoint Presentation</vt:lpstr>
      <vt:lpstr>Outline</vt:lpstr>
      <vt:lpstr>PowerPoint Presentation</vt:lpstr>
      <vt:lpstr>Estimating depth with stereo</vt:lpstr>
      <vt:lpstr>Geometry for a simple stereo system</vt:lpstr>
      <vt:lpstr>PowerPoint Presentation</vt:lpstr>
      <vt:lpstr>PowerPoint Presentation</vt:lpstr>
      <vt:lpstr>Depth from disparity</vt:lpstr>
      <vt:lpstr>PowerPoint Presentation</vt:lpstr>
      <vt:lpstr>Outline</vt:lpstr>
      <vt:lpstr>General case, with calibrated cameras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the epipolar lines look like?</vt:lpstr>
      <vt:lpstr>PowerPoint Presentation</vt:lpstr>
      <vt:lpstr>PowerPoint Presentation</vt:lpstr>
      <vt:lpstr>Stereo image rectification</vt:lpstr>
      <vt:lpstr>Stereo image rectification: example</vt:lpstr>
      <vt:lpstr>An audio camera &amp; epipolar geometry</vt:lpstr>
      <vt:lpstr>An audio camera &amp; epipolar geometry</vt:lpstr>
      <vt:lpstr>PowerPoint Presentation</vt:lpstr>
      <vt:lpstr>Summary so far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2018-03-22T11:33:41Z</dcterms:created>
  <dcterms:modified xsi:type="dcterms:W3CDTF">2018-03-22T11:36:35Z</dcterms:modified>
</cp:coreProperties>
</file>