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0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1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3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4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5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6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28.xml" ContentType="application/vnd.openxmlformats-officedocument.presentationml.tags+xml"/>
  <Override PartName="/ppt/notesSlides/notesSlide25.xml" ContentType="application/vnd.openxmlformats-officedocument.presentationml.notesSlide+xml"/>
  <Override PartName="/ppt/tags/tag29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  <p:sldMasterId id="2147483688" r:id="rId3"/>
    <p:sldMasterId id="2147483712" r:id="rId4"/>
    <p:sldMasterId id="2147483724" r:id="rId5"/>
    <p:sldMasterId id="2147483737" r:id="rId6"/>
    <p:sldMasterId id="2147483750" r:id="rId7"/>
    <p:sldMasterId id="2147483762" r:id="rId8"/>
    <p:sldMasterId id="2147483774" r:id="rId9"/>
    <p:sldMasterId id="2147483786" r:id="rId10"/>
    <p:sldMasterId id="2147483823" r:id="rId11"/>
    <p:sldMasterId id="2147483859" r:id="rId12"/>
    <p:sldMasterId id="2147483887" r:id="rId13"/>
    <p:sldMasterId id="2147483902" r:id="rId14"/>
    <p:sldMasterId id="2147483926" r:id="rId15"/>
    <p:sldMasterId id="2147483964" r:id="rId16"/>
    <p:sldMasterId id="2147483976" r:id="rId17"/>
  </p:sldMasterIdLst>
  <p:notesMasterIdLst>
    <p:notesMasterId r:id="rId99"/>
  </p:notesMasterIdLst>
  <p:handoutMasterIdLst>
    <p:handoutMasterId r:id="rId100"/>
  </p:handoutMasterIdLst>
  <p:sldIdLst>
    <p:sldId id="344" r:id="rId18"/>
    <p:sldId id="402" r:id="rId19"/>
    <p:sldId id="347" r:id="rId20"/>
    <p:sldId id="348" r:id="rId21"/>
    <p:sldId id="349" r:id="rId22"/>
    <p:sldId id="366" r:id="rId23"/>
    <p:sldId id="269" r:id="rId24"/>
    <p:sldId id="270" r:id="rId25"/>
    <p:sldId id="271" r:id="rId26"/>
    <p:sldId id="273" r:id="rId27"/>
    <p:sldId id="274" r:id="rId28"/>
    <p:sldId id="275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7" r:id="rId38"/>
    <p:sldId id="288" r:id="rId39"/>
    <p:sldId id="289" r:id="rId40"/>
    <p:sldId id="285" r:id="rId41"/>
    <p:sldId id="367" r:id="rId42"/>
    <p:sldId id="368" r:id="rId43"/>
    <p:sldId id="369" r:id="rId44"/>
    <p:sldId id="403" r:id="rId45"/>
    <p:sldId id="370" r:id="rId46"/>
    <p:sldId id="377" r:id="rId47"/>
    <p:sldId id="378" r:id="rId48"/>
    <p:sldId id="401" r:id="rId49"/>
    <p:sldId id="379" r:id="rId50"/>
    <p:sldId id="380" r:id="rId51"/>
    <p:sldId id="381" r:id="rId52"/>
    <p:sldId id="382" r:id="rId53"/>
    <p:sldId id="383" r:id="rId54"/>
    <p:sldId id="384" r:id="rId55"/>
    <p:sldId id="286" r:id="rId56"/>
    <p:sldId id="290" r:id="rId57"/>
    <p:sldId id="291" r:id="rId58"/>
    <p:sldId id="292" r:id="rId59"/>
    <p:sldId id="293" r:id="rId60"/>
    <p:sldId id="294" r:id="rId61"/>
    <p:sldId id="295" r:id="rId62"/>
    <p:sldId id="296" r:id="rId63"/>
    <p:sldId id="297" r:id="rId64"/>
    <p:sldId id="298" r:id="rId65"/>
    <p:sldId id="299" r:id="rId66"/>
    <p:sldId id="300" r:id="rId67"/>
    <p:sldId id="301" r:id="rId68"/>
    <p:sldId id="442" r:id="rId69"/>
    <p:sldId id="302" r:id="rId70"/>
    <p:sldId id="443" r:id="rId71"/>
    <p:sldId id="400" r:id="rId72"/>
    <p:sldId id="304" r:id="rId73"/>
    <p:sldId id="418" r:id="rId74"/>
    <p:sldId id="445" r:id="rId75"/>
    <p:sldId id="446" r:id="rId76"/>
    <p:sldId id="447" r:id="rId77"/>
    <p:sldId id="419" r:id="rId78"/>
    <p:sldId id="448" r:id="rId79"/>
    <p:sldId id="420" r:id="rId80"/>
    <p:sldId id="421" r:id="rId81"/>
    <p:sldId id="444" r:id="rId82"/>
    <p:sldId id="422" r:id="rId83"/>
    <p:sldId id="406" r:id="rId84"/>
    <p:sldId id="423" r:id="rId85"/>
    <p:sldId id="258" r:id="rId86"/>
    <p:sldId id="259" r:id="rId87"/>
    <p:sldId id="260" r:id="rId88"/>
    <p:sldId id="261" r:id="rId89"/>
    <p:sldId id="262" r:id="rId90"/>
    <p:sldId id="263" r:id="rId91"/>
    <p:sldId id="264" r:id="rId92"/>
    <p:sldId id="265" r:id="rId93"/>
    <p:sldId id="266" r:id="rId94"/>
    <p:sldId id="267" r:id="rId95"/>
    <p:sldId id="399" r:id="rId96"/>
    <p:sldId id="438" r:id="rId97"/>
    <p:sldId id="439" r:id="rId9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52618" autoAdjust="0"/>
  </p:normalViewPr>
  <p:slideViewPr>
    <p:cSldViewPr>
      <p:cViewPr varScale="1">
        <p:scale>
          <a:sx n="36" d="100"/>
          <a:sy n="36" d="100"/>
        </p:scale>
        <p:origin x="2160" y="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4" Type="http://schemas.openxmlformats.org/officeDocument/2006/relationships/slide" Target="slides/slide7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66" Type="http://schemas.openxmlformats.org/officeDocument/2006/relationships/slide" Target="slides/slide49.xml"/><Relationship Id="rId87" Type="http://schemas.openxmlformats.org/officeDocument/2006/relationships/slide" Target="slides/slide70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56" Type="http://schemas.openxmlformats.org/officeDocument/2006/relationships/slide" Target="slides/slide39.xml"/><Relationship Id="rId77" Type="http://schemas.openxmlformats.org/officeDocument/2006/relationships/slide" Target="slides/slide60.xml"/><Relationship Id="rId100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11.wmf"/><Relationship Id="rId1" Type="http://schemas.openxmlformats.org/officeDocument/2006/relationships/image" Target="../media/image108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wmf"/><Relationship Id="rId2" Type="http://schemas.openxmlformats.org/officeDocument/2006/relationships/image" Target="../media/image111.wmf"/><Relationship Id="rId1" Type="http://schemas.openxmlformats.org/officeDocument/2006/relationships/image" Target="../media/image10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image" Target="../media/image1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smtClean="0"/>
              <a:t>CS 376 Spring 2018 - Lecture 3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E8F5AC9-FEA5-4229-BC22-AFCC2839B502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4D1049D-F76A-421F-993D-CCB6F31B5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42861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smtClean="0"/>
              <a:t>CS 376 Spring 2018 - Lecture 3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CECD1E6-2A5A-4CBE-B74B-E103D8F012F1}" type="datetimeFigureOut">
              <a:rPr lang="en-US" smtClean="0"/>
              <a:pPr/>
              <a:t>2/12/2018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1E101E-B703-4926-9856-699E0BC263C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96056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796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765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16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81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350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7684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772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7"/>
          <p:cNvSpPr txBox="1">
            <a:spLocks noGrp="1" noChangeArrowheads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BD45110-882B-47CF-832E-5B0F0F228325}" type="slidenum">
              <a:rPr lang="en-US" sz="1300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3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61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1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8353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312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18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62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E9EC428-DE93-4437-AF15-93D5903589E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6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3202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401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1824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26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0460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310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9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  <p:sp>
        <p:nvSpPr>
          <p:cNvPr id="289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8F3F38-B629-4BFE-969A-827C862960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29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814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20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8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88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BEB955-E7F5-4783-8CF7-69EDFC2E5D97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/>
              <a:t>31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0778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4463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8890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749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E32B468-EF8F-44C2-915B-AEAAC903B37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8476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9C3390-DEA3-45C4-B1DA-733B7BB985F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0864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289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4830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3390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574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3307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75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754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0637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45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664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6108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574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6466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985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727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007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7769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086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474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782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107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338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6373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3297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4626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E101E-B703-4926-9856-699E0BC263C8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65636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82713" y="757238"/>
            <a:ext cx="5040312" cy="3779837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13697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071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2">
              <a:lnSpc>
                <a:spcPct val="80000"/>
              </a:lnSpc>
              <a:defRPr/>
            </a:pPr>
            <a:endParaRPr lang="en-US" sz="1900" dirty="0"/>
          </a:p>
        </p:txBody>
      </p:sp>
      <p:sp>
        <p:nvSpPr>
          <p:cNvPr id="2345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A299D59-1B63-40FD-AEC2-B4589DB9EDA4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50028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355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E6212D7-5F29-48C6-B4ED-A8C50CF46B68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356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65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6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D12845B-854E-45F9-BCEE-30E0B1A8C80E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322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30D1969-8DF6-4ACE-AB8A-BBF50543F3BF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7640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75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75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E0DF2B3-C26A-447C-BED4-1F72995A091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6191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8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8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5E33570-1570-475A-82BF-F432F09FDCF3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73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5597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96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39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7FBBBA0-B363-4039-BE66-E342496B461A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1371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06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0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7346223-4EA5-4C6A-B39C-848AD7BAC61B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75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7145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16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1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E55E1CF-A77E-4A8B-8395-8B9AD65F2B4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76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7898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8EC54F3-5DD6-4FFC-A745-37CE009FA08E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77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084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F36FC07-76A1-484C-B647-12284CD46E33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78</a:t>
            </a:fld>
            <a:endParaRPr lang="en-US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717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99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27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1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251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2902D948-6617-4183-A553-B871B9C49FBD}" type="slidenum">
              <a:rPr lang="en-US" sz="1200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93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6653" tIns="48326" rIns="96653" bIns="48326"/>
          <a:lstStyle/>
          <a:p>
            <a:pPr eaLnBrk="1" hangingPunct="1"/>
            <a:endParaRPr lang="en-US"/>
          </a:p>
        </p:txBody>
      </p:sp>
      <p:sp>
        <p:nvSpPr>
          <p:cNvPr id="253956" name="Slide Number Placeholder 3"/>
          <p:cNvSpPr txBox="1">
            <a:spLocks noGrp="1"/>
          </p:cNvSpPr>
          <p:nvPr/>
        </p:nvSpPr>
        <p:spPr bwMode="auto">
          <a:xfrm>
            <a:off x="4143587" y="9119474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53" tIns="48326" rIns="96653" bIns="48326" anchor="b"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A5EF4DE-3611-44BF-920F-B197A7F5B26A}" type="slidenum">
              <a:rPr lang="en-US" sz="1300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300" b="1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CS 376 Spring 2018 -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959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2CDCB43-3F2F-4351-A820-BB496F7F05F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F090D3E-1352-482C-A290-0D60C9830908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5D4925C-5CA1-4433-8E50-10ABC76E91CA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6829235-F553-406D-A205-F43996EF91D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E036545-FCA0-4E25-990F-277D60C165C2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DDB78AE-CDDB-4896-9444-FE4BDC83F89E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EF5C168-4165-4F74-A2EB-F0D28E921C8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BEA8E92-D95A-4752-BB96-B98723CEDFDB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2035E4-A62B-4401-A48D-A0C034BEC8AE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F6A97E-8B46-4600-A4AD-D8F0DF35CF7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3B8880-ACD1-4163-8774-8BD11B53A528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95E12C3-4C38-4B3A-A01B-F0B638373F8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A7AAB3-5580-484C-BE24-3625CA1E68F4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123E8F-076F-45A3-8558-FF748DF0749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BDF48F7-AA22-44F2-AA3E-40A825B48016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C343DB2-B1AC-406C-8AEB-2637F132BE28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B8B23F4-49C7-4B8C-9E55-737F73BB5CFF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42ED300-F484-4CA9-9436-B31F138B1A4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4C331E3-6918-4B87-B5A7-190B91830DE7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EB1DB9E-47AA-462E-8DEB-1385B45D0CA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0241633-FBFD-48FF-B98F-39A1B7A67E97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65D9ADB-B90F-4426-AB28-13CADADC700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3D63706-639C-4994-B647-361B311680D1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804C9E9-1929-4270-A64D-97DDC8C3DEE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9ABA5AB-5AA8-4561-BE12-88E63E2F953B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21B1C0-2A2C-4DE4-9B98-CEE57D651E4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BF256FA-E626-4650-A2C3-8F66C075C89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E4EC039-AE2B-4982-844D-245706E1AAF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069DEBA-50E0-4C1C-85B3-685BE770187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1DD697A-C78C-4F07-B512-70FC0A892DB6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CED6025-D0F2-4977-8699-629DA55E692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58200A-016A-4983-95E3-B752D4CA16F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C8FCD1-FBDA-462D-B28E-F3B469EA048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3067C5E-01CE-440D-9845-545F9B4AAB6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8BBA21-4730-48F4-AE53-B5D7DF825F5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B1BBE0-9834-47F5-935C-DC5B8AC0FB7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E3E972A-B7DB-495D-B42F-421CB8CFFC31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A5776D0-57A4-4EB1-8F24-95DF10742A5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936191C-6B80-455C-A96D-6880E3C8B6AC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B2D09-2041-43A2-8F2E-618C7EC0D800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112CA-2F20-4E09-8322-A2AC6F386C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AF6D6-90EA-4BFE-908C-BFFFDC4884B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17DEA-E711-4B25-8C09-03B00F638B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BCB8486-4184-4E35-BDA2-799349079ECB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7B093-2A12-408D-AB92-A43BDFF06D8E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7D25-F8A7-4729-913A-9FCBE2A0BB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B9D956-A823-485A-A3CB-18AF461E8743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676CC-E9C9-4832-B591-10108C01D6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4C1A2-3547-41D0-AFDA-29B32A3D607D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EB2C06-8C36-4D3A-A2E2-3898609F86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0EAC7-8196-4692-894D-B9986F68572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CBF2D-1BD6-4DD4-A49B-23573400AD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7531E-E20C-4F09-AD28-3E01B7D39BA5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93818-28FE-4E44-8132-37EA790AAC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A0CF0-D9FC-4880-910B-B1D563E2037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A52FA-43D7-4E6E-B575-F70E79B768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27DD5E-93F0-4B2A-BC33-BA34E90A8F08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7C645-4F99-49C2-92E7-87834A7E14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9315D6-5F0D-46FD-AB85-89888BA88E91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0257EB-D343-4375-8910-688D2A5D63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34826-99F2-4D38-B40A-A19DBC5CA16C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02AB-E164-4648-B2CF-3E2FC547B8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638EB-494E-48AF-8AB4-EC531FB112CA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286FE-E9F1-4AC6-A1BA-BC0B5C458D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C0C4697-0A5F-416D-9AD6-2233F872969B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D9FD954-69C7-4397-A2C3-34B1EE61B7F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B9AF6B-14FC-416C-BA4A-A8B2E4A60DC4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B340E5-9D9F-4A3F-83D0-1014A68BD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73F24-CC28-43AE-BC61-201B4E4AD2CF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93A25E-1CD4-41D0-99A5-EF7696BE71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241BC-93BB-423D-A888-4EABFC7A1757}" type="datetimeFigureOut">
              <a:rPr lang="en-US">
                <a:solidFill>
                  <a:srgbClr val="000000"/>
                </a:solidFill>
              </a:rPr>
              <a:pPr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D400D-3F56-4AF1-B04C-F988D74159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901D9-5325-4C61-8137-C83E294F1D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AD86D6-2530-4174-9DA5-A7F60A50D91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C4034-1821-4761-ABC2-EB51B015F9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384F3-5A36-4AC6-A6DA-5D5DC15365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68E57-9EA9-409F-8FB4-F17BC1F0120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4C76B2-391C-4D51-8B43-5FCB9F34647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9AD86-2737-4EFB-9CAB-8DCDC32047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B53A752-FEDB-4F5A-9115-126C7A64BD6D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4AB1C4E-9A48-4031-999A-AECEC0481CC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2DD2BD-3CD5-4476-8F5C-4E8595E410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04448-67F9-4D57-8163-78EC18095D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2E047-49FD-4269-BEC0-2058549F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8C248-669F-4429-9C08-0DD6FCAD043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20123-028C-4940-A9A2-B25AB433D6C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26EE-767E-4ECC-B93A-381E986AA4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A003B4-0E3B-41BB-89C2-29B4802C21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B233AB0-952B-4E4A-BC12-6FA4EF6C7A1B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5552418-E782-477A-8834-660C76DF4B5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8812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0812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E975C6D-BF9B-46AD-B454-D189D933EABB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89C0833-5B54-4BAC-A508-21F4E143BA0D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63208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88293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0381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78094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1369472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304414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76949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3130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F64B2FE-D2CF-4BCE-AD33-71FB0B796D3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18859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095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805DEAD-5C39-46A2-9274-5E83154903F9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8139628-0D2E-4065-A4A9-AF8814DA49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677EAA-2629-4F56-80A3-93E32A31A9F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1154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6C77B7E-43AB-4CF5-92B5-1456AC952A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76549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9F838F-0CB9-4DCA-95A6-F3D60F1E37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0986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2CDCB43-3F2F-4351-A820-BB496F7F05F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7832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599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090D3E-1352-482C-A290-0D60C983090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4825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5D4925C-5CA1-4433-8E50-10ABC76E91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33409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29235-F553-406D-A205-F43996EF91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79479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36545-FCA0-4E25-990F-277D60C165C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4516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07C8-829D-4BED-80D0-396216B14B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3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83555589-795D-493C-B2A9-4D67184DF58C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033826E-73C9-41AE-A97D-F39E670A47A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6C3202-6032-4398-816A-8AC20E230E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0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31CB19-1C00-46EB-95E5-FC6DE6FE5CC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2872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BD2DE4-3975-4D81-9234-8C24AEADCFA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16009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CB6DE-3EC2-4600-BA32-ECA1B2995D5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52999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6629A-99BA-43CE-910B-DE79E020FC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030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5158D-3111-4441-A775-49823B22BC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7511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2AFC6A-C4FA-4FAE-8CCF-DCD4EF18CE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724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0164F-EAAB-4283-99BF-B9E4343546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9996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3CB9A-9E34-4D09-8302-9742DF7F18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89573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B9EF0-7E4F-4554-8D12-4A5B9B407E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3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0F80740-5A20-45D3-9791-90D656966BCC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D984E2A-04DB-406F-9D6E-2ACC9826167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6157C-4016-434D-8329-A6BA8E355C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2611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6625FEA-4152-456A-8474-D2CABC26C625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6A7FA0-5E7C-4882-886D-A0CF55255E7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385E0727-ABAA-4143-932C-F7CA7125BF16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C1577-9725-4FFD-A7FD-6025CEE31903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5580C80-1A1B-419E-9016-CE361555F0BF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4C808C-9C20-4198-9AA4-79901C416910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5C782EE-D34F-4A5C-8502-7AA85E721B3A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D714A26-9198-4FE8-A940-B886BBFD057A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7C49FD6F-7CFD-4B2A-8113-FA80D34CB5EF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5538B0C-24AA-454C-9638-45CA6BC78EB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E161FFA-9375-46FD-AD8D-066293C432DE}" type="datetimeFigureOut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E422A-9270-488C-BB5F-408810C2C1F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30755A1-8751-4675-9E36-058C833F661A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03A55E-A869-4852-B5DE-7B96E93DB234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43FDC-8D8F-428A-9297-B423FBF67D2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128017-EAB6-4076-B241-33285B38CDB1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E23015-C6F5-43B1-875E-9EFA23F57DBB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62FEBD-0D9D-4236-AB2F-FE622644828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277F2FC-66C1-4DD5-9330-6D1FE0DB413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260892C-DB88-4985-9DE3-E998F189A000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C1461B4-5510-4A58-BF6F-F4D2204E2DA9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D38C49-6E39-42C6-8C52-F7DFEB28A798}" type="slidenum">
              <a:rPr lang="en-US" sz="1400" b="1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78EA3B3-E508-4EC8-B6DD-4C4D785EAB6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E871978-B223-4674-8BDB-1EFCBE21A1D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CADB3E-EBB5-4ACC-91D9-102C639887D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800A0A-CED3-4074-A840-4C79A84D7AC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5299EBE-0DC3-425D-BDED-4360F9A341C1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6E3D74-C051-43DE-A96D-D969CAAEFA1E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535B840-1C6A-413A-A854-9B75F4BD4C4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BA1D10-C1F5-4658-980B-31FE764D3E1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4010020-2254-4328-B6BC-DC4558FE791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32E3049-1498-41B0-AB4D-5C47FAA81BF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126071E-528B-4A88-B8DE-DD15F9DB6C4B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212F99B-DC5B-45E6-BA6E-13A2EAD28BC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2764DD8-4325-4F79-8E26-DD5D1C3312B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434524-F7FB-44A9-B514-E5DE8841BB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F5526B5-1213-46E4-B863-22385F76326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B290BE-082C-421B-8C05-2CDBFEDB0C5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91C2B4-C85E-49AB-A0D7-3E70605C63C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B7AD44A-81C7-4238-B815-10CE2DC34E4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06462E7-63BE-4277-87E6-5357B38F0B3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ECF9ADA-4C8B-4527-8F7A-0B118DB8336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767FDC6-0B65-433E-9D4A-75FF5F31DA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B5DA447-C9DF-4488-9CBB-6F17C798D31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34C94BC-A0CF-4C5F-B219-EC80BD75F52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6AE18C-426D-49FE-B4FC-B13838DBC79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66C77C-4B6C-4F3F-996C-D5712619A73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CFB227F-B643-4B9B-81F8-5DBE4D891F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2CA4E9F-DE67-4FAC-93CC-3D7289E7AF76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9B66D5-F3A1-4416-A81E-B36C2F192D7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2BE973-72C3-435D-BF63-2B9FDA17ACDE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4E9FCCE-4FD6-4ABE-AE8B-7139AB6BF26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096540-09AE-413A-82E1-30D486588B0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CE0963E-ECCA-4E88-9BA2-D0EDCE770F1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0E47012-2789-4574-BC10-0BB8DCF690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1CE79-F6BF-42A8-B758-2F6E0A30DC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DF085F1-A4C1-4EEF-A0F9-9AF0F202D8D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A955C83-B429-4514-AB05-C8B9ADBCE7D2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64CB8AA-28DA-4B1F-BB7E-EAB39960C13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AB0872F-0E2B-42A9-920B-1A5C93C46451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0D847B-7728-44A8-9785-1C29EDA43B0F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92CF791-60CE-4E61-A972-749B9A8E3D5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3B4D22A-B97B-4B96-8392-4A284F3632D2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92DFE4D-0D05-4F23-B7B0-3098EB6F294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01AE77F-1480-44A4-87F3-95ACC44DCCE3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E85FB75-F00B-4242-B10A-22F78ACEFD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C2FCCE9-0821-4F7F-A5CA-63BBB8C8D0BE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85EBDB3-77BE-43AE-8074-009DFEE3763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09840E-D867-4F6B-91D5-1862BF2C2030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C98520E-8AFE-4EE8-9352-98BC2A81C05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7800B90-0EE0-475B-8097-30340B3769A1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4D4E2BF-A6CD-4A44-A7E2-1731C3781CAC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2D267B6-392B-457C-82BD-7F43359F626E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022310-8D17-40FB-BD6F-6E4026F8137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6BACDA4-6465-4514-A703-0AC1AC15B4E4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522673E-F6DE-4E1A-B1DC-2CD66B51742F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4C1D001-EE58-4727-AE8C-4551CB92ACB5}" type="datetimeFigureOut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0CC3C8-189F-480F-A3D5-232617370E30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43315DF-5333-404C-9D88-B1C11B8B9ED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7BDA88-6C75-4C45-BC29-488B848CC84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380DC5A-5077-4F3D-9E55-A158E4348153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5170DB-701B-4404-9551-321A641DA7E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0BD2DE9-5EC3-4BE1-9964-E24C9DA073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176E24B-CD56-413E-8ECB-FED8706D633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DA7128C-01CE-4C70-A117-85570F34446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47D819-CFDE-47FB-8967-47790F00187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94FB57B-DB9E-43A6-ABB4-7C65373B8CF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E02D9A4-E9B5-4872-91F7-C9998679455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F64B2FE-D2CF-4BCE-AD33-71FB0B796D3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9677EAA-2629-4F56-80A3-93E32A31A9F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6C77B7E-43AB-4CF5-92B5-1456AC952AFC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59F838F-0CB9-4DCA-95A6-F3D60F1E379F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29.xml"/><Relationship Id="rId16" Type="http://schemas.openxmlformats.org/officeDocument/2006/relationships/theme" Target="../theme/theme12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Relationship Id="rId14" Type="http://schemas.openxmlformats.org/officeDocument/2006/relationships/slideLayout" Target="../slideLayouts/slideLayout14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2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theme" Target="../theme/theme15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slideLayout" Target="../slideLayouts/slideLayout200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74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283ABAC-E000-455C-A710-EFB348E00675}" type="datetimeFigureOut">
              <a:rPr lang="en-US" kern="1200">
                <a:ea typeface="+mn-ea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kern="1200">
              <a:ea typeface="+mn-ea"/>
            </a:endParaRPr>
          </a:p>
        </p:txBody>
      </p:sp>
      <p:sp>
        <p:nvSpPr>
          <p:cNvPr id="6574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</a:endParaRPr>
          </a:p>
        </p:txBody>
      </p:sp>
      <p:sp>
        <p:nvSpPr>
          <p:cNvPr id="6574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1AAEA69-C581-47E1-BB33-6414A38E143D}" type="slidenum">
              <a:rPr lang="en-US" kern="1200">
                <a:ea typeface="+mn-ea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</a:endParaRPr>
          </a:p>
        </p:txBody>
      </p:sp>
      <p:sp>
        <p:nvSpPr>
          <p:cNvPr id="65741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9D95244-536B-42C9-BEE2-49149B024EFA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170DDD-9AD0-43B4-A5A1-CFB600E923C8}" type="datetimeFigureOut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D078CE4-C274-4B0B-AF8C-8F1AF67D77B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5DEBFB-C3A9-481B-8928-A2D3C1A0007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0263E5-697A-4E3B-9A52-B1BD075CB9A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4DFAB-9A2A-400E-9104-B5E390D6B0D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>
                <a:solidFill>
                  <a:srgbClr val="FFFFFF"/>
                </a:solidFill>
              </a:rPr>
              <a:t>Computer Vision Group</a:t>
            </a:r>
            <a:endParaRPr lang="de-DE" sz="1200">
              <a:solidFill>
                <a:srgbClr val="0000CC"/>
              </a:solidFill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000">
                <a:solidFill>
                  <a:srgbClr val="FFFFFF"/>
                </a:solidFill>
              </a:rPr>
              <a:t/>
            </a:r>
            <a:br>
              <a:rPr lang="de-DE" sz="1000">
                <a:solidFill>
                  <a:srgbClr val="FFFFFF"/>
                </a:solidFill>
              </a:rPr>
            </a:br>
            <a:r>
              <a:rPr lang="de-DE" sz="1600" b="1">
                <a:solidFill>
                  <a:srgbClr val="FFFFFF"/>
                </a:solidFill>
              </a:rPr>
              <a:t>UC Berkeley</a:t>
            </a:r>
          </a:p>
        </p:txBody>
      </p:sp>
    </p:spTree>
    <p:extLst>
      <p:ext uri="{BB962C8B-B14F-4D97-AF65-F5344CB8AC3E}">
        <p14:creationId xmlns:p14="http://schemas.microsoft.com/office/powerpoint/2010/main" val="2500417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5D99DA-DD34-453B-951B-1F4B42B1E8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72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6C9532-855A-4EA1-B8EB-122CC0DEAC2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498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660C40E-BD4A-452B-8AD4-ACC96359B895}" type="datetimeFigureOut">
              <a:rPr lang="en-US" b="1" kern="120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24DD98D-F03C-4209-9EA0-AF6F50C42271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E5B41F3-CEEA-4086-AF34-BFEEBE44A07E}" type="slidenum">
              <a:rPr lang="en-US" b="1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894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Arial"/>
            </a:endParaRPr>
          </a:p>
        </p:txBody>
      </p:sp>
      <p:sp>
        <p:nvSpPr>
          <p:cNvPr id="4894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E764B28F-2545-40D3-9F7C-8CE9BBBB4E4C}" type="slidenum">
              <a:rPr lang="en-US" kern="1200">
                <a:ea typeface="+mn-ea"/>
                <a:cs typeface="Arial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Arial"/>
            </a:endParaRPr>
          </a:p>
        </p:txBody>
      </p:sp>
      <p:sp>
        <p:nvSpPr>
          <p:cNvPr id="489479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F828633-FD6D-414B-BC09-3175979DAF3C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D043A00-75FE-4827-9AEA-00A27744C48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669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9F34AE5-4C59-42F6-A022-04599253767D}" type="datetimeFigureOut">
              <a:rPr lang="en-US" kern="1200"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2/12/2018</a:t>
            </a:fld>
            <a:endParaRPr lang="en-US" kern="1200">
              <a:ea typeface="+mn-ea"/>
              <a:cs typeface="+mn-cs"/>
            </a:endParaRPr>
          </a:p>
        </p:txBody>
      </p:sp>
      <p:sp>
        <p:nvSpPr>
          <p:cNvPr id="7669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ea typeface="+mn-ea"/>
              <a:cs typeface="+mn-cs"/>
            </a:endParaRPr>
          </a:p>
        </p:txBody>
      </p:sp>
      <p:sp>
        <p:nvSpPr>
          <p:cNvPr id="7669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0F0764B3-535B-4368-BD92-269AF86AD785}" type="slidenum">
              <a:rPr lang="en-US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8A94F678-CA79-4075-B56B-19D48094DEF8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35D99DA-DD34-453B-951B-1F4B42B1E805}" type="slidenum">
              <a:rPr lang="en-US" kern="1200"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6.w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wmf"/><Relationship Id="rId3" Type="http://schemas.openxmlformats.org/officeDocument/2006/relationships/notesSlide" Target="../notesSlides/notesSlide8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3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22.png"/><Relationship Id="rId2" Type="http://schemas.openxmlformats.org/officeDocument/2006/relationships/tags" Target="../tags/tag2.xml"/><Relationship Id="rId16" Type="http://schemas.openxmlformats.org/officeDocument/2006/relationships/image" Target="../media/image19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1.png"/><Relationship Id="rId5" Type="http://schemas.openxmlformats.org/officeDocument/2006/relationships/tags" Target="../tags/tag5.xml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9.xml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9.xml"/><Relationship Id="rId7" Type="http://schemas.openxmlformats.org/officeDocument/2006/relationships/image" Target="../media/image26.png"/><Relationship Id="rId2" Type="http://schemas.openxmlformats.org/officeDocument/2006/relationships/tags" Target="../tags/tag8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44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13" Type="http://schemas.openxmlformats.org/officeDocument/2006/relationships/image" Target="../media/image33.png"/><Relationship Id="rId3" Type="http://schemas.openxmlformats.org/officeDocument/2006/relationships/tags" Target="../tags/tag11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32.png"/><Relationship Id="rId2" Type="http://schemas.openxmlformats.org/officeDocument/2006/relationships/tags" Target="../tags/tag10.xml"/><Relationship Id="rId1" Type="http://schemas.openxmlformats.org/officeDocument/2006/relationships/vmlDrawing" Target="../drawings/vmlDrawing5.vml"/><Relationship Id="rId6" Type="http://schemas.openxmlformats.org/officeDocument/2006/relationships/tags" Target="../tags/tag14.xml"/><Relationship Id="rId11" Type="http://schemas.openxmlformats.org/officeDocument/2006/relationships/image" Target="../media/image31.png"/><Relationship Id="rId5" Type="http://schemas.openxmlformats.org/officeDocument/2006/relationships/tags" Target="../tags/tag13.xml"/><Relationship Id="rId10" Type="http://schemas.openxmlformats.org/officeDocument/2006/relationships/image" Target="../media/image30.png"/><Relationship Id="rId4" Type="http://schemas.openxmlformats.org/officeDocument/2006/relationships/tags" Target="../tags/tag12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8.png"/><Relationship Id="rId3" Type="http://schemas.openxmlformats.org/officeDocument/2006/relationships/tags" Target="../tags/tag16.xml"/><Relationship Id="rId7" Type="http://schemas.openxmlformats.org/officeDocument/2006/relationships/notesSlide" Target="../notesSlides/notesSlide12.xml"/><Relationship Id="rId12" Type="http://schemas.openxmlformats.org/officeDocument/2006/relationships/image" Target="../media/image37.png"/><Relationship Id="rId2" Type="http://schemas.openxmlformats.org/officeDocument/2006/relationships/tags" Target="../tags/tag15.xml"/><Relationship Id="rId1" Type="http://schemas.openxmlformats.org/officeDocument/2006/relationships/vmlDrawing" Target="../drawings/vmlDrawing6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3.png"/><Relationship Id="rId5" Type="http://schemas.openxmlformats.org/officeDocument/2006/relationships/tags" Target="../tags/tag18.xml"/><Relationship Id="rId10" Type="http://schemas.openxmlformats.org/officeDocument/2006/relationships/image" Target="../media/image36.png"/><Relationship Id="rId4" Type="http://schemas.openxmlformats.org/officeDocument/2006/relationships/tags" Target="../tags/tag17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39.wmf"/><Relationship Id="rId10" Type="http://schemas.openxmlformats.org/officeDocument/2006/relationships/image" Target="../media/image42.pn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1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50.png"/><Relationship Id="rId3" Type="http://schemas.openxmlformats.org/officeDocument/2006/relationships/tags" Target="../tags/tag20.xml"/><Relationship Id="rId7" Type="http://schemas.openxmlformats.org/officeDocument/2006/relationships/notesSlide" Target="../notesSlides/notesSlide15.xml"/><Relationship Id="rId12" Type="http://schemas.openxmlformats.org/officeDocument/2006/relationships/image" Target="../media/image49.png"/><Relationship Id="rId2" Type="http://schemas.openxmlformats.org/officeDocument/2006/relationships/tags" Target="../tags/tag19.xml"/><Relationship Id="rId1" Type="http://schemas.openxmlformats.org/officeDocument/2006/relationships/vmlDrawing" Target="../drawings/vmlDrawing8.v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33.png"/><Relationship Id="rId5" Type="http://schemas.openxmlformats.org/officeDocument/2006/relationships/tags" Target="../tags/tag22.xml"/><Relationship Id="rId10" Type="http://schemas.openxmlformats.org/officeDocument/2006/relationships/image" Target="../media/image48.png"/><Relationship Id="rId4" Type="http://schemas.openxmlformats.org/officeDocument/2006/relationships/tags" Target="../tags/tag21.xml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54.png"/><Relationship Id="rId18" Type="http://schemas.openxmlformats.org/officeDocument/2006/relationships/image" Target="../media/image57.png"/><Relationship Id="rId3" Type="http://schemas.openxmlformats.org/officeDocument/2006/relationships/tags" Target="../tags/tag24.xml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52.png"/><Relationship Id="rId17" Type="http://schemas.openxmlformats.org/officeDocument/2006/relationships/image" Target="../media/image53.png"/><Relationship Id="rId2" Type="http://schemas.openxmlformats.org/officeDocument/2006/relationships/tags" Target="../tags/tag23.xml"/><Relationship Id="rId16" Type="http://schemas.openxmlformats.org/officeDocument/2006/relationships/oleObject" Target="../embeddings/oleObject16.bin"/><Relationship Id="rId1" Type="http://schemas.openxmlformats.org/officeDocument/2006/relationships/vmlDrawing" Target="../drawings/vmlDrawing9.vml"/><Relationship Id="rId6" Type="http://schemas.openxmlformats.org/officeDocument/2006/relationships/tags" Target="../tags/tag27.xml"/><Relationship Id="rId11" Type="http://schemas.openxmlformats.org/officeDocument/2006/relationships/oleObject" Target="../embeddings/oleObject15.bin"/><Relationship Id="rId5" Type="http://schemas.openxmlformats.org/officeDocument/2006/relationships/tags" Target="../tags/tag26.xml"/><Relationship Id="rId15" Type="http://schemas.openxmlformats.org/officeDocument/2006/relationships/image" Target="../media/image56.png"/><Relationship Id="rId10" Type="http://schemas.openxmlformats.org/officeDocument/2006/relationships/image" Target="../media/image51.png"/><Relationship Id="rId19" Type="http://schemas.openxmlformats.org/officeDocument/2006/relationships/image" Target="../media/image58.png"/><Relationship Id="rId4" Type="http://schemas.openxmlformats.org/officeDocument/2006/relationships/tags" Target="../tags/tag25.xml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50.xml"/><Relationship Id="rId1" Type="http://schemas.openxmlformats.org/officeDocument/2006/relationships/video" Target="file:///C:\Users\grauman\Desktop\spring2011\lecture3_gradients_seams\IMRet-All.mov" TargetMode="External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28" Type="http://schemas.openxmlformats.org/officeDocument/2006/relationships/image" Target="../media/image104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17.bin"/><Relationship Id="rId2" Type="http://schemas.openxmlformats.org/officeDocument/2006/relationships/tags" Target="../tags/tag2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5.xml"/><Relationship Id="rId9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wmf"/><Relationship Id="rId13" Type="http://schemas.openxmlformats.org/officeDocument/2006/relationships/image" Target="../media/image25.png"/><Relationship Id="rId3" Type="http://schemas.openxmlformats.org/officeDocument/2006/relationships/slideLayout" Target="../slideLayouts/slideLayout50.xml"/><Relationship Id="rId7" Type="http://schemas.openxmlformats.org/officeDocument/2006/relationships/oleObject" Target="../embeddings/oleObject18.bin"/><Relationship Id="rId12" Type="http://schemas.openxmlformats.org/officeDocument/2006/relationships/image" Target="../media/image105.wmf"/><Relationship Id="rId2" Type="http://schemas.openxmlformats.org/officeDocument/2006/relationships/tags" Target="../tags/tag29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20.bin"/><Relationship Id="rId5" Type="http://schemas.openxmlformats.org/officeDocument/2006/relationships/image" Target="../media/image3.png"/><Relationship Id="rId10" Type="http://schemas.openxmlformats.org/officeDocument/2006/relationships/image" Target="../media/image107.wmf"/><Relationship Id="rId4" Type="http://schemas.openxmlformats.org/officeDocument/2006/relationships/notesSlide" Target="../notesSlides/notesSlide26.xml"/><Relationship Id="rId9" Type="http://schemas.openxmlformats.org/officeDocument/2006/relationships/oleObject" Target="../embeddings/oleObject19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50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4.png"/><Relationship Id="rId4" Type="http://schemas.openxmlformats.org/officeDocument/2006/relationships/image" Target="../media/image108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0.png"/><Relationship Id="rId5" Type="http://schemas.openxmlformats.org/officeDocument/2006/relationships/image" Target="../media/image109.wmf"/><Relationship Id="rId4" Type="http://schemas.openxmlformats.org/officeDocument/2006/relationships/oleObject" Target="../embeddings/oleObject22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.png"/><Relationship Id="rId11" Type="http://schemas.openxmlformats.org/officeDocument/2006/relationships/image" Target="../media/image109.wmf"/><Relationship Id="rId5" Type="http://schemas.openxmlformats.org/officeDocument/2006/relationships/image" Target="../media/image108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11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10.png"/><Relationship Id="rId2" Type="http://schemas.openxmlformats.org/officeDocument/2006/relationships/slideLayout" Target="../slideLayouts/slideLayout15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.png"/><Relationship Id="rId11" Type="http://schemas.openxmlformats.org/officeDocument/2006/relationships/image" Target="../media/image109.wmf"/><Relationship Id="rId5" Type="http://schemas.openxmlformats.org/officeDocument/2006/relationships/image" Target="../media/image108.wmf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111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6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image" Target="../media/image79.png"/><Relationship Id="rId21" Type="http://schemas.openxmlformats.org/officeDocument/2006/relationships/image" Target="../media/image97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2" Type="http://schemas.openxmlformats.org/officeDocument/2006/relationships/image" Target="../media/image78.png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24" Type="http://schemas.openxmlformats.org/officeDocument/2006/relationships/image" Target="../media/image100.png"/><Relationship Id="rId5" Type="http://schemas.openxmlformats.org/officeDocument/2006/relationships/image" Target="../media/image8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28" Type="http://schemas.openxmlformats.org/officeDocument/2006/relationships/image" Target="../media/image104.png"/><Relationship Id="rId10" Type="http://schemas.openxmlformats.org/officeDocument/2006/relationships/image" Target="../media/image86.png"/><Relationship Id="rId19" Type="http://schemas.openxmlformats.org/officeDocument/2006/relationships/image" Target="../media/image95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1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2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11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image" Target="../media/image126.jpeg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129.jpeg"/><Relationship Id="rId5" Type="http://schemas.openxmlformats.org/officeDocument/2006/relationships/image" Target="../media/image128.jpeg"/><Relationship Id="rId4" Type="http://schemas.openxmlformats.org/officeDocument/2006/relationships/image" Target="../media/image127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134.jpeg"/><Relationship Id="rId5" Type="http://schemas.openxmlformats.org/officeDocument/2006/relationships/image" Target="../media/image133.pn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8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0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0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68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5" Type="http://schemas.openxmlformats.org/officeDocument/2006/relationships/image" Target="../media/image8.png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4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8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470025"/>
          </a:xfrm>
        </p:spPr>
        <p:txBody>
          <a:bodyPr/>
          <a:lstStyle/>
          <a:p>
            <a:r>
              <a:rPr lang="en-US" dirty="0" smtClean="0"/>
              <a:t>Image gradients and edges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/>
          <a:p>
            <a:r>
              <a:rPr lang="en-US" dirty="0" smtClean="0"/>
              <a:t>Thurs Jan 25, 2018</a:t>
            </a:r>
          </a:p>
          <a:p>
            <a:r>
              <a:rPr lang="en-US" dirty="0" smtClean="0"/>
              <a:t>Kristen Grauman</a:t>
            </a:r>
          </a:p>
          <a:p>
            <a:r>
              <a:rPr lang="en-US" dirty="0" smtClean="0"/>
              <a:t>UT-Austin</a:t>
            </a:r>
            <a:endParaRPr lang="en-US" dirty="0"/>
          </a:p>
        </p:txBody>
      </p:sp>
      <p:pic>
        <p:nvPicPr>
          <p:cNvPr id="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76201"/>
            <a:ext cx="2039216" cy="203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le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7620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4953000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4600" y="4953000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dirty="0" smtClean="0"/>
              <a:t>Derivatives and edges</a:t>
            </a:r>
          </a:p>
        </p:txBody>
      </p:sp>
      <p:pic>
        <p:nvPicPr>
          <p:cNvPr id="110595" name="Picture 4" descr="step_edg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895600"/>
            <a:ext cx="2743200" cy="2082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0596" name="Line 5"/>
          <p:cNvSpPr>
            <a:spLocks noChangeShapeType="1"/>
          </p:cNvSpPr>
          <p:nvPr/>
        </p:nvSpPr>
        <p:spPr bwMode="auto">
          <a:xfrm>
            <a:off x="228600" y="3962400"/>
            <a:ext cx="2743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0597" name="Text Box 6"/>
          <p:cNvSpPr txBox="1">
            <a:spLocks noChangeArrowheads="1"/>
          </p:cNvSpPr>
          <p:nvPr/>
        </p:nvSpPr>
        <p:spPr bwMode="auto">
          <a:xfrm>
            <a:off x="1174750" y="2514600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124200" y="2254250"/>
            <a:ext cx="2851150" cy="2725738"/>
            <a:chOff x="1968" y="1420"/>
            <a:chExt cx="1796" cy="1717"/>
          </a:xfrm>
        </p:grpSpPr>
        <p:sp>
          <p:nvSpPr>
            <p:cNvPr id="110611" name="Rectangle 8"/>
            <p:cNvSpPr>
              <a:spLocks noChangeArrowheads="1"/>
            </p:cNvSpPr>
            <p:nvPr/>
          </p:nvSpPr>
          <p:spPr bwMode="auto">
            <a:xfrm>
              <a:off x="2016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2" name="Freeform 9"/>
            <p:cNvSpPr>
              <a:spLocks/>
            </p:cNvSpPr>
            <p:nvPr/>
          </p:nvSpPr>
          <p:spPr bwMode="auto">
            <a:xfrm>
              <a:off x="2016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3" name="Freeform 10"/>
            <p:cNvSpPr>
              <a:spLocks/>
            </p:cNvSpPr>
            <p:nvPr/>
          </p:nvSpPr>
          <p:spPr bwMode="auto">
            <a:xfrm flipH="1">
              <a:off x="2832" y="2016"/>
              <a:ext cx="912" cy="1015"/>
            </a:xfrm>
            <a:custGeom>
              <a:avLst/>
              <a:gdLst>
                <a:gd name="T0" fmla="*/ 0 w 912"/>
                <a:gd name="T1" fmla="*/ 0 h 1015"/>
                <a:gd name="T2" fmla="*/ 316 w 912"/>
                <a:gd name="T3" fmla="*/ 0 h 1015"/>
                <a:gd name="T4" fmla="*/ 435 w 912"/>
                <a:gd name="T5" fmla="*/ 129 h 1015"/>
                <a:gd name="T6" fmla="*/ 492 w 912"/>
                <a:gd name="T7" fmla="*/ 579 h 1015"/>
                <a:gd name="T8" fmla="*/ 549 w 912"/>
                <a:gd name="T9" fmla="*/ 927 h 1015"/>
                <a:gd name="T10" fmla="*/ 660 w 912"/>
                <a:gd name="T11" fmla="*/ 1008 h 1015"/>
                <a:gd name="T12" fmla="*/ 912 w 912"/>
                <a:gd name="T13" fmla="*/ 1014 h 101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912"/>
                <a:gd name="T22" fmla="*/ 0 h 1015"/>
                <a:gd name="T23" fmla="*/ 912 w 912"/>
                <a:gd name="T24" fmla="*/ 1015 h 1015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912" h="1015">
                  <a:moveTo>
                    <a:pt x="0" y="0"/>
                  </a:moveTo>
                  <a:cubicBezTo>
                    <a:pt x="0" y="0"/>
                    <a:pt x="252" y="0"/>
                    <a:pt x="316" y="0"/>
                  </a:cubicBezTo>
                  <a:cubicBezTo>
                    <a:pt x="380" y="0"/>
                    <a:pt x="405" y="28"/>
                    <a:pt x="435" y="129"/>
                  </a:cubicBezTo>
                  <a:cubicBezTo>
                    <a:pt x="465" y="230"/>
                    <a:pt x="480" y="444"/>
                    <a:pt x="492" y="579"/>
                  </a:cubicBezTo>
                  <a:cubicBezTo>
                    <a:pt x="504" y="714"/>
                    <a:pt x="521" y="856"/>
                    <a:pt x="549" y="927"/>
                  </a:cubicBezTo>
                  <a:cubicBezTo>
                    <a:pt x="577" y="998"/>
                    <a:pt x="602" y="1001"/>
                    <a:pt x="660" y="1008"/>
                  </a:cubicBezTo>
                  <a:cubicBezTo>
                    <a:pt x="718" y="1015"/>
                    <a:pt x="860" y="1013"/>
                    <a:pt x="912" y="101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14" name="Text Box 11"/>
            <p:cNvSpPr txBox="1">
              <a:spLocks noChangeArrowheads="1"/>
            </p:cNvSpPr>
            <p:nvPr/>
          </p:nvSpPr>
          <p:spPr bwMode="auto">
            <a:xfrm>
              <a:off x="1968" y="1420"/>
              <a:ext cx="179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intensity function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(along horizontal scanline)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172200" y="2528888"/>
            <a:ext cx="2743200" cy="2451100"/>
            <a:chOff x="3888" y="1593"/>
            <a:chExt cx="1728" cy="1544"/>
          </a:xfrm>
        </p:grpSpPr>
        <p:sp>
          <p:nvSpPr>
            <p:cNvPr id="110606" name="Rectangle 13"/>
            <p:cNvSpPr>
              <a:spLocks noChangeArrowheads="1"/>
            </p:cNvSpPr>
            <p:nvPr/>
          </p:nvSpPr>
          <p:spPr bwMode="auto">
            <a:xfrm>
              <a:off x="3888" y="1824"/>
              <a:ext cx="1727" cy="13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3888" y="1854"/>
              <a:ext cx="1728" cy="1248"/>
              <a:chOff x="3888" y="2640"/>
              <a:chExt cx="1728" cy="1248"/>
            </a:xfrm>
          </p:grpSpPr>
          <p:sp>
            <p:nvSpPr>
              <p:cNvPr id="110609" name="Freeform 15"/>
              <p:cNvSpPr>
                <a:spLocks/>
              </p:cNvSpPr>
              <p:nvPr/>
            </p:nvSpPr>
            <p:spPr bwMode="auto">
              <a:xfrm>
                <a:off x="3888" y="3264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0610" name="Freeform 16"/>
              <p:cNvSpPr>
                <a:spLocks/>
              </p:cNvSpPr>
              <p:nvPr/>
            </p:nvSpPr>
            <p:spPr bwMode="auto">
              <a:xfrm flipV="1">
                <a:off x="4707" y="2640"/>
                <a:ext cx="909" cy="624"/>
              </a:xfrm>
              <a:custGeom>
                <a:avLst/>
                <a:gdLst>
                  <a:gd name="T0" fmla="*/ 0 w 909"/>
                  <a:gd name="T1" fmla="*/ 0 h 630"/>
                  <a:gd name="T2" fmla="*/ 288 w 909"/>
                  <a:gd name="T3" fmla="*/ 6 h 630"/>
                  <a:gd name="T4" fmla="*/ 354 w 909"/>
                  <a:gd name="T5" fmla="*/ 79 h 630"/>
                  <a:gd name="T6" fmla="*/ 399 w 909"/>
                  <a:gd name="T7" fmla="*/ 409 h 630"/>
                  <a:gd name="T8" fmla="*/ 459 w 909"/>
                  <a:gd name="T9" fmla="*/ 600 h 630"/>
                  <a:gd name="T10" fmla="*/ 528 w 909"/>
                  <a:gd name="T11" fmla="*/ 412 h 630"/>
                  <a:gd name="T12" fmla="*/ 564 w 909"/>
                  <a:gd name="T13" fmla="*/ 91 h 630"/>
                  <a:gd name="T14" fmla="*/ 642 w 909"/>
                  <a:gd name="T15" fmla="*/ 15 h 630"/>
                  <a:gd name="T16" fmla="*/ 909 w 909"/>
                  <a:gd name="T17" fmla="*/ 3 h 6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09"/>
                  <a:gd name="T28" fmla="*/ 0 h 630"/>
                  <a:gd name="T29" fmla="*/ 909 w 909"/>
                  <a:gd name="T30" fmla="*/ 630 h 6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09" h="630">
                    <a:moveTo>
                      <a:pt x="0" y="0"/>
                    </a:moveTo>
                    <a:cubicBezTo>
                      <a:pt x="48" y="1"/>
                      <a:pt x="231" y="0"/>
                      <a:pt x="288" y="6"/>
                    </a:cubicBezTo>
                    <a:cubicBezTo>
                      <a:pt x="345" y="12"/>
                      <a:pt x="351" y="57"/>
                      <a:pt x="354" y="84"/>
                    </a:cubicBezTo>
                    <a:cubicBezTo>
                      <a:pt x="357" y="111"/>
                      <a:pt x="382" y="338"/>
                      <a:pt x="399" y="429"/>
                    </a:cubicBezTo>
                    <a:cubicBezTo>
                      <a:pt x="416" y="520"/>
                      <a:pt x="438" y="630"/>
                      <a:pt x="459" y="630"/>
                    </a:cubicBezTo>
                    <a:cubicBezTo>
                      <a:pt x="483" y="630"/>
                      <a:pt x="504" y="536"/>
                      <a:pt x="528" y="432"/>
                    </a:cubicBezTo>
                    <a:cubicBezTo>
                      <a:pt x="546" y="343"/>
                      <a:pt x="545" y="165"/>
                      <a:pt x="564" y="96"/>
                    </a:cubicBezTo>
                    <a:cubicBezTo>
                      <a:pt x="581" y="24"/>
                      <a:pt x="585" y="28"/>
                      <a:pt x="642" y="15"/>
                    </a:cubicBezTo>
                    <a:cubicBezTo>
                      <a:pt x="699" y="2"/>
                      <a:pt x="854" y="5"/>
                      <a:pt x="909" y="3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10608" name="Text Box 17"/>
            <p:cNvSpPr txBox="1">
              <a:spLocks noChangeArrowheads="1"/>
            </p:cNvSpPr>
            <p:nvPr/>
          </p:nvSpPr>
          <p:spPr bwMode="auto">
            <a:xfrm>
              <a:off x="4216" y="1593"/>
              <a:ext cx="10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first derivative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6489700" y="3276600"/>
            <a:ext cx="2305050" cy="3200400"/>
            <a:chOff x="4088" y="2064"/>
            <a:chExt cx="1452" cy="2016"/>
          </a:xfrm>
        </p:grpSpPr>
        <p:sp>
          <p:nvSpPr>
            <p:cNvPr id="110603" name="Line 19"/>
            <p:cNvSpPr>
              <a:spLocks noChangeShapeType="1"/>
            </p:cNvSpPr>
            <p:nvPr/>
          </p:nvSpPr>
          <p:spPr bwMode="auto">
            <a:xfrm flipH="1" flipV="1">
              <a:off x="4368" y="3168"/>
              <a:ext cx="14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4" name="Line 20"/>
            <p:cNvSpPr>
              <a:spLocks noChangeShapeType="1"/>
            </p:cNvSpPr>
            <p:nvPr/>
          </p:nvSpPr>
          <p:spPr bwMode="auto">
            <a:xfrm flipV="1">
              <a:off x="5040" y="2064"/>
              <a:ext cx="144" cy="16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10605" name="Text Box 21"/>
            <p:cNvSpPr txBox="1">
              <a:spLocks noChangeArrowheads="1"/>
            </p:cNvSpPr>
            <p:nvPr/>
          </p:nvSpPr>
          <p:spPr bwMode="auto">
            <a:xfrm>
              <a:off x="4088" y="3676"/>
              <a:ext cx="145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edges correspond to</a:t>
              </a:r>
              <a:b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</a:b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extrema of derivative</a:t>
              </a:r>
            </a:p>
          </p:txBody>
        </p:sp>
      </p:grpSp>
      <p:sp>
        <p:nvSpPr>
          <p:cNvPr id="110601" name="TextBox 4"/>
          <p:cNvSpPr txBox="1">
            <a:spLocks noChangeArrowheads="1"/>
          </p:cNvSpPr>
          <p:nvPr/>
        </p:nvSpPr>
        <p:spPr bwMode="auto">
          <a:xfrm>
            <a:off x="7543800" y="6621463"/>
            <a:ext cx="2190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L. Lazebnik</a:t>
            </a:r>
          </a:p>
        </p:txBody>
      </p:sp>
      <p:sp>
        <p:nvSpPr>
          <p:cNvPr id="110602" name="Rectangle 22"/>
          <p:cNvSpPr>
            <a:spLocks noChangeArrowheads="1"/>
          </p:cNvSpPr>
          <p:nvPr/>
        </p:nvSpPr>
        <p:spPr bwMode="auto">
          <a:xfrm>
            <a:off x="774700" y="1165225"/>
            <a:ext cx="72294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An edge is a place of rapid change in the image intensity function.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 sz="4000" dirty="0" smtClean="0"/>
              <a:t>Derivatives with convolution</a:t>
            </a:r>
          </a:p>
        </p:txBody>
      </p:sp>
      <p:sp>
        <p:nvSpPr>
          <p:cNvPr id="666627" name="Rectangle 3"/>
          <p:cNvSpPr>
            <a:spLocks noGrp="1" noChangeArrowheads="1"/>
          </p:cNvSpPr>
          <p:nvPr>
            <p:ph idx="1"/>
          </p:nvPr>
        </p:nvSpPr>
        <p:spPr>
          <a:xfrm>
            <a:off x="446088" y="1238250"/>
            <a:ext cx="8142287" cy="41148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sz="2400" dirty="0" smtClean="0"/>
              <a:t>For 2D function, f(</a:t>
            </a:r>
            <a:r>
              <a:rPr lang="en-US" sz="2400" dirty="0" err="1" smtClean="0"/>
              <a:t>x,y</a:t>
            </a:r>
            <a:r>
              <a:rPr lang="en-US" sz="2400" dirty="0" smtClean="0"/>
              <a:t>), the partial derivative is:</a:t>
            </a:r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2400" dirty="0" smtClean="0"/>
          </a:p>
          <a:p>
            <a:pPr marL="0" indent="0">
              <a:buFontTx/>
              <a:buNone/>
            </a:pPr>
            <a:endParaRPr lang="en-US" sz="10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For discrete data, we can approximate using finite differences:</a:t>
            </a:r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/>
            <a:endParaRPr lang="en-US" sz="2400" dirty="0" smtClean="0"/>
          </a:p>
          <a:p>
            <a:pPr marL="0" indent="0">
              <a:buFontTx/>
              <a:buNone/>
            </a:pPr>
            <a:r>
              <a:rPr lang="en-US" sz="2400" dirty="0" smtClean="0"/>
              <a:t>To implement above as convolution, what would be the associated filter?</a:t>
            </a:r>
          </a:p>
        </p:txBody>
      </p:sp>
      <p:graphicFrame>
        <p:nvGraphicFramePr>
          <p:cNvPr id="5122" name="Object 16"/>
          <p:cNvGraphicFramePr>
            <a:graphicFrameLocks noChangeAspect="1"/>
          </p:cNvGraphicFramePr>
          <p:nvPr/>
        </p:nvGraphicFramePr>
        <p:xfrm>
          <a:off x="1176338" y="1749425"/>
          <a:ext cx="569436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6" name="Equation" r:id="rId4" imgW="2171520" imgH="393480" progId="Equation.3">
                  <p:embed/>
                </p:oleObj>
              </mc:Choice>
              <mc:Fallback>
                <p:oleObj name="Equation" r:id="rId4" imgW="2171520" imgH="393480" progId="Equation.3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1749425"/>
                        <a:ext cx="569436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6641" name="Object 17"/>
          <p:cNvGraphicFramePr>
            <a:graphicFrameLocks noChangeAspect="1"/>
          </p:cNvGraphicFramePr>
          <p:nvPr/>
        </p:nvGraphicFramePr>
        <p:xfrm>
          <a:off x="1176338" y="3967163"/>
          <a:ext cx="5027612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7" name="Equation" r:id="rId6" imgW="1917360" imgH="393480" progId="Equation.3">
                  <p:embed/>
                </p:oleObj>
              </mc:Choice>
              <mc:Fallback>
                <p:oleObj name="Equation" r:id="rId6" imgW="1917360" imgH="393480" progId="Equation.3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6338" y="3967163"/>
                        <a:ext cx="5027612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6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 t="49619"/>
          <a:stretch>
            <a:fillRect/>
          </a:stretch>
        </p:blipFill>
        <p:spPr bwMode="auto">
          <a:xfrm>
            <a:off x="1816100" y="3429000"/>
            <a:ext cx="5614988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Partial derivatives of an image</a:t>
            </a:r>
          </a:p>
        </p:txBody>
      </p:sp>
      <p:pic>
        <p:nvPicPr>
          <p:cNvPr id="6150" name="Picture 2"/>
          <p:cNvPicPr>
            <a:picLocks noChangeAspect="1" noChangeArrowheads="1"/>
          </p:cNvPicPr>
          <p:nvPr/>
        </p:nvPicPr>
        <p:blipFill>
          <a:blip r:embed="rId4" cstate="print"/>
          <a:srcRect l="48772" t="2193" r="5710" b="50317"/>
          <a:stretch>
            <a:fillRect/>
          </a:stretch>
        </p:blipFill>
        <p:spPr bwMode="auto">
          <a:xfrm>
            <a:off x="9318625" y="1384300"/>
            <a:ext cx="2555875" cy="237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Box 4"/>
          <p:cNvSpPr txBox="1">
            <a:spLocks noChangeArrowheads="1"/>
          </p:cNvSpPr>
          <p:nvPr/>
        </p:nvSpPr>
        <p:spPr bwMode="auto">
          <a:xfrm>
            <a:off x="1476375" y="5939135"/>
            <a:ext cx="62960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Which shows changes with respect to x?</a:t>
            </a:r>
          </a:p>
        </p:txBody>
      </p:sp>
      <p:pic>
        <p:nvPicPr>
          <p:cNvPr id="6152" name="Picture 2"/>
          <p:cNvPicPr>
            <a:picLocks noChangeAspect="1" noChangeArrowheads="1"/>
          </p:cNvPicPr>
          <p:nvPr/>
        </p:nvPicPr>
        <p:blipFill>
          <a:blip r:embed="rId4" cstate="print"/>
          <a:srcRect t="2129" r="51144" b="50381"/>
          <a:stretch>
            <a:fillRect/>
          </a:stretch>
        </p:blipFill>
        <p:spPr bwMode="auto">
          <a:xfrm>
            <a:off x="3276600" y="982663"/>
            <a:ext cx="2743200" cy="237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7256463" y="4676775"/>
            <a:ext cx="547687" cy="1016000"/>
            <a:chOff x="4097330" y="1789047"/>
            <a:chExt cx="547696" cy="1015663"/>
          </a:xfrm>
        </p:grpSpPr>
        <p:sp>
          <p:nvSpPr>
            <p:cNvPr id="6163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-1     1</a:t>
              </a:r>
            </a:p>
          </p:txBody>
        </p:sp>
        <p:cxnSp>
          <p:nvCxnSpPr>
            <p:cNvPr id="6164" name="Straight Connector 27"/>
            <p:cNvCxnSpPr>
              <a:cxnSpLocks noChangeShapeType="1"/>
              <a:stCxn id="6163" idx="1"/>
              <a:endCxn id="6163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8405813" y="4676775"/>
            <a:ext cx="547687" cy="1016000"/>
            <a:chOff x="4097330" y="1789047"/>
            <a:chExt cx="547696" cy="1015663"/>
          </a:xfrm>
        </p:grpSpPr>
        <p:sp>
          <p:nvSpPr>
            <p:cNvPr id="6161" name="TextBox 25"/>
            <p:cNvSpPr txBox="1">
              <a:spLocks noChangeArrowheads="1"/>
            </p:cNvSpPr>
            <p:nvPr/>
          </p:nvSpPr>
          <p:spPr bwMode="auto">
            <a:xfrm>
              <a:off x="4097331" y="1789047"/>
              <a:ext cx="547695" cy="1015663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     -1</a:t>
              </a:r>
            </a:p>
          </p:txBody>
        </p:sp>
        <p:cxnSp>
          <p:nvCxnSpPr>
            <p:cNvPr id="6162" name="Straight Connector 27"/>
            <p:cNvCxnSpPr>
              <a:cxnSpLocks noChangeShapeType="1"/>
              <a:stCxn id="6161" idx="1"/>
              <a:endCxn id="6161" idx="3"/>
            </p:cNvCxnSpPr>
            <p:nvPr/>
          </p:nvCxnSpPr>
          <p:spPr bwMode="auto">
            <a:xfrm rot="10800000" flipH="1">
              <a:off x="4097330" y="2296879"/>
              <a:ext cx="547695" cy="158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7821613" y="5005388"/>
            <a:ext cx="87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7785100" y="4437063"/>
            <a:ext cx="113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?</a:t>
            </a:r>
          </a:p>
        </p:txBody>
      </p: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336550" y="4999038"/>
            <a:ext cx="1168400" cy="554037"/>
            <a:chOff x="336492" y="4999059"/>
            <a:chExt cx="1168400" cy="554038"/>
          </a:xfrm>
        </p:grpSpPr>
        <p:sp>
          <p:nvSpPr>
            <p:cNvPr id="6159" name="TextBox 14"/>
            <p:cNvSpPr txBox="1">
              <a:spLocks noChangeArrowheads="1"/>
            </p:cNvSpPr>
            <p:nvPr/>
          </p:nvSpPr>
          <p:spPr bwMode="auto">
            <a:xfrm>
              <a:off x="336492" y="4999059"/>
              <a:ext cx="1168400" cy="554038"/>
            </a:xfrm>
            <a:prstGeom prst="rect">
              <a:avLst/>
            </a:prstGeom>
            <a:solidFill>
              <a:srgbClr val="FFCC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-1    1</a:t>
              </a:r>
            </a:p>
          </p:txBody>
        </p:sp>
        <p:cxnSp>
          <p:nvCxnSpPr>
            <p:cNvPr id="6160" name="Straight Connector 15"/>
            <p:cNvCxnSpPr>
              <a:cxnSpLocks noChangeShapeType="1"/>
              <a:stCxn id="6159" idx="0"/>
              <a:endCxn id="6159" idx="2"/>
            </p:cNvCxnSpPr>
            <p:nvPr/>
          </p:nvCxnSpPr>
          <p:spPr bwMode="auto">
            <a:xfrm rot="16200000" flipH="1">
              <a:off x="644467" y="5275284"/>
              <a:ext cx="554038" cy="158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</p:spPr>
        </p:cxnSp>
      </p:grpSp>
      <p:graphicFrame>
        <p:nvGraphicFramePr>
          <p:cNvPr id="107542" name="Object 22"/>
          <p:cNvGraphicFramePr>
            <a:graphicFrameLocks noChangeAspect="1"/>
          </p:cNvGraphicFramePr>
          <p:nvPr/>
        </p:nvGraphicFramePr>
        <p:xfrm>
          <a:off x="300038" y="2798763"/>
          <a:ext cx="14319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2" name="Equation" r:id="rId5" imgW="545760" imgH="393480" progId="Equation.3">
                  <p:embed/>
                </p:oleObj>
              </mc:Choice>
              <mc:Fallback>
                <p:oleObj name="Equation" r:id="rId5" imgW="545760" imgH="393480" progId="Equation.3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8" y="2798763"/>
                        <a:ext cx="1431925" cy="1031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6" name="Object 10"/>
          <p:cNvGraphicFramePr>
            <a:graphicFrameLocks noChangeAspect="1"/>
          </p:cNvGraphicFramePr>
          <p:nvPr/>
        </p:nvGraphicFramePr>
        <p:xfrm>
          <a:off x="7346950" y="2808288"/>
          <a:ext cx="1431925" cy="1098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13" name="Equation" r:id="rId7" imgW="545760" imgH="419040" progId="Equation.3">
                  <p:embed/>
                </p:oleObj>
              </mc:Choice>
              <mc:Fallback>
                <p:oleObj name="Equation" r:id="rId7" imgW="545760" imgH="4190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6950" y="2808288"/>
                        <a:ext cx="1431925" cy="1098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2819400" y="6488113"/>
            <a:ext cx="41624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(showing </a:t>
            </a:r>
            <a:r>
              <a:rPr lang="en-US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filters for correlation)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96000" y="2819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528389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en-US" b="1" kern="1200">
                    <a:solidFill>
                      <a:srgbClr val="000000"/>
                    </a:solidFill>
                    <a:latin typeface="Arial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112671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algn="l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endParaRPr>
                </a:p>
              </p:txBody>
            </p:sp>
          </p:grpSp>
          <p:pic>
            <p:nvPicPr>
              <p:cNvPr id="112669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12667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12643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gradient</a:t>
            </a:r>
          </a:p>
        </p:txBody>
      </p:sp>
      <p:sp>
        <p:nvSpPr>
          <p:cNvPr id="112644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8077200" cy="1600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000" smtClean="0"/>
              <a:t>The gradient of an image: </a:t>
            </a:r>
          </a:p>
          <a:p>
            <a:pPr eaLnBrk="1" hangingPunct="1">
              <a:buFontTx/>
              <a:buNone/>
            </a:pPr>
            <a:endParaRPr lang="en-US" sz="2000" smtClean="0"/>
          </a:p>
          <a:p>
            <a:pPr eaLnBrk="1" hangingPunct="1">
              <a:buFontTx/>
              <a:buNone/>
            </a:pPr>
            <a:endParaRPr lang="en-US" smtClean="0"/>
          </a:p>
          <a:p>
            <a:pPr eaLnBrk="1" hangingPunct="1">
              <a:buFontTx/>
              <a:buNone/>
            </a:pPr>
            <a:r>
              <a:rPr lang="en-US" sz="2000" smtClean="0"/>
              <a:t>The gradient points in the direction of most rapid change in intensity</a:t>
            </a:r>
          </a:p>
        </p:txBody>
      </p:sp>
      <p:pic>
        <p:nvPicPr>
          <p:cNvPr id="112645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1371600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8396" name="Rectangle 12"/>
          <p:cNvSpPr>
            <a:spLocks noChangeArrowheads="1"/>
          </p:cNvSpPr>
          <p:nvPr/>
        </p:nvSpPr>
        <p:spPr bwMode="auto">
          <a:xfrm>
            <a:off x="1066800" y="2819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000000"/>
              </a:solidFill>
              <a:latin typeface="Arial" charset="0"/>
              <a:ea typeface="+mn-ea"/>
              <a:cs typeface="Arial"/>
            </a:endParaRPr>
          </a:p>
        </p:txBody>
      </p:sp>
      <p:sp>
        <p:nvSpPr>
          <p:cNvPr id="112647" name="Line 13"/>
          <p:cNvSpPr>
            <a:spLocks noChangeShapeType="1"/>
          </p:cNvSpPr>
          <p:nvPr/>
        </p:nvSpPr>
        <p:spPr bwMode="auto">
          <a:xfrm>
            <a:off x="1219200" y="3352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12648" name="Oval 14"/>
          <p:cNvSpPr>
            <a:spLocks noChangeArrowheads="1"/>
          </p:cNvSpPr>
          <p:nvPr/>
        </p:nvSpPr>
        <p:spPr bwMode="auto">
          <a:xfrm>
            <a:off x="1162050" y="3314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pic>
        <p:nvPicPr>
          <p:cNvPr id="112649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2894013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3802063" y="2819400"/>
            <a:ext cx="1882775" cy="1157288"/>
            <a:chOff x="2395" y="1776"/>
            <a:chExt cx="1186" cy="729"/>
          </a:xfrm>
        </p:grpSpPr>
        <p:pic>
          <p:nvPicPr>
            <p:cNvPr id="112662" name="Picture 17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8402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solidFill>
                  <a:srgbClr val="000000"/>
                </a:solidFill>
                <a:latin typeface="Arial" charset="0"/>
                <a:ea typeface="+mn-ea"/>
                <a:cs typeface="Arial"/>
              </a:endParaRPr>
            </a:p>
          </p:txBody>
        </p:sp>
        <p:sp>
          <p:nvSpPr>
            <p:cNvPr id="112664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  <p:sp>
          <p:nvSpPr>
            <p:cNvPr id="112665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685800" y="2819400"/>
            <a:ext cx="8077200" cy="3886200"/>
            <a:chOff x="432" y="1776"/>
            <a:chExt cx="5088" cy="2448"/>
          </a:xfrm>
        </p:grpSpPr>
        <p:grpSp>
          <p:nvGrpSpPr>
            <p:cNvPr id="7" name="Group 22"/>
            <p:cNvGrpSpPr>
              <a:grpSpLocks/>
            </p:cNvGrpSpPr>
            <p:nvPr/>
          </p:nvGrpSpPr>
          <p:grpSpPr bwMode="auto">
            <a:xfrm>
              <a:off x="4152" y="1776"/>
              <a:ext cx="306" cy="321"/>
              <a:chOff x="4152" y="1776"/>
              <a:chExt cx="306" cy="321"/>
            </a:xfrm>
          </p:grpSpPr>
          <p:sp>
            <p:nvSpPr>
              <p:cNvPr id="112658" name="Line 23"/>
              <p:cNvSpPr>
                <a:spLocks noChangeShapeType="1"/>
              </p:cNvSpPr>
              <p:nvPr/>
            </p:nvSpPr>
            <p:spPr bwMode="auto">
              <a:xfrm>
                <a:off x="4155" y="2088"/>
                <a:ext cx="303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112659" name="Line 24"/>
              <p:cNvSpPr>
                <a:spLocks noChangeShapeType="1"/>
              </p:cNvSpPr>
              <p:nvPr/>
            </p:nvSpPr>
            <p:spPr bwMode="auto">
              <a:xfrm flipV="1">
                <a:off x="4152" y="1776"/>
                <a:ext cx="0" cy="32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112660" name="Freeform 25"/>
              <p:cNvSpPr>
                <a:spLocks/>
              </p:cNvSpPr>
              <p:nvPr/>
            </p:nvSpPr>
            <p:spPr bwMode="auto">
              <a:xfrm flipV="1">
                <a:off x="4216" y="2032"/>
                <a:ext cx="27" cy="51"/>
              </a:xfrm>
              <a:custGeom>
                <a:avLst/>
                <a:gdLst>
                  <a:gd name="T0" fmla="*/ 18 w 27"/>
                  <a:gd name="T1" fmla="*/ 0 h 51"/>
                  <a:gd name="T2" fmla="*/ 24 w 27"/>
                  <a:gd name="T3" fmla="*/ 33 h 51"/>
                  <a:gd name="T4" fmla="*/ 0 w 27"/>
                  <a:gd name="T5" fmla="*/ 51 h 51"/>
                  <a:gd name="T6" fmla="*/ 0 60000 65536"/>
                  <a:gd name="T7" fmla="*/ 0 60000 65536"/>
                  <a:gd name="T8" fmla="*/ 0 60000 65536"/>
                  <a:gd name="T9" fmla="*/ 0 w 27"/>
                  <a:gd name="T10" fmla="*/ 0 h 51"/>
                  <a:gd name="T11" fmla="*/ 27 w 27"/>
                  <a:gd name="T12" fmla="*/ 51 h 5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7" h="51">
                    <a:moveTo>
                      <a:pt x="18" y="0"/>
                    </a:moveTo>
                    <a:cubicBezTo>
                      <a:pt x="22" y="12"/>
                      <a:pt x="27" y="25"/>
                      <a:pt x="24" y="33"/>
                    </a:cubicBezTo>
                    <a:cubicBezTo>
                      <a:pt x="21" y="41"/>
                      <a:pt x="10" y="46"/>
                      <a:pt x="0" y="51"/>
                    </a:cubicBez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</p:txBody>
          </p:sp>
          <p:pic>
            <p:nvPicPr>
              <p:cNvPr id="112661" name="Picture 26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stretch>
                <a:fillRect/>
              </a:stretch>
            </p:blipFill>
            <p:spPr bwMode="auto">
              <a:xfrm>
                <a:off x="4299" y="1968"/>
                <a:ext cx="69" cy="1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8" name="Group 27"/>
            <p:cNvGrpSpPr>
              <a:grpSpLocks/>
            </p:cNvGrpSpPr>
            <p:nvPr/>
          </p:nvGrpSpPr>
          <p:grpSpPr bwMode="auto">
            <a:xfrm>
              <a:off x="432" y="2592"/>
              <a:ext cx="5088" cy="1632"/>
              <a:chOff x="432" y="2592"/>
              <a:chExt cx="5088" cy="1632"/>
            </a:xfrm>
          </p:grpSpPr>
          <p:sp>
            <p:nvSpPr>
              <p:cNvPr id="112655" name="Rectangle 28"/>
              <p:cNvSpPr>
                <a:spLocks noChangeArrowheads="1"/>
              </p:cNvSpPr>
              <p:nvPr/>
            </p:nvSpPr>
            <p:spPr bwMode="auto">
              <a:xfrm>
                <a:off x="432" y="2592"/>
                <a:ext cx="5088" cy="16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The </a:t>
                </a:r>
                <a:r>
                  <a:rPr lang="en-US" sz="2000" b="1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gradient direction</a:t>
                </a:r>
                <a:r>
                  <a:rPr lang="en-US" sz="2000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 (orientation of edge normal) is given by:</a:t>
                </a:r>
              </a:p>
              <a:p>
                <a: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  <a:p>
                <a: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</a:pPr>
                <a:endParaRPr lang="en-US" sz="20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endParaRPr>
              </a:p>
              <a:p>
                <a: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</a:pPr>
                <a:r>
                  <a:rPr lang="en-US" sz="2000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The </a:t>
                </a:r>
                <a:r>
                  <a:rPr lang="en-US" sz="2000" b="1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edge strength </a:t>
                </a:r>
                <a:r>
                  <a:rPr lang="en-US" sz="2000" kern="1200" dirty="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Arial"/>
                  </a:rPr>
                  <a:t>is given by the gradient magnitude</a:t>
                </a:r>
              </a:p>
            </p:txBody>
          </p:sp>
          <p:pic>
            <p:nvPicPr>
              <p:cNvPr id="112656" name="Picture 29" descr="Edittex"/>
              <p:cNvPicPr>
                <a:picLocks noChangeAspect="1" noChangeArrowheads="1"/>
              </p:cNvPicPr>
              <p:nvPr>
                <p:custDataLst>
                  <p:tags r:id="rId3"/>
                </p:custDataLst>
              </p:nvPr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269" y="2887"/>
                <a:ext cx="1762" cy="3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2657" name="Picture 30" descr="Edittex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248" y="3600"/>
                <a:ext cx="2336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12652" name="Text Box 31"/>
          <p:cNvSpPr txBox="1">
            <a:spLocks noChangeArrowheads="1"/>
          </p:cNvSpPr>
          <p:nvPr/>
        </p:nvSpPr>
        <p:spPr bwMode="auto">
          <a:xfrm>
            <a:off x="0" y="6583362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Slide credit </a:t>
            </a:r>
            <a:r>
              <a:rPr lang="en-US" sz="12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Steve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Seitz</a:t>
            </a: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 cstate="print"/>
          <a:srcRect l="50763" t="49619"/>
          <a:stretch>
            <a:fillRect/>
          </a:stretch>
        </p:blipFill>
        <p:spPr bwMode="auto">
          <a:xfrm>
            <a:off x="7643435" y="5638800"/>
            <a:ext cx="1119565" cy="10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6" cstate="print"/>
          <a:srcRect t="49619" r="51650"/>
          <a:stretch>
            <a:fillRect/>
          </a:stretch>
        </p:blipFill>
        <p:spPr bwMode="auto">
          <a:xfrm>
            <a:off x="6477000" y="5638800"/>
            <a:ext cx="1099409" cy="1019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685800" y="5257800"/>
            <a:ext cx="8153400" cy="144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Effects of noise</a:t>
            </a:r>
          </a:p>
        </p:txBody>
      </p:sp>
      <p:sp>
        <p:nvSpPr>
          <p:cNvPr id="717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914400"/>
            <a:ext cx="7772400" cy="914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a single row or column of the image</a:t>
            </a:r>
          </a:p>
          <a:p>
            <a:pPr lvl="1" eaLnBrk="1" hangingPunct="1"/>
            <a:r>
              <a:rPr lang="en-US" smtClean="0"/>
              <a:t>Plotting intensity as a function of position gives a signal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1839913" y="1917700"/>
          <a:ext cx="5018087" cy="189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4" name="Photo Editor Photo" r:id="rId6" imgW="5885714" imgH="2219635" progId="">
                  <p:embed/>
                </p:oleObj>
              </mc:Choice>
              <mc:Fallback>
                <p:oleObj name="Photo Editor Photo" r:id="rId6" imgW="5885714" imgH="221963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9913" y="1917700"/>
                        <a:ext cx="5018087" cy="189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9413" name="Object 3"/>
          <p:cNvGraphicFramePr>
            <a:graphicFrameLocks noChangeAspect="1"/>
          </p:cNvGraphicFramePr>
          <p:nvPr/>
        </p:nvGraphicFramePr>
        <p:xfrm>
          <a:off x="1744663" y="4038600"/>
          <a:ext cx="5037137" cy="172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35" name="Photo Editor Photo" r:id="rId8" imgW="5915851" imgH="2029108" progId="">
                  <p:embed/>
                </p:oleObj>
              </mc:Choice>
              <mc:Fallback>
                <p:oleObj name="Photo Editor Photo" r:id="rId8" imgW="5915851" imgH="2029108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4663" y="4038600"/>
                        <a:ext cx="5037137" cy="172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174" name="Picture 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1725" y="2520950"/>
            <a:ext cx="6508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2000" y="4584700"/>
            <a:ext cx="987425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9416" name="Rectangle 8"/>
          <p:cNvSpPr>
            <a:spLocks noChangeArrowheads="1"/>
          </p:cNvSpPr>
          <p:nvPr/>
        </p:nvSpPr>
        <p:spPr bwMode="auto">
          <a:xfrm>
            <a:off x="685800" y="60960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6200" y="65532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Slide credit </a:t>
            </a:r>
            <a:r>
              <a:rPr lang="en-US" sz="12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Steve </a:t>
            </a: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94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685800" y="63246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Solution:  smooth first</a:t>
            </a:r>
          </a:p>
        </p:txBody>
      </p:sp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2192338" y="914400"/>
          <a:ext cx="6418262" cy="528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4" name="Photo Editor Photo" r:id="rId9" imgW="6419048" imgH="5285714" progId="">
                  <p:embed/>
                </p:oleObj>
              </mc:Choice>
              <mc:Fallback>
                <p:oleObj name="Photo Editor Photo" r:id="rId9" imgW="6419048" imgH="528571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338" y="914400"/>
                        <a:ext cx="6418262" cy="5286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7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66800" y="4027488"/>
            <a:ext cx="685800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9775" y="5180013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333500" y="1601788"/>
            <a:ext cx="173038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28738" y="2840038"/>
            <a:ext cx="173037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581400" y="6321425"/>
            <a:ext cx="3475038" cy="460375"/>
            <a:chOff x="2256" y="3982"/>
            <a:chExt cx="2189" cy="290"/>
          </a:xfrm>
        </p:grpSpPr>
        <p:pic>
          <p:nvPicPr>
            <p:cNvPr id="8202" name="Picture 10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600" y="3982"/>
              <a:ext cx="845" cy="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03" name="Rectangle 11"/>
            <p:cNvSpPr>
              <a:spLocks noChangeArrowheads="1"/>
            </p:cNvSpPr>
            <p:nvPr/>
          </p:nvSpPr>
          <p:spPr bwMode="auto">
            <a:xfrm>
              <a:off x="2256" y="3984"/>
              <a:ext cx="17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Arial"/>
                </a:rPr>
                <a:t>Look for peaks in </a:t>
              </a:r>
              <a:endParaRPr lang="en-US" i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362200" y="3429000"/>
            <a:ext cx="6324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7200" y="4876800"/>
            <a:ext cx="86868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" y="3581400"/>
            <a:ext cx="8686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/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2532063" y="1857375"/>
          <a:ext cx="5713412" cy="461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8" name="Photo Editor Photo" r:id="rId8" imgW="6001588" imgH="4847619" progId="">
                  <p:embed/>
                </p:oleObj>
              </mc:Choice>
              <mc:Fallback>
                <p:oleObj name="Photo Editor Photo" r:id="rId8" imgW="6001588" imgH="484761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857375"/>
                        <a:ext cx="5713412" cy="4614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1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Derivative theorem of convolution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65163" y="1493838"/>
            <a:ext cx="7772400" cy="53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Differentiation property of convolution.</a:t>
            </a:r>
            <a:endParaRPr lang="en-US" i="1" smtClean="0"/>
          </a:p>
        </p:txBody>
      </p:sp>
      <p:pic>
        <p:nvPicPr>
          <p:cNvPr id="9221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90600"/>
            <a:ext cx="32226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590800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47763" y="3962400"/>
            <a:ext cx="5413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42950" y="5486400"/>
            <a:ext cx="13414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76200" y="65532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Slide credit </a:t>
            </a:r>
            <a:r>
              <a:rPr lang="en-US" sz="1200" b="1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Steve </a:t>
            </a:r>
            <a:r>
              <a:rPr lang="en-US" sz="12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-357188" y="2009775"/>
            <a:ext cx="9388476" cy="2227263"/>
            <a:chOff x="0" y="1448"/>
            <a:chExt cx="5296" cy="1324"/>
          </a:xfrm>
        </p:grpSpPr>
        <p:graphicFrame>
          <p:nvGraphicFramePr>
            <p:cNvPr id="10243" name="Object 3"/>
            <p:cNvGraphicFramePr>
              <a:graphicFrameLocks noChangeAspect="1"/>
            </p:cNvGraphicFramePr>
            <p:nvPr/>
          </p:nvGraphicFramePr>
          <p:xfrm>
            <a:off x="3511" y="2019"/>
            <a:ext cx="1785" cy="5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33" name="Equation" r:id="rId4" imgW="736560" imgH="215640" progId="Equation.3">
                    <p:embed/>
                  </p:oleObj>
                </mc:Choice>
                <mc:Fallback>
                  <p:oleObj name="Equation" r:id="rId4" imgW="736560" imgH="21564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2019"/>
                          <a:ext cx="1785" cy="5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0" y="1775"/>
              <a:ext cx="3637" cy="997"/>
              <a:chOff x="-49" y="1821"/>
              <a:chExt cx="3637" cy="997"/>
            </a:xfrm>
          </p:grpSpPr>
          <p:graphicFrame>
            <p:nvGraphicFramePr>
              <p:cNvPr id="10244" name="Object 4"/>
              <p:cNvGraphicFramePr>
                <a:graphicFrameLocks noChangeAspect="1"/>
              </p:cNvGraphicFramePr>
              <p:nvPr/>
            </p:nvGraphicFramePr>
            <p:xfrm>
              <a:off x="-49" y="1821"/>
              <a:ext cx="3351" cy="99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34" name="Equation" r:id="rId6" imgW="723600" imgH="215640" progId="Equation.3">
                      <p:embed/>
                    </p:oleObj>
                  </mc:Choice>
                  <mc:Fallback>
                    <p:oleObj name="Equation" r:id="rId6" imgW="723600" imgH="215640" progId="Equation.3">
                      <p:embed/>
                      <p:pic>
                        <p:nvPicPr>
                          <p:cNvPr id="0" name="Object 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49" y="1821"/>
                            <a:ext cx="3351" cy="997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252" name="Rectangle 8"/>
              <p:cNvSpPr>
                <a:spLocks noChangeArrowheads="1"/>
              </p:cNvSpPr>
              <p:nvPr/>
            </p:nvSpPr>
            <p:spPr bwMode="auto">
              <a:xfrm>
                <a:off x="253" y="1866"/>
                <a:ext cx="3335" cy="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0.0030    0.0133    0.0219    0.0133    0.0030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0.0219    0.0983    0.1621    0.0983    0.0219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0.0133    0.0596    0.0983    0.0596    0.0133</a:t>
                </a:r>
              </a:p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srgbClr val="000000"/>
                    </a:solidFill>
                    <a:latin typeface="Arial" pitchFamily="34" charset="0"/>
                    <a:ea typeface="+mn-ea"/>
                    <a:cs typeface="+mn-cs"/>
                  </a:rPr>
                  <a:t>    0.0030    0.0133    0.0219    0.0133    0.0030</a:t>
                </a:r>
              </a:p>
            </p:txBody>
          </p:sp>
        </p:grpSp>
        <p:sp>
          <p:nvSpPr>
            <p:cNvPr id="10250" name="Line 9"/>
            <p:cNvSpPr>
              <a:spLocks noChangeShapeType="1"/>
            </p:cNvSpPr>
            <p:nvPr/>
          </p:nvSpPr>
          <p:spPr bwMode="auto">
            <a:xfrm flipH="1">
              <a:off x="3059" y="1448"/>
              <a:ext cx="700" cy="295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10251" name="Line 10"/>
            <p:cNvSpPr>
              <a:spLocks noChangeShapeType="1"/>
            </p:cNvSpPr>
            <p:nvPr/>
          </p:nvSpPr>
          <p:spPr bwMode="auto">
            <a:xfrm>
              <a:off x="4421" y="1456"/>
              <a:ext cx="195" cy="5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1743075" y="1347788"/>
          <a:ext cx="6408738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35" name="Equation" r:id="rId8" imgW="1688760" imgH="203040" progId="Equation.3">
                  <p:embed/>
                </p:oleObj>
              </mc:Choice>
              <mc:Fallback>
                <p:oleObj name="Equation" r:id="rId8" imgW="168876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1347788"/>
                        <a:ext cx="6408738" cy="7302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8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51288" y="4157663"/>
            <a:ext cx="3213100" cy="2700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09575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Derivative of Gaussian filters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dirty="0" smtClean="0"/>
              <a:t>Derivative of Gaussian filters</a:t>
            </a:r>
          </a:p>
        </p:txBody>
      </p:sp>
      <p:pic>
        <p:nvPicPr>
          <p:cNvPr id="1136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019300" y="4139119"/>
            <a:ext cx="1828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4114800"/>
            <a:ext cx="1752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1006475"/>
            <a:ext cx="3429000" cy="270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6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990600"/>
            <a:ext cx="3363913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71" name="Text Box 8"/>
          <p:cNvSpPr txBox="1">
            <a:spLocks noChangeArrowheads="1"/>
          </p:cNvSpPr>
          <p:nvPr/>
        </p:nvSpPr>
        <p:spPr bwMode="auto">
          <a:xfrm>
            <a:off x="2117725" y="3544888"/>
            <a:ext cx="159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x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2" name="Text Box 9"/>
          <p:cNvSpPr txBox="1">
            <a:spLocks noChangeArrowheads="1"/>
          </p:cNvSpPr>
          <p:nvPr/>
        </p:nvSpPr>
        <p:spPr bwMode="auto">
          <a:xfrm>
            <a:off x="5570538" y="3505200"/>
            <a:ext cx="15922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i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y</a:t>
            </a:r>
            <a:r>
              <a:rPr lang="en-US" sz="24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-direction</a:t>
            </a:r>
          </a:p>
        </p:txBody>
      </p:sp>
      <p:sp>
        <p:nvSpPr>
          <p:cNvPr id="113673" name="Text Box 10"/>
          <p:cNvSpPr txBox="1">
            <a:spLocks noChangeArrowheads="1"/>
          </p:cNvSpPr>
          <p:nvPr/>
        </p:nvSpPr>
        <p:spPr bwMode="auto">
          <a:xfrm>
            <a:off x="7280275" y="6553200"/>
            <a:ext cx="3024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L.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of Gaussian</a:t>
            </a: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66800"/>
            <a:ext cx="7772400" cy="5257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mtClean="0"/>
              <a:t>Consider  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2532063" y="1447800"/>
          <a:ext cx="5822950" cy="4725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6" name="Photo Editor Photo" r:id="rId8" imgW="6125430" imgH="4971429" progId="">
                  <p:embed/>
                </p:oleObj>
              </mc:Choice>
              <mc:Fallback>
                <p:oleObj name="Photo Editor Photo" r:id="rId8" imgW="6125430" imgH="4971429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32063" y="1447800"/>
                        <a:ext cx="5822950" cy="4725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69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0" y="9842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33500" y="2181225"/>
            <a:ext cx="173038" cy="30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71563" y="3471863"/>
            <a:ext cx="687387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8" descr="Edittex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4688" y="5035550"/>
            <a:ext cx="14827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4267200" y="3479800"/>
            <a:ext cx="2444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Laplacian of Gaussian</a:t>
            </a:r>
          </a:p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operator</a:t>
            </a: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685800" y="6324600"/>
            <a:ext cx="3082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Where is the edge?  </a:t>
            </a:r>
            <a:endParaRPr lang="en-US" i="1" kern="120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532491" name="Rectangle 11"/>
          <p:cNvSpPr>
            <a:spLocks noChangeArrowheads="1"/>
          </p:cNvSpPr>
          <p:nvPr/>
        </p:nvSpPr>
        <p:spPr bwMode="auto">
          <a:xfrm>
            <a:off x="3775075" y="6324600"/>
            <a:ext cx="4579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/>
              </a:rPr>
              <a:t>Zero-crossings of bottom graph</a:t>
            </a:r>
            <a:endParaRPr lang="en-US" i="1" kern="1200" dirty="0">
              <a:solidFill>
                <a:srgbClr val="000000"/>
              </a:solidFill>
              <a:latin typeface="Arial" pitchFamily="34" charset="0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10400" y="6553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Steve 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49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Piazza for assignment help</a:t>
            </a:r>
          </a:p>
          <a:p>
            <a:r>
              <a:rPr lang="en-US" sz="2800" dirty="0" smtClean="0"/>
              <a:t>Office hours on homepage</a:t>
            </a:r>
          </a:p>
          <a:p>
            <a:r>
              <a:rPr lang="en-US" sz="2800" dirty="0" smtClean="0"/>
              <a:t>Reminder</a:t>
            </a:r>
            <a:r>
              <a:rPr lang="en-US" sz="2800" dirty="0"/>
              <a:t>: no laptops, phones, tablets, etc. open in class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1904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2D edge detection filters</a:t>
            </a:r>
          </a:p>
        </p:txBody>
      </p:sp>
      <p:graphicFrame>
        <p:nvGraphicFramePr>
          <p:cNvPr id="12290" name="Object 3"/>
          <p:cNvGraphicFramePr>
            <a:graphicFrameLocks noChangeAspect="1"/>
          </p:cNvGraphicFramePr>
          <p:nvPr/>
        </p:nvGraphicFramePr>
        <p:xfrm>
          <a:off x="304800" y="1066800"/>
          <a:ext cx="2733675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1" name="Photo Editor Photo" r:id="rId9" imgW="4133333" imgH="2905531" progId="">
                  <p:embed/>
                </p:oleObj>
              </mc:Choice>
              <mc:Fallback>
                <p:oleObj name="Photo Editor Photo" r:id="rId9" imgW="4133333" imgH="2905531" progId="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066800"/>
                        <a:ext cx="2733675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3200400" y="1958975"/>
          <a:ext cx="3006725" cy="1317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82" name="Photo Editor Photo" r:id="rId11" imgW="6001588" imgH="2629267" progId="">
                  <p:embed/>
                </p:oleObj>
              </mc:Choice>
              <mc:Fallback>
                <p:oleObj name="Photo Editor Photo" r:id="rId11" imgW="6001588" imgH="2629267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958975"/>
                        <a:ext cx="3006725" cy="1317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294" name="Picture 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5913" y="3592513"/>
            <a:ext cx="2747962" cy="598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685800" y="4953000"/>
            <a:ext cx="7772400" cy="1223963"/>
            <a:chOff x="685800" y="4953000"/>
            <a:chExt cx="7772400" cy="1223963"/>
          </a:xfrm>
        </p:grpSpPr>
        <p:sp>
          <p:nvSpPr>
            <p:cNvPr id="12302" name="Rectangle 7"/>
            <p:cNvSpPr>
              <a:spLocks noChangeArrowheads="1"/>
            </p:cNvSpPr>
            <p:nvPr/>
          </p:nvSpPr>
          <p:spPr bwMode="auto">
            <a:xfrm>
              <a:off x="685800" y="4953000"/>
              <a:ext cx="7772400" cy="121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FontTx/>
                <a:buChar char="•"/>
              </a:pP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     is the </a:t>
              </a:r>
              <a:r>
                <a:rPr lang="en-US" sz="3200" kern="1200" dirty="0" err="1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Laplacian</a:t>
              </a:r>
              <a:r>
                <a:rPr lang="en-US" sz="3200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 operator:</a:t>
              </a:r>
            </a:p>
          </p:txBody>
        </p:sp>
        <p:pic>
          <p:nvPicPr>
            <p:cNvPr id="12303" name="Picture 8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246187" y="5029200"/>
              <a:ext cx="430213" cy="334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9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908300" y="5576888"/>
              <a:ext cx="2578100" cy="600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6091238" y="1843088"/>
            <a:ext cx="2824162" cy="3033712"/>
            <a:chOff x="3837" y="1161"/>
            <a:chExt cx="1779" cy="1911"/>
          </a:xfrm>
        </p:grpSpPr>
        <p:graphicFrame>
          <p:nvGraphicFramePr>
            <p:cNvPr id="12292" name="Object 11"/>
            <p:cNvGraphicFramePr>
              <a:graphicFrameLocks noChangeAspect="1"/>
            </p:cNvGraphicFramePr>
            <p:nvPr/>
          </p:nvGraphicFramePr>
          <p:xfrm>
            <a:off x="3978" y="1410"/>
            <a:ext cx="1638" cy="1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583" name="Photo Editor Photo" r:id="rId16" imgW="2600000" imgH="2638095" progId="">
                    <p:embed/>
                  </p:oleObj>
                </mc:Choice>
                <mc:Fallback>
                  <p:oleObj name="Photo Editor Photo" r:id="rId16" imgW="2600000" imgH="2638095" progId="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78" y="1410"/>
                          <a:ext cx="1638" cy="1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300" name="Picture 12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8" cstate="print"/>
            <a:srcRect/>
            <a:stretch>
              <a:fillRect/>
            </a:stretch>
          </p:blipFill>
          <p:spPr bwMode="auto">
            <a:xfrm>
              <a:off x="3837" y="2362"/>
              <a:ext cx="763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301" name="Text Box 13"/>
            <p:cNvSpPr txBox="1">
              <a:spLocks noChangeArrowheads="1"/>
            </p:cNvSpPr>
            <p:nvPr/>
          </p:nvSpPr>
          <p:spPr bwMode="auto">
            <a:xfrm>
              <a:off x="4028" y="1161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Laplacian of Gaussian</a:t>
              </a:r>
            </a:p>
          </p:txBody>
        </p:sp>
      </p:grpSp>
      <p:sp>
        <p:nvSpPr>
          <p:cNvPr id="12297" name="Text Box 14"/>
          <p:cNvSpPr txBox="1">
            <a:spLocks noChangeArrowheads="1"/>
          </p:cNvSpPr>
          <p:nvPr/>
        </p:nvSpPr>
        <p:spPr bwMode="auto">
          <a:xfrm>
            <a:off x="1060450" y="3214688"/>
            <a:ext cx="1149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Gaussian</a:t>
            </a: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3384550" y="3214688"/>
            <a:ext cx="2444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derivative of Gaussian</a:t>
            </a:r>
          </a:p>
        </p:txBody>
      </p:sp>
      <p:pic>
        <p:nvPicPr>
          <p:cNvPr id="12299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224338" y="3649663"/>
            <a:ext cx="11874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7010400" y="6553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 credit: Steve 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6" descr="filter_sigma1_size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39" name="Picture 27" descr="filter_sigma4_size3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2213" y="4221163"/>
            <a:ext cx="1449387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4000" smtClean="0"/>
              <a:t>Smoothing with a Gaussian</a:t>
            </a:r>
          </a:p>
        </p:txBody>
      </p:sp>
      <p:sp>
        <p:nvSpPr>
          <p:cNvPr id="116741" name="Text Box 11"/>
          <p:cNvSpPr txBox="1">
            <a:spLocks noChangeArrowheads="1"/>
          </p:cNvSpPr>
          <p:nvPr/>
        </p:nvSpPr>
        <p:spPr bwMode="auto">
          <a:xfrm>
            <a:off x="482600" y="1150937"/>
            <a:ext cx="86407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Recall: parameter </a:t>
            </a:r>
            <a:r>
              <a:rPr lang="el-GR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is the “scale” / “width” / “spread” of the Gaussian kernel, and controls the amount of smoothing.</a:t>
            </a:r>
          </a:p>
        </p:txBody>
      </p:sp>
      <p:pic>
        <p:nvPicPr>
          <p:cNvPr id="116742" name="Picture 21" descr="filter_sigma10_size3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9450" y="4184650"/>
            <a:ext cx="14493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3" name="Picture 22" descr="blurred_sigma1.jpg"/>
          <p:cNvPicPr>
            <a:picLocks noChangeAspect="1"/>
          </p:cNvPicPr>
          <p:nvPr/>
        </p:nvPicPr>
        <p:blipFill>
          <a:blip r:embed="rId6" cstate="print"/>
          <a:srcRect l="12660" t="6389" r="12981" b="12152"/>
          <a:stretch>
            <a:fillRect/>
          </a:stretch>
        </p:blipFill>
        <p:spPr bwMode="auto">
          <a:xfrm>
            <a:off x="109538" y="2395538"/>
            <a:ext cx="25273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4" name="Picture 23" descr="blurred_sigma4.jpg"/>
          <p:cNvPicPr>
            <a:picLocks noChangeAspect="1"/>
          </p:cNvPicPr>
          <p:nvPr/>
        </p:nvPicPr>
        <p:blipFill>
          <a:blip r:embed="rId7" cstate="print"/>
          <a:srcRect l="12892" t="4791" r="11906" b="12152"/>
          <a:stretch>
            <a:fillRect/>
          </a:stretch>
        </p:blipFill>
        <p:spPr bwMode="auto">
          <a:xfrm>
            <a:off x="3148013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6745" name="Picture 25" descr="blurred_sigma10.jpg"/>
          <p:cNvPicPr>
            <a:picLocks noChangeAspect="1"/>
          </p:cNvPicPr>
          <p:nvPr/>
        </p:nvPicPr>
        <p:blipFill>
          <a:blip r:embed="rId8" cstate="print"/>
          <a:srcRect l="11816" t="4791" r="12981" b="12152"/>
          <a:stretch>
            <a:fillRect/>
          </a:stretch>
        </p:blipFill>
        <p:spPr bwMode="auto">
          <a:xfrm>
            <a:off x="6397625" y="2359025"/>
            <a:ext cx="25558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5630863" y="3016250"/>
            <a:ext cx="19081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Effect of </a:t>
            </a:r>
            <a:r>
              <a:rPr lang="el-GR" sz="4000" kern="1200" dirty="0" smtClean="0">
                <a:solidFill>
                  <a:srgbClr val="000000"/>
                </a:solidFill>
              </a:rPr>
              <a:t>σ</a:t>
            </a:r>
            <a:r>
              <a:rPr lang="en-US" sz="4000" kern="1200" dirty="0" smtClean="0">
                <a:solidFill>
                  <a:srgbClr val="000000"/>
                </a:solidFill>
              </a:rPr>
              <a:t> on derivatives</a:t>
            </a:r>
            <a:r>
              <a:rPr lang="en-US" sz="4000" dirty="0" smtClean="0"/>
              <a:t> </a:t>
            </a:r>
          </a:p>
        </p:txBody>
      </p:sp>
      <p:sp>
        <p:nvSpPr>
          <p:cNvPr id="140292" name="TextBox 10"/>
          <p:cNvSpPr txBox="1">
            <a:spLocks noChangeArrowheads="1"/>
          </p:cNvSpPr>
          <p:nvPr/>
        </p:nvSpPr>
        <p:spPr bwMode="auto">
          <a:xfrm>
            <a:off x="592138" y="4305300"/>
            <a:ext cx="8305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The apparent structures differ depending on Gaussian’s scale parameter.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Larger values: larger scale edges detected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Smaller values: finer features detected</a:t>
            </a:r>
          </a:p>
        </p:txBody>
      </p:sp>
      <p:sp>
        <p:nvSpPr>
          <p:cNvPr id="117764" name="TextBox 14"/>
          <p:cNvSpPr txBox="1">
            <a:spLocks noChangeArrowheads="1"/>
          </p:cNvSpPr>
          <p:nvPr/>
        </p:nvSpPr>
        <p:spPr bwMode="auto">
          <a:xfrm>
            <a:off x="3790950" y="3757613"/>
            <a:ext cx="3352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1 pixel</a:t>
            </a:r>
          </a:p>
        </p:txBody>
      </p:sp>
      <p:sp>
        <p:nvSpPr>
          <p:cNvPr id="117765" name="TextBox 15"/>
          <p:cNvSpPr txBox="1">
            <a:spLocks noChangeArrowheads="1"/>
          </p:cNvSpPr>
          <p:nvPr/>
        </p:nvSpPr>
        <p:spPr bwMode="auto">
          <a:xfrm>
            <a:off x="6942138" y="3768725"/>
            <a:ext cx="335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l-GR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σ</a:t>
            </a: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= 3 pixels</a:t>
            </a:r>
          </a:p>
        </p:txBody>
      </p:sp>
      <p:pic>
        <p:nvPicPr>
          <p:cNvPr id="12" name="Picture 11" descr="panda_more_smooth_edges_sigma2.jpg"/>
          <p:cNvPicPr>
            <a:picLocks noChangeAspect="1"/>
          </p:cNvPicPr>
          <p:nvPr/>
        </p:nvPicPr>
        <p:blipFill>
          <a:blip r:embed="rId3" cstate="print"/>
          <a:srcRect l="24356" t="13451" r="21236" b="22734"/>
          <a:stretch>
            <a:fillRect/>
          </a:stretch>
        </p:blipFill>
        <p:spPr bwMode="auto">
          <a:xfrm>
            <a:off x="6211888" y="1566863"/>
            <a:ext cx="2914650" cy="215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anda_less_smooth_edges_sigma1.jpg"/>
          <p:cNvPicPr>
            <a:picLocks noChangeAspect="1"/>
          </p:cNvPicPr>
          <p:nvPr/>
        </p:nvPicPr>
        <p:blipFill>
          <a:blip r:embed="rId4" cstate="print"/>
          <a:srcRect l="23827" t="13451" r="21109" b="21819"/>
          <a:stretch>
            <a:fillRect/>
          </a:stretch>
        </p:blipFill>
        <p:spPr bwMode="auto">
          <a:xfrm>
            <a:off x="3076575" y="1530350"/>
            <a:ext cx="2982913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7768" name="Picture 13" descr="blurred_sigma1.jpg"/>
          <p:cNvPicPr>
            <a:picLocks noChangeAspect="1"/>
          </p:cNvPicPr>
          <p:nvPr/>
        </p:nvPicPr>
        <p:blipFill>
          <a:blip r:embed="rId5" cstate="print"/>
          <a:srcRect l="12660" t="6389" r="12981" b="12152"/>
          <a:stretch>
            <a:fillRect/>
          </a:stretch>
        </p:blipFill>
        <p:spPr bwMode="auto">
          <a:xfrm>
            <a:off x="-65088" y="1530350"/>
            <a:ext cx="3057526" cy="225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1" descr="tree116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7088" y="3830638"/>
            <a:ext cx="2811462" cy="220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8787" name="Title 2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sz="4000" smtClean="0"/>
              <a:t>So, what scale to choose?</a:t>
            </a:r>
          </a:p>
        </p:txBody>
      </p:sp>
      <p:sp>
        <p:nvSpPr>
          <p:cNvPr id="118788" name="Content Placeholder 5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839788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 smtClean="0"/>
              <a:t>It depends what we’re looking for.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336550" y="1603375"/>
            <a:ext cx="1851025" cy="4332288"/>
            <a:chOff x="110036" y="1785915"/>
            <a:chExt cx="2567913" cy="6011257"/>
          </a:xfrm>
        </p:grpSpPr>
        <p:pic>
          <p:nvPicPr>
            <p:cNvPr id="118794" name="Picture 9" descr="flame%20birch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10036" y="3733827"/>
              <a:ext cx="2563288" cy="19224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117414" y="1785915"/>
              <a:ext cx="2560535" cy="6011257"/>
              <a:chOff x="117414" y="1785915"/>
              <a:chExt cx="2560535" cy="6011257"/>
            </a:xfrm>
          </p:grpSpPr>
          <p:pic>
            <p:nvPicPr>
              <p:cNvPr id="118796" name="Picture 5" descr="vista-wallpaper-knot-in-the-wood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17414" y="1785915"/>
                <a:ext cx="2560535" cy="19204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8797" name="Picture 11" descr="wood-grain-cherry_~009616IL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17414" y="5692806"/>
                <a:ext cx="2555910" cy="21043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18790" name="Picture 15" descr="Seattle-Capitol-Hill-Conifer-Tree-Trunk-335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3350" y="1530350"/>
            <a:ext cx="2154238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1" name="Picture 17" descr="forest_lake_park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94350" y="1457325"/>
            <a:ext cx="3341688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92" name="Picture 19" descr="1418999359_c0ede26ceb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54850" y="3319463"/>
            <a:ext cx="1971675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___________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___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748" y="1880828"/>
            <a:ext cx="4581525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351711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23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4488" y="4081872"/>
            <a:ext cx="5886450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142342" name="TextBox 7"/>
          <p:cNvSpPr txBox="1">
            <a:spLocks noChangeArrowheads="1"/>
          </p:cNvSpPr>
          <p:nvPr/>
        </p:nvSpPr>
        <p:spPr bwMode="auto">
          <a:xfrm>
            <a:off x="3513138" y="5615397"/>
            <a:ext cx="43815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Traditional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351711"/>
            <a:ext cx="6768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[</a:t>
            </a:r>
            <a:r>
              <a:rPr lang="en-US" sz="2200" dirty="0" err="1" smtClean="0">
                <a:solidFill>
                  <a:srgbClr val="000000"/>
                </a:solidFill>
              </a:rPr>
              <a:t>Shai</a:t>
            </a:r>
            <a:r>
              <a:rPr lang="en-US" sz="2200" dirty="0" smtClean="0">
                <a:solidFill>
                  <a:srgbClr val="000000"/>
                </a:solidFill>
              </a:rPr>
              <a:t> &amp; </a:t>
            </a:r>
            <a:r>
              <a:rPr lang="en-US" sz="2200" dirty="0" err="1" smtClean="0">
                <a:solidFill>
                  <a:srgbClr val="000000"/>
                </a:solidFill>
              </a:rPr>
              <a:t>Avidan</a:t>
            </a:r>
            <a:r>
              <a:rPr lang="en-US" sz="2200" dirty="0" smtClean="0">
                <a:solidFill>
                  <a:srgbClr val="000000"/>
                </a:solidFill>
              </a:rPr>
              <a:t>, SIGGRAPH 2007]</a:t>
            </a:r>
            <a:endParaRPr lang="en-US" sz="22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smtClean="0">
                <a:solidFill>
                  <a:srgbClr val="000000"/>
                </a:solidFill>
              </a:rPr>
              <a:t>Seam carving: main idea</a:t>
            </a:r>
            <a:endParaRPr lang="en-US" sz="3800" kern="0" dirty="0" smtClean="0">
              <a:solidFill>
                <a:srgbClr val="000000"/>
              </a:solidFill>
            </a:endParaRPr>
          </a:p>
        </p:txBody>
      </p:sp>
      <p:pic>
        <p:nvPicPr>
          <p:cNvPr id="6" name="IMRet-All.mo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219200"/>
            <a:ext cx="64008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aoyeh\Desktop\pset0\origin_imag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16" descr="C:\Users\chaoyeh\Desktop\pset0\labeled_image_0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30" descr="C:\Users\chaoyeh\Desktop\pset0\new_image_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9" name="Picture 17" descr="C:\Users\chaoyeh\Desktop\pset0\labeled_image_0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10" name="Picture 31" descr="C:\Users\chaoyeh\Desktop\pset0\new_image_0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1" name="Picture 18" descr="C:\Users\chaoyeh\Desktop\pset0\labeled_image_03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2" name="Picture 32" descr="C:\Users\chaoyeh\Desktop\pset0\new_image_0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3" name="Picture 19" descr="C:\Users\chaoyeh\Desktop\pset0\labeled_image_04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4" name="Picture 33" descr="C:\Users\chaoyeh\Desktop\pset0\new_image_0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5" name="Picture 20" descr="C:\Users\chaoyeh\Desktop\pset0\labeled_image_05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6" name="Picture 34" descr="C:\Users\chaoyeh\Desktop\pset0\new_image_05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1600200"/>
            <a:ext cx="5619750" cy="4572000"/>
          </a:xfrm>
          <a:prstGeom prst="rect">
            <a:avLst/>
          </a:prstGeom>
          <a:noFill/>
        </p:spPr>
      </p:pic>
      <p:pic>
        <p:nvPicPr>
          <p:cNvPr id="17" name="Picture 21" descr="C:\Users\chaoyeh\Desktop\pset0\labeled_image_06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3999" y="1600200"/>
            <a:ext cx="5619750" cy="4572000"/>
          </a:xfrm>
          <a:prstGeom prst="rect">
            <a:avLst/>
          </a:prstGeom>
          <a:noFill/>
        </p:spPr>
      </p:pic>
      <p:pic>
        <p:nvPicPr>
          <p:cNvPr id="18" name="Picture 35" descr="C:\Users\chaoyeh\Desktop\pset0\new_image_06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1600200"/>
            <a:ext cx="5524500" cy="4572000"/>
          </a:xfrm>
          <a:prstGeom prst="rect">
            <a:avLst/>
          </a:prstGeom>
          <a:noFill/>
        </p:spPr>
      </p:pic>
      <p:pic>
        <p:nvPicPr>
          <p:cNvPr id="19" name="Picture 23" descr="C:\Users\chaoyeh\Desktop\pset0\labeled_image_08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600200"/>
            <a:ext cx="5429250" cy="4572000"/>
          </a:xfrm>
          <a:prstGeom prst="rect">
            <a:avLst/>
          </a:prstGeom>
          <a:noFill/>
        </p:spPr>
      </p:pic>
      <p:pic>
        <p:nvPicPr>
          <p:cNvPr id="20" name="Picture 37" descr="C:\Users\chaoyeh\Desktop\pset0\new_image_08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1" name="Picture 24" descr="C:\Users\chaoyeh\Desktop\pset0\labeled_image_09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2" name="Picture 38" descr="C:\Users\chaoyeh\Desktop\pset0\new_image_09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3" name="Picture 25" descr="C:\Users\chaoyeh\Desktop\pset0\labeled_image_10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4" name="Picture 39" descr="C:\Users\chaoyeh\Desktop\pset0\new_image_10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5" name="Picture 26" descr="C:\Users\chaoyeh\Desktop\pset0\labeled_image_11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6" name="Picture 40" descr="C:\Users\chaoyeh\Desktop\pset0\new_image_1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7" name="Picture 27" descr="C:\Users\chaoyeh\Desktop\pset0\labeled_image_12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8" name="Picture 41" descr="C:\Users\chaoyeh\Desktop\pset0\new_image_12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29" name="Picture 28" descr="C:\Users\chaoyeh\Desktop\pset0\labeled_image_13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30" name="Picture 42" descr="C:\Users\chaoyeh\Desktop\pset0\new_image_13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23999" y="1600200"/>
            <a:ext cx="4857750" cy="4572000"/>
          </a:xfrm>
          <a:prstGeom prst="rect">
            <a:avLst/>
          </a:prstGeom>
          <a:noFill/>
        </p:spPr>
      </p:pic>
      <p:pic>
        <p:nvPicPr>
          <p:cNvPr id="31" name="Picture 29" descr="C:\Users\chaoyeh\Desktop\pset0\labeled_image_14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4000" y="1600200"/>
            <a:ext cx="4857750" cy="4572000"/>
          </a:xfrm>
          <a:prstGeom prst="rect">
            <a:avLst/>
          </a:prstGeom>
          <a:noFill/>
        </p:spPr>
      </p:pic>
      <p:pic>
        <p:nvPicPr>
          <p:cNvPr id="32" name="Picture 44" descr="C:\Users\chaoyeh\Desktop\pset0\new_image_14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00200"/>
            <a:ext cx="4762500" cy="4572000"/>
          </a:xfrm>
          <a:prstGeom prst="rect">
            <a:avLst/>
          </a:prstGeom>
          <a:noFill/>
        </p:spPr>
      </p:pic>
      <p:sp>
        <p:nvSpPr>
          <p:cNvPr id="33" name="標題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316789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1463" y="1306922"/>
            <a:ext cx="6029325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41" name="TextBox 6"/>
          <p:cNvSpPr txBox="1">
            <a:spLocks noChangeArrowheads="1"/>
          </p:cNvSpPr>
          <p:nvPr/>
        </p:nvSpPr>
        <p:spPr bwMode="auto">
          <a:xfrm>
            <a:off x="3257550" y="2949984"/>
            <a:ext cx="4381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Content-aware resizing</a:t>
            </a:r>
          </a:p>
        </p:txBody>
      </p:sp>
      <p:sp>
        <p:nvSpPr>
          <p:cNvPr id="8" name="Title 6"/>
          <p:cNvSpPr>
            <a:spLocks noGrp="1"/>
          </p:cNvSpPr>
          <p:nvPr>
            <p:ph type="title"/>
          </p:nvPr>
        </p:nvSpPr>
        <p:spPr>
          <a:xfrm>
            <a:off x="611560" y="80628"/>
            <a:ext cx="8098668" cy="1143000"/>
          </a:xfrm>
        </p:spPr>
        <p:txBody>
          <a:bodyPr/>
          <a:lstStyle/>
          <a:p>
            <a:r>
              <a:rPr lang="en-US" sz="3800" dirty="0" smtClean="0"/>
              <a:t>Seam carving: main idea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39552" y="3429000"/>
            <a:ext cx="820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Intuition: </a:t>
            </a: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Preserve the most “interesting” content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Prefer to remove pixels with low gradient energy</a:t>
            </a:r>
            <a:endParaRPr lang="en-US" sz="2400" dirty="0" smtClean="0">
              <a:solidFill>
                <a:srgbClr val="333399"/>
              </a:solidFill>
            </a:endParaRPr>
          </a:p>
          <a:p>
            <a:pPr marL="742950" indent="-400050" fontAlgn="base">
              <a:spcBef>
                <a:spcPct val="0"/>
              </a:spcBef>
              <a:spcAft>
                <a:spcPts val="600"/>
              </a:spcAft>
              <a:buFont typeface="Arial" pitchFamily="34" charset="0"/>
              <a:buChar char="•"/>
            </a:pPr>
            <a:r>
              <a:rPr lang="en-US" sz="2800" dirty="0" smtClean="0">
                <a:solidFill>
                  <a:srgbClr val="000000"/>
                </a:solidFill>
              </a:rPr>
              <a:t>To reduce or increase size in one dimension, remove irregularly shaped “seams”</a:t>
            </a:r>
          </a:p>
          <a:p>
            <a:pPr marL="1200150" lvl="1" indent="-400050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333399"/>
                </a:solidFill>
                <a:sym typeface="Wingdings" pitchFamily="2" charset="2"/>
              </a:rPr>
              <a:t> Optimal solution via dynamic programming.</a:t>
            </a:r>
            <a:endParaRPr lang="en-US" sz="2400" dirty="0">
              <a:solidFill>
                <a:srgbClr val="333399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899592" y="3897052"/>
            <a:ext cx="7812868" cy="104411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/>
              <a:t>Last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Various models for image “noise”</a:t>
            </a:r>
          </a:p>
          <a:p>
            <a:r>
              <a:rPr lang="en-US" sz="2800" dirty="0" smtClean="0"/>
              <a:t>Linear filters and convolution useful for</a:t>
            </a:r>
          </a:p>
          <a:p>
            <a:pPr lvl="1"/>
            <a:r>
              <a:rPr lang="en-US" sz="2400" dirty="0" smtClean="0"/>
              <a:t>Image smoothing, removing noise</a:t>
            </a:r>
          </a:p>
          <a:p>
            <a:pPr lvl="2"/>
            <a:r>
              <a:rPr lang="en-US" sz="2000" dirty="0" smtClean="0"/>
              <a:t>Box filter</a:t>
            </a:r>
          </a:p>
          <a:p>
            <a:pPr lvl="2"/>
            <a:r>
              <a:rPr lang="en-US" sz="2000" dirty="0" smtClean="0"/>
              <a:t>Gaussian filter</a:t>
            </a:r>
          </a:p>
          <a:p>
            <a:pPr lvl="2"/>
            <a:r>
              <a:rPr lang="en-US" sz="2000" dirty="0" smtClean="0"/>
              <a:t>Impact of scale / width of smoothing filter</a:t>
            </a:r>
          </a:p>
          <a:p>
            <a:r>
              <a:rPr lang="en-US" sz="2800" dirty="0" smtClean="0"/>
              <a:t>Separable filters more efficient </a:t>
            </a:r>
          </a:p>
          <a:p>
            <a:r>
              <a:rPr lang="en-US" sz="2800" dirty="0" smtClean="0"/>
              <a:t>Median filter: a non-linear filter, edge-preserving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57200" y="1384300"/>
            <a:ext cx="8229600" cy="730250"/>
          </a:xfrm>
        </p:spPr>
        <p:txBody>
          <a:bodyPr/>
          <a:lstStyle/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/>
              <a:t>Want to remove seams where they won’t be very noticeable:</a:t>
            </a:r>
          </a:p>
          <a:p>
            <a:pPr lvl="1"/>
            <a:r>
              <a:rPr lang="en-US" sz="2400" dirty="0" smtClean="0"/>
              <a:t>Measure “energy” as gradient magnitude</a:t>
            </a:r>
          </a:p>
          <a:p>
            <a:r>
              <a:rPr lang="en-US" sz="2800" dirty="0" smtClean="0"/>
              <a:t>Choose seam based on </a:t>
            </a:r>
            <a:r>
              <a:rPr lang="en-US" sz="2800" b="1" dirty="0" smtClean="0"/>
              <a:t>minimum total energy path</a:t>
            </a:r>
            <a:r>
              <a:rPr lang="en-US" sz="2800" dirty="0" smtClean="0"/>
              <a:t> across image, subject to 8-connectedness.</a:t>
            </a:r>
          </a:p>
        </p:txBody>
      </p:sp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main idea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82" name="Equation" r:id="rId7" imgW="825480" imgH="203040" progId="Equation.3">
                  <p:embed/>
                </p:oleObj>
              </mc:Choice>
              <mc:Fallback>
                <p:oleObj name="Equation" r:id="rId7" imgW="82548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/>
          <p:cNvGrpSpPr/>
          <p:nvPr/>
        </p:nvGrpSpPr>
        <p:grpSpPr>
          <a:xfrm>
            <a:off x="107504" y="2492896"/>
            <a:ext cx="1143000" cy="914400"/>
            <a:chOff x="482588" y="1196752"/>
            <a:chExt cx="1143000" cy="9144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40" name="Straight Arrow Connector 39"/>
            <p:cNvCxnSpPr>
              <a:stCxn id="39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1" name="Straight Arrow Connector 40"/>
            <p:cNvCxnSpPr>
              <a:stCxn id="39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2" name="Straight Arrow Connector 41"/>
            <p:cNvCxnSpPr>
              <a:stCxn id="39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" name="Group 26"/>
          <p:cNvGrpSpPr/>
          <p:nvPr/>
        </p:nvGrpSpPr>
        <p:grpSpPr>
          <a:xfrm>
            <a:off x="503548" y="2024844"/>
            <a:ext cx="1143000" cy="914400"/>
            <a:chOff x="482588" y="1196752"/>
            <a:chExt cx="1143000" cy="914400"/>
          </a:xfrm>
        </p:grpSpPr>
        <p:sp>
          <p:nvSpPr>
            <p:cNvPr id="28" name="Rectangle 27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32" name="Straight Arrow Connector 31"/>
            <p:cNvCxnSpPr>
              <a:stCxn id="31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3" name="Straight Arrow Connector 32"/>
            <p:cNvCxnSpPr>
              <a:stCxn id="31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>
              <a:stCxn id="31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4" name="Group 18"/>
          <p:cNvGrpSpPr/>
          <p:nvPr/>
        </p:nvGrpSpPr>
        <p:grpSpPr>
          <a:xfrm>
            <a:off x="539552" y="1556792"/>
            <a:ext cx="1143000" cy="914400"/>
            <a:chOff x="482588" y="1196752"/>
            <a:chExt cx="1143000" cy="9144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24" name="Straight Arrow Connector 23"/>
            <p:cNvCxnSpPr>
              <a:stCxn id="23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5" name="Straight Arrow Connector 24"/>
            <p:cNvCxnSpPr>
              <a:stCxn id="23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Straight Arrow Connector 25"/>
            <p:cNvCxnSpPr>
              <a:stCxn id="23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141316" name="Content Placeholder 5"/>
          <p:cNvSpPr>
            <a:spLocks noGrp="1"/>
          </p:cNvSpPr>
          <p:nvPr>
            <p:ph idx="1"/>
          </p:nvPr>
        </p:nvSpPr>
        <p:spPr>
          <a:xfrm>
            <a:off x="467544" y="3850878"/>
            <a:ext cx="7956884" cy="730250"/>
          </a:xfrm>
        </p:spPr>
        <p:txBody>
          <a:bodyPr/>
          <a:lstStyle/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a </a:t>
            </a:r>
            <a:r>
              <a:rPr lang="en-US" sz="2800" dirty="0" smtClean="0">
                <a:solidFill>
                  <a:schemeClr val="accent2"/>
                </a:solidFill>
              </a:rPr>
              <a:t>vertical seam </a:t>
            </a:r>
            <a:r>
              <a:rPr lang="en-US" sz="2800" b="1" dirty="0" smtClean="0"/>
              <a:t>s </a:t>
            </a:r>
            <a:r>
              <a:rPr lang="en-US" sz="2800" dirty="0" smtClean="0"/>
              <a:t>consist of </a:t>
            </a:r>
            <a:r>
              <a:rPr lang="en-US" sz="2800" i="1" dirty="0" smtClean="0"/>
              <a:t>h </a:t>
            </a:r>
            <a:r>
              <a:rPr lang="en-US" sz="2800" dirty="0" smtClean="0"/>
              <a:t>positions that form an 8-connected  path.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Let the </a:t>
            </a:r>
            <a:r>
              <a:rPr lang="en-US" sz="2800" dirty="0" smtClean="0">
                <a:solidFill>
                  <a:schemeClr val="accent2"/>
                </a:solidFill>
              </a:rPr>
              <a:t>cost of a seam </a:t>
            </a:r>
            <a:r>
              <a:rPr lang="en-US" sz="2800" dirty="0" smtClean="0"/>
              <a:t>be: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Optimal seam </a:t>
            </a:r>
            <a:r>
              <a:rPr lang="en-US" sz="2800" dirty="0" smtClean="0"/>
              <a:t>minimizes this cost:</a:t>
            </a:r>
          </a:p>
          <a:p>
            <a:pPr>
              <a:spcAft>
                <a:spcPts val="1200"/>
              </a:spcAft>
              <a:buNone/>
            </a:pPr>
            <a:r>
              <a:rPr lang="en-US" sz="2800" dirty="0" smtClean="0"/>
              <a:t>Compute it efficiently with </a:t>
            </a:r>
            <a:r>
              <a:rPr lang="en-US" sz="2800" dirty="0" smtClean="0">
                <a:solidFill>
                  <a:schemeClr val="accent2"/>
                </a:solidFill>
              </a:rPr>
              <a:t>dynamic programming</a:t>
            </a:r>
            <a:r>
              <a:rPr lang="en-US" sz="2800" dirty="0" smtClean="0"/>
              <a:t>.</a:t>
            </a:r>
          </a:p>
          <a:p>
            <a:pPr>
              <a:spcAft>
                <a:spcPts val="1200"/>
              </a:spcAft>
            </a:pPr>
            <a:endParaRPr lang="en-US" sz="2800" b="1" dirty="0" smtClean="0"/>
          </a:p>
        </p:txBody>
      </p:sp>
      <p:pic>
        <p:nvPicPr>
          <p:cNvPr id="1413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9692" y="1196752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131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752020" y="4761272"/>
          <a:ext cx="3688862" cy="93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4" name="Equation" r:id="rId7" imgW="1701720" imgH="431640" progId="Equation.3">
                  <p:embed/>
                </p:oleObj>
              </mc:Choice>
              <mc:Fallback>
                <p:oleObj name="Equation" r:id="rId7" imgW="1701720" imgH="431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2020" y="4761272"/>
                        <a:ext cx="3688862" cy="93598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7"/>
          <p:cNvGrpSpPr/>
          <p:nvPr/>
        </p:nvGrpSpPr>
        <p:grpSpPr>
          <a:xfrm>
            <a:off x="143508" y="1088740"/>
            <a:ext cx="1143000" cy="914400"/>
            <a:chOff x="482588" y="1196752"/>
            <a:chExt cx="1143000" cy="91440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482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863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244588" y="16539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863588" y="1196752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cxnSp>
          <p:nvCxnSpPr>
            <p:cNvPr id="15" name="Straight Arrow Connector 14"/>
            <p:cNvCxnSpPr>
              <a:stCxn id="14" idx="2"/>
            </p:cNvCxnSpPr>
            <p:nvPr/>
          </p:nvCxnSpPr>
          <p:spPr bwMode="auto">
            <a:xfrm rot="5400000">
              <a:off x="6921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>
              <a:stCxn id="14" idx="2"/>
            </p:cNvCxnSpPr>
            <p:nvPr/>
          </p:nvCxnSpPr>
          <p:spPr bwMode="auto">
            <a:xfrm rot="16200000" flipH="1">
              <a:off x="920738" y="1787302"/>
              <a:ext cx="304800" cy="38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>
              <a:stCxn id="14" idx="2"/>
            </p:cNvCxnSpPr>
            <p:nvPr/>
          </p:nvCxnSpPr>
          <p:spPr bwMode="auto">
            <a:xfrm rot="16200000" flipH="1">
              <a:off x="1111238" y="1596802"/>
              <a:ext cx="304800" cy="4191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43" name="Rectangle 42"/>
          <p:cNvSpPr/>
          <p:nvPr/>
        </p:nvSpPr>
        <p:spPr bwMode="auto">
          <a:xfrm>
            <a:off x="539552" y="1088740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899592" y="1556792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5" name="Rectangle 44"/>
          <p:cNvSpPr/>
          <p:nvPr/>
        </p:nvSpPr>
        <p:spPr bwMode="auto">
          <a:xfrm>
            <a:off x="935596" y="2024844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935596" y="2492896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sp>
        <p:nvSpPr>
          <p:cNvPr id="47" name="Rectangle 46"/>
          <p:cNvSpPr/>
          <p:nvPr/>
        </p:nvSpPr>
        <p:spPr bwMode="auto">
          <a:xfrm>
            <a:off x="539552" y="2960948"/>
            <a:ext cx="360040" cy="43204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srgbClr val="000000"/>
              </a:solidFill>
            </a:endParaRPr>
          </a:p>
        </p:txBody>
      </p:sp>
      <p:cxnSp>
        <p:nvCxnSpPr>
          <p:cNvPr id="49" name="Shape 48"/>
          <p:cNvCxnSpPr>
            <a:endCxn id="43" idx="0"/>
          </p:cNvCxnSpPr>
          <p:nvPr/>
        </p:nvCxnSpPr>
        <p:spPr bwMode="auto">
          <a:xfrm rot="10800000">
            <a:off x="719572" y="1088740"/>
            <a:ext cx="1296144" cy="108012"/>
          </a:xfrm>
          <a:prstGeom prst="curvedConnector4">
            <a:avLst>
              <a:gd name="adj1" fmla="val 43056"/>
              <a:gd name="adj2" fmla="val 311643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7" y="1160748"/>
            <a:ext cx="2736303" cy="182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" name="Object 52"/>
          <p:cNvGraphicFramePr>
            <a:graphicFrameLocks noChangeAspect="1"/>
          </p:cNvGraphicFramePr>
          <p:nvPr/>
        </p:nvGraphicFramePr>
        <p:xfrm>
          <a:off x="6084168" y="5661248"/>
          <a:ext cx="2160240" cy="586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5" name="Equation" r:id="rId9" imgW="1028520" imgH="279360" progId="Equation.3">
                  <p:embed/>
                </p:oleObj>
              </mc:Choice>
              <mc:Fallback>
                <p:oleObj name="Equation" r:id="rId9" imgW="1028520" imgH="27936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5661248"/>
                        <a:ext cx="2160240" cy="586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8"/>
          <p:cNvGrpSpPr/>
          <p:nvPr/>
        </p:nvGrpSpPr>
        <p:grpSpPr>
          <a:xfrm>
            <a:off x="539552" y="1115452"/>
            <a:ext cx="828092" cy="2250832"/>
            <a:chOff x="539552" y="1115452"/>
            <a:chExt cx="828092" cy="2250832"/>
          </a:xfrm>
        </p:grpSpPr>
        <p:sp>
          <p:nvSpPr>
            <p:cNvPr id="54" name="TextBox 53"/>
            <p:cNvSpPr txBox="1"/>
            <p:nvPr/>
          </p:nvSpPr>
          <p:spPr>
            <a:xfrm>
              <a:off x="539552" y="11154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1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99592" y="15835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2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99592" y="202484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3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596" y="2483604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4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75556" y="2996952"/>
              <a:ext cx="432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s</a:t>
              </a:r>
              <a:r>
                <a:rPr lang="en-US" baseline="-25000" dirty="0" smtClean="0">
                  <a:solidFill>
                    <a:srgbClr val="000000"/>
                  </a:solidFill>
                </a:rPr>
                <a:t>5</a:t>
              </a:r>
              <a:endParaRPr lang="en-US" baseline="-25000" dirty="0">
                <a:solidFill>
                  <a:srgbClr val="000000"/>
                </a:solidFill>
              </a:endParaRPr>
            </a:p>
          </p:txBody>
        </p:sp>
      </p:grpSp>
      <p:graphicFrame>
        <p:nvGraphicFramePr>
          <p:cNvPr id="60" name="Object 59"/>
          <p:cNvGraphicFramePr>
            <a:graphicFrameLocks noChangeAspect="1"/>
          </p:cNvGraphicFramePr>
          <p:nvPr/>
        </p:nvGraphicFramePr>
        <p:xfrm>
          <a:off x="4680012" y="3212976"/>
          <a:ext cx="17399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56" name="Equation" r:id="rId11" imgW="825480" imgH="203040" progId="Equation.3">
                  <p:embed/>
                </p:oleObj>
              </mc:Choice>
              <mc:Fallback>
                <p:oleObj name="Equation" r:id="rId11" imgW="82548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0012" y="3212976"/>
                        <a:ext cx="17399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" name="Picture 30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 cstate="print"/>
          <a:srcRect l="33994" t="-5387"/>
          <a:stretch>
            <a:fillRect/>
          </a:stretch>
        </p:blipFill>
        <p:spPr bwMode="auto">
          <a:xfrm>
            <a:off x="6336704" y="3084698"/>
            <a:ext cx="2447764" cy="704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sz="3600" dirty="0" smtClean="0"/>
              <a:t>How to identify the minimum cost seam?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800" dirty="0" smtClean="0"/>
              <a:t>First, consider a </a:t>
            </a:r>
            <a:r>
              <a:rPr lang="en-US" sz="2800" b="1" dirty="0" smtClean="0"/>
              <a:t>greedy</a:t>
            </a:r>
            <a:r>
              <a:rPr lang="en-US" sz="2800" dirty="0" smtClean="0"/>
              <a:t> approach:</a:t>
            </a:r>
            <a:endParaRPr lang="en-US" sz="2800" dirty="0"/>
          </a:p>
        </p:txBody>
      </p:sp>
      <p:grpSp>
        <p:nvGrpSpPr>
          <p:cNvPr id="4" name="Group 8"/>
          <p:cNvGrpSpPr/>
          <p:nvPr/>
        </p:nvGrpSpPr>
        <p:grpSpPr>
          <a:xfrm>
            <a:off x="3384612" y="2141476"/>
            <a:ext cx="2052228" cy="2304256"/>
            <a:chOff x="1223628" y="1052736"/>
            <a:chExt cx="2052228" cy="2304256"/>
          </a:xfrm>
        </p:grpSpPr>
        <p:sp>
          <p:nvSpPr>
            <p:cNvPr id="5" name="Rectangle 4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6" name="Object 5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0603" name="Equation" r:id="rId3" imgW="406080" imgH="507960" progId="Equation.3">
                    <p:embed/>
                  </p:oleObj>
                </mc:Choice>
                <mc:Fallback>
                  <p:oleObj name="Equation" r:id="rId3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4771509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024572" y="6211669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108140" y="365760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4108140" y="3025651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4717740" y="2431740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2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8"/>
          <p:cNvGrpSpPr/>
          <p:nvPr/>
        </p:nvGrpSpPr>
        <p:grpSpPr>
          <a:xfrm>
            <a:off x="3275856" y="2492896"/>
            <a:ext cx="2259124" cy="457200"/>
            <a:chOff x="5076056" y="2590056"/>
            <a:chExt cx="2259124" cy="457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6192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6573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6954180" y="2590056"/>
              <a:ext cx="381000" cy="45720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076056" y="2615027"/>
              <a:ext cx="115212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smtClean="0">
                  <a:solidFill>
                    <a:srgbClr val="000000"/>
                  </a:solidFill>
                </a:rPr>
                <a:t>i-1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4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Seam carving: algorithm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/>
          </p:nvPr>
        </p:nvSpPr>
        <p:spPr>
          <a:xfrm>
            <a:off x="457200" y="1016732"/>
            <a:ext cx="8291264" cy="4785395"/>
          </a:xfrm>
        </p:spPr>
        <p:txBody>
          <a:bodyPr/>
          <a:lstStyle/>
          <a:p>
            <a:r>
              <a:rPr lang="en-US" sz="2400" dirty="0" smtClean="0"/>
              <a:t>Compute the </a:t>
            </a:r>
            <a:r>
              <a:rPr lang="en-US" sz="2400" dirty="0" smtClean="0">
                <a:solidFill>
                  <a:schemeClr val="accent2"/>
                </a:solidFill>
              </a:rPr>
              <a:t>cumulative minimum energy </a:t>
            </a:r>
            <a:r>
              <a:rPr lang="en-US" sz="2400" dirty="0" smtClean="0"/>
              <a:t>for all possible connected seams at each entry 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i,j</a:t>
            </a:r>
            <a:r>
              <a:rPr lang="en-US" sz="2400" i="1" dirty="0" smtClean="0"/>
              <a:t>)</a:t>
            </a:r>
            <a:r>
              <a:rPr lang="en-US" sz="2400" dirty="0" smtClean="0"/>
              <a:t>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pPr>
              <a:buNone/>
            </a:pPr>
            <a:endParaRPr lang="en-US" dirty="0" smtClean="0"/>
          </a:p>
          <a:p>
            <a:r>
              <a:rPr lang="en-US" sz="2400" dirty="0" smtClean="0"/>
              <a:t>Then, min value in last row of </a:t>
            </a:r>
            <a:r>
              <a:rPr lang="en-US" sz="2400" b="1" dirty="0" smtClean="0"/>
              <a:t>M</a:t>
            </a:r>
            <a:r>
              <a:rPr lang="en-US" sz="2400" dirty="0" smtClean="0"/>
              <a:t> indicates end of the minimal connected vertical seam.  </a:t>
            </a:r>
          </a:p>
          <a:p>
            <a:r>
              <a:rPr lang="en-US" sz="2400" dirty="0" smtClean="0"/>
              <a:t>Backtrack up from there, selecting min of 3 above in </a:t>
            </a:r>
            <a:r>
              <a:rPr lang="en-US" sz="2400" b="1" dirty="0" smtClean="0"/>
              <a:t>M</a:t>
            </a:r>
            <a:r>
              <a:rPr lang="en-US" sz="2400" dirty="0" smtClean="0"/>
              <a:t>.</a:t>
            </a:r>
          </a:p>
          <a:p>
            <a:endParaRPr lang="en-US" sz="2400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91580" y="1880828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31" name="Equation" r:id="rId4" imgW="4140000" imgH="215640" progId="Equation.3">
                  <p:embed/>
                </p:oleObj>
              </mc:Choice>
              <mc:Fallback>
                <p:oleObj name="Equation" r:id="rId4" imgW="4140000" imgH="2156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1580" y="1880828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355976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j-1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3" name="Group 27"/>
          <p:cNvGrpSpPr/>
          <p:nvPr/>
        </p:nvGrpSpPr>
        <p:grpSpPr>
          <a:xfrm>
            <a:off x="3275856" y="2946648"/>
            <a:ext cx="2376264" cy="457200"/>
            <a:chOff x="5076056" y="3043808"/>
            <a:chExt cx="2376264" cy="457200"/>
          </a:xfrm>
        </p:grpSpPr>
        <p:grpSp>
          <p:nvGrpSpPr>
            <p:cNvPr id="6" name="Group 26"/>
            <p:cNvGrpSpPr/>
            <p:nvPr/>
          </p:nvGrpSpPr>
          <p:grpSpPr>
            <a:xfrm>
              <a:off x="6573180" y="3043808"/>
              <a:ext cx="879140" cy="457200"/>
              <a:chOff x="6573180" y="3043808"/>
              <a:chExt cx="879140" cy="45720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6573180" y="3043808"/>
                <a:ext cx="381000" cy="457200"/>
              </a:xfrm>
              <a:prstGeom prst="rect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b="1" smtClean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6660232" y="3047075"/>
                <a:ext cx="7920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000000"/>
                    </a:solidFill>
                  </a:rPr>
                  <a:t>j</a:t>
                </a:r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076056" y="3058108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0000"/>
                  </a:solidFill>
                </a:rPr>
                <a:t>row </a:t>
              </a:r>
              <a:r>
                <a:rPr lang="en-US" i="1" dirty="0" err="1" smtClean="0">
                  <a:solidFill>
                    <a:srgbClr val="000000"/>
                  </a:solidFill>
                </a:rPr>
                <a:t>i</a:t>
              </a:r>
              <a:endParaRPr lang="en-US" i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29"/>
          <p:cNvGrpSpPr/>
          <p:nvPr/>
        </p:nvGrpSpPr>
        <p:grpSpPr>
          <a:xfrm>
            <a:off x="5638800" y="2492896"/>
            <a:ext cx="2863044" cy="2401235"/>
            <a:chOff x="2830488" y="2816932"/>
            <a:chExt cx="2863044" cy="2401235"/>
          </a:xfrm>
        </p:grpSpPr>
        <p:pic>
          <p:nvPicPr>
            <p:cNvPr id="480259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39852" y="2816932"/>
              <a:ext cx="2268253" cy="1518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2830488" y="4294837"/>
              <a:ext cx="286304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M matrix: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cumulative min energy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(for vertical seams)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3" name="Group 41"/>
          <p:cNvGrpSpPr/>
          <p:nvPr/>
        </p:nvGrpSpPr>
        <p:grpSpPr>
          <a:xfrm>
            <a:off x="503548" y="2528900"/>
            <a:ext cx="2592288" cy="2086491"/>
            <a:chOff x="431540" y="2528900"/>
            <a:chExt cx="2592288" cy="2086491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3568" y="2528900"/>
              <a:ext cx="2265928" cy="1512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431540" y="3969060"/>
              <a:ext cx="259228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Energy matrix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dirty="0" smtClean="0">
                  <a:solidFill>
                    <a:srgbClr val="000000"/>
                  </a:solidFill>
                </a:rPr>
                <a:t>(gradient magnitude)</a:t>
              </a:r>
              <a:endParaRPr lang="en-US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4860032" y="255561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</a:t>
            </a:r>
            <a:endParaRPr lang="en-US" i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12060" y="2564904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 dirty="0" smtClean="0">
                <a:solidFill>
                  <a:srgbClr val="000000"/>
                </a:solidFill>
              </a:rPr>
              <a:t>j+1</a:t>
            </a:r>
            <a:endParaRPr lang="en-US" i="1" dirty="0">
              <a:solidFill>
                <a:srgbClr val="000000"/>
              </a:solidFill>
            </a:endParaRPr>
          </a:p>
        </p:txBody>
      </p:sp>
      <p:grpSp>
        <p:nvGrpSpPr>
          <p:cNvPr id="14" name="Group 42"/>
          <p:cNvGrpSpPr/>
          <p:nvPr/>
        </p:nvGrpSpPr>
        <p:grpSpPr>
          <a:xfrm>
            <a:off x="755576" y="2528900"/>
            <a:ext cx="217168" cy="72008"/>
            <a:chOff x="683568" y="2528900"/>
            <a:chExt cx="217168" cy="72008"/>
          </a:xfrm>
        </p:grpSpPr>
        <p:sp>
          <p:nvSpPr>
            <p:cNvPr id="31" name="Rectangle 3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34" name="Rectangle 33"/>
          <p:cNvSpPr/>
          <p:nvPr/>
        </p:nvSpPr>
        <p:spPr bwMode="auto">
          <a:xfrm>
            <a:off x="827584" y="2600908"/>
            <a:ext cx="73152" cy="7200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7" name="Shape 36"/>
          <p:cNvCxnSpPr>
            <a:stCxn id="11" idx="2"/>
            <a:endCxn id="34" idx="3"/>
          </p:cNvCxnSpPr>
          <p:nvPr/>
        </p:nvCxnSpPr>
        <p:spPr bwMode="auto">
          <a:xfrm rot="5400000" flipH="1">
            <a:off x="2548640" y="989008"/>
            <a:ext cx="766936" cy="4062744"/>
          </a:xfrm>
          <a:prstGeom prst="curvedConnector4">
            <a:avLst>
              <a:gd name="adj1" fmla="val -29807"/>
              <a:gd name="adj2" fmla="val 52344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Rectangle 43"/>
          <p:cNvSpPr/>
          <p:nvPr/>
        </p:nvSpPr>
        <p:spPr bwMode="auto">
          <a:xfrm>
            <a:off x="6048164" y="2492896"/>
            <a:ext cx="2268252" cy="15121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6084168" y="2528900"/>
            <a:ext cx="73152" cy="72008"/>
          </a:xfrm>
          <a:prstGeom prst="rect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39" name="Shape 38"/>
          <p:cNvCxnSpPr>
            <a:stCxn id="11" idx="2"/>
            <a:endCxn id="40" idx="2"/>
          </p:cNvCxnSpPr>
          <p:nvPr/>
        </p:nvCxnSpPr>
        <p:spPr bwMode="auto">
          <a:xfrm rot="5400000" flipH="1" flipV="1">
            <a:off x="5140642" y="2423746"/>
            <a:ext cx="802940" cy="1157264"/>
          </a:xfrm>
          <a:prstGeom prst="curvedConnector3">
            <a:avLst>
              <a:gd name="adj1" fmla="val -28470"/>
            </a:avLst>
          </a:prstGeom>
          <a:solidFill>
            <a:schemeClr val="accent1"/>
          </a:solidFill>
          <a:ln w="9525" cap="flat" cmpd="sng" algn="ctr">
            <a:solidFill>
              <a:schemeClr val="accent1">
                <a:lumMod val="9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48164" y="2492896"/>
            <a:ext cx="2268251" cy="1513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44"/>
          <p:cNvSpPr/>
          <p:nvPr/>
        </p:nvSpPr>
        <p:spPr bwMode="auto">
          <a:xfrm>
            <a:off x="6696236" y="3933056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pSp>
        <p:nvGrpSpPr>
          <p:cNvPr id="15" name="Group 46"/>
          <p:cNvGrpSpPr/>
          <p:nvPr/>
        </p:nvGrpSpPr>
        <p:grpSpPr>
          <a:xfrm>
            <a:off x="6624228" y="3861048"/>
            <a:ext cx="217168" cy="72008"/>
            <a:chOff x="683568" y="2528900"/>
            <a:chExt cx="217168" cy="72008"/>
          </a:xfrm>
        </p:grpSpPr>
        <p:sp>
          <p:nvSpPr>
            <p:cNvPr id="48" name="Rectangle 47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0" name="Group 51"/>
          <p:cNvGrpSpPr/>
          <p:nvPr/>
        </p:nvGrpSpPr>
        <p:grpSpPr>
          <a:xfrm>
            <a:off x="6551076" y="3789040"/>
            <a:ext cx="217168" cy="72008"/>
            <a:chOff x="683568" y="2528900"/>
            <a:chExt cx="217168" cy="72008"/>
          </a:xfrm>
        </p:grpSpPr>
        <p:sp>
          <p:nvSpPr>
            <p:cNvPr id="53" name="Rectangle 52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1" name="Group 55"/>
          <p:cNvGrpSpPr/>
          <p:nvPr/>
        </p:nvGrpSpPr>
        <p:grpSpPr>
          <a:xfrm>
            <a:off x="6552220" y="3717032"/>
            <a:ext cx="217168" cy="72008"/>
            <a:chOff x="683568" y="2528900"/>
            <a:chExt cx="217168" cy="7200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grpSp>
        <p:nvGrpSpPr>
          <p:cNvPr id="27" name="Group 59"/>
          <p:cNvGrpSpPr/>
          <p:nvPr/>
        </p:nvGrpSpPr>
        <p:grpSpPr>
          <a:xfrm>
            <a:off x="6479068" y="3645024"/>
            <a:ext cx="217168" cy="72008"/>
            <a:chOff x="683568" y="2528900"/>
            <a:chExt cx="217168" cy="72008"/>
          </a:xfrm>
        </p:grpSpPr>
        <p:sp>
          <p:nvSpPr>
            <p:cNvPr id="61" name="Rectangle 60"/>
            <p:cNvSpPr/>
            <p:nvPr/>
          </p:nvSpPr>
          <p:spPr bwMode="auto">
            <a:xfrm>
              <a:off x="683568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755576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827584" y="2528900"/>
              <a:ext cx="73152" cy="7200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64" name="Rectangle 63"/>
          <p:cNvSpPr/>
          <p:nvPr/>
        </p:nvSpPr>
        <p:spPr bwMode="auto">
          <a:xfrm>
            <a:off x="6623084" y="3861048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6624228" y="3789040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6552220" y="3717032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6480212" y="3645024"/>
            <a:ext cx="73152" cy="7200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56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6" dur="indefinite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5" grpId="0"/>
      <p:bldP spid="26" grpId="0"/>
      <p:bldP spid="34" grpId="0" animBg="1"/>
      <p:bldP spid="44" grpId="0" animBg="1"/>
      <p:bldP spid="44" grpId="1" animBg="1"/>
      <p:bldP spid="40" grpId="0" animBg="1"/>
      <p:bldP spid="45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2096852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8602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726885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16704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726885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20304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2096852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168860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3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168860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22"/>
          <p:cNvGrpSpPr/>
          <p:nvPr/>
        </p:nvGrpSpPr>
        <p:grpSpPr>
          <a:xfrm>
            <a:off x="5328084" y="2204864"/>
            <a:ext cx="1728192" cy="612068"/>
            <a:chOff x="5328084" y="2204864"/>
            <a:chExt cx="1728192" cy="612068"/>
          </a:xfrm>
        </p:grpSpPr>
        <p:sp>
          <p:nvSpPr>
            <p:cNvPr id="14" name="Rectangle 13"/>
            <p:cNvSpPr/>
            <p:nvPr/>
          </p:nvSpPr>
          <p:spPr bwMode="auto">
            <a:xfrm>
              <a:off x="532808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5940152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588224" y="2204864"/>
              <a:ext cx="468052" cy="6120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</p:grpSp>
      <p:sp>
        <p:nvSpPr>
          <p:cNvPr id="17" name="Rectangle 16"/>
          <p:cNvSpPr/>
          <p:nvPr/>
        </p:nvSpPr>
        <p:spPr bwMode="auto">
          <a:xfrm>
            <a:off x="5328084" y="292494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5940152" y="292494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588224" y="292494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5328084" y="364502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976156" y="3645024"/>
            <a:ext cx="468052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6588224" y="3645024"/>
            <a:ext cx="504056" cy="61206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340768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604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340768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"/>
          <p:cNvSpPr txBox="1">
            <a:spLocks/>
          </p:cNvSpPr>
          <p:nvPr/>
        </p:nvSpPr>
        <p:spPr bwMode="auto">
          <a:xfrm>
            <a:off x="611560" y="80628"/>
            <a:ext cx="809866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800" kern="0" dirty="0" smtClean="0">
                <a:solidFill>
                  <a:srgbClr val="000000"/>
                </a:solidFill>
              </a:rPr>
              <a:t>Example</a:t>
            </a:r>
          </a:p>
        </p:txBody>
      </p:sp>
      <p:grpSp>
        <p:nvGrpSpPr>
          <p:cNvPr id="2" name="Group 8"/>
          <p:cNvGrpSpPr/>
          <p:nvPr/>
        </p:nvGrpSpPr>
        <p:grpSpPr>
          <a:xfrm>
            <a:off x="1871700" y="2096852"/>
            <a:ext cx="2052228" cy="2304256"/>
            <a:chOff x="1223628" y="1052736"/>
            <a:chExt cx="2052228" cy="2304256"/>
          </a:xfrm>
        </p:grpSpPr>
        <p:sp>
          <p:nvSpPr>
            <p:cNvPr id="6" name="Rectangle 5"/>
            <p:cNvSpPr/>
            <p:nvPr/>
          </p:nvSpPr>
          <p:spPr bwMode="auto">
            <a:xfrm>
              <a:off x="1223628" y="1052736"/>
              <a:ext cx="2052228" cy="223224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000000"/>
                </a:solidFill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/>
          </p:nvGraphicFramePr>
          <p:xfrm>
            <a:off x="1367644" y="1196752"/>
            <a:ext cx="1728192" cy="21602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9626" name="Equation" r:id="rId4" imgW="406080" imgH="507960" progId="Equation.3">
                    <p:embed/>
                  </p:oleObj>
                </mc:Choice>
                <mc:Fallback>
                  <p:oleObj name="Equation" r:id="rId4" imgW="406080" imgH="50796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67644" y="1196752"/>
                          <a:ext cx="1728192" cy="216024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63688" y="4726885"/>
            <a:ext cx="226592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11660" y="6167045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Energy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(gradient magnitude)</a:t>
            </a:r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481283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6056" y="4726885"/>
            <a:ext cx="2196244" cy="1470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896036" y="6203049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M matrix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</a:rPr>
              <a:t>(for vertical seams)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148064" y="2096852"/>
            <a:ext cx="2052228" cy="22322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292079" y="2168860"/>
          <a:ext cx="1925015" cy="21242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27" name="Equation" r:id="rId8" imgW="609480" imgH="672840" progId="Equation.3">
                  <p:embed/>
                </p:oleObj>
              </mc:Choice>
              <mc:Fallback>
                <p:oleObj name="Equation" r:id="rId8" imgW="609480" imgH="6728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79" y="2168860"/>
                        <a:ext cx="1925015" cy="212423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1285" name="Object 5"/>
          <p:cNvGraphicFramePr>
            <a:graphicFrameLocks noChangeAspect="1"/>
          </p:cNvGraphicFramePr>
          <p:nvPr/>
        </p:nvGraphicFramePr>
        <p:xfrm>
          <a:off x="755576" y="1340768"/>
          <a:ext cx="8107362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9628" name="Equation" r:id="rId10" imgW="4140000" imgH="215640" progId="Equation.3">
                  <p:embed/>
                </p:oleObj>
              </mc:Choice>
              <mc:Fallback>
                <p:oleObj name="Equation" r:id="rId10" imgW="41400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1340768"/>
                        <a:ext cx="8107362" cy="422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ctangle 22"/>
          <p:cNvSpPr/>
          <p:nvPr/>
        </p:nvSpPr>
        <p:spPr bwMode="auto">
          <a:xfrm>
            <a:off x="5868144" y="3645024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5220072" y="2924944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5220072" y="224086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2591780" y="3645024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943708" y="2960948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943708" y="2312876"/>
            <a:ext cx="540060" cy="540060"/>
          </a:xfrm>
          <a:prstGeom prst="rect">
            <a:avLst/>
          </a:prstGeom>
          <a:noFill/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9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16" grpId="0" animBg="1"/>
      <p:bldP spid="17" grpId="0" animBg="1"/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chaoyeh\Desktop\pset0\lake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48706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chaoyeh\Desktop\pset0\energ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2628" t="4811" r="7993" b="10999"/>
          <a:stretch>
            <a:fillRect/>
          </a:stretch>
        </p:blipFill>
        <p:spPr bwMode="auto">
          <a:xfrm>
            <a:off x="4648200" y="2209800"/>
            <a:ext cx="4114800" cy="3129723"/>
          </a:xfrm>
          <a:prstGeom prst="rect">
            <a:avLst/>
          </a:prstGeom>
          <a:noFill/>
        </p:spPr>
      </p:pic>
      <p:sp>
        <p:nvSpPr>
          <p:cNvPr id="8" name="文字方塊 7"/>
          <p:cNvSpPr txBox="1"/>
          <p:nvPr/>
        </p:nvSpPr>
        <p:spPr>
          <a:xfrm>
            <a:off x="1600200" y="1916668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Original Image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5943600" y="190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Energy Map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2548" y="5445224"/>
            <a:ext cx="37079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Blue = low energy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prstClr val="black"/>
                </a:solidFill>
                <a:latin typeface="Arial" charset="0"/>
              </a:rPr>
              <a:t>Red = high energy</a:t>
            </a:r>
            <a:endParaRPr lang="en-US" sz="28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chaoyeh\Desktop\pset0\origin_image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7" name="Picture 16" descr="C:\Users\chaoyeh\Desktop\pset0\labeled_image_01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600200"/>
            <a:ext cx="6096000" cy="4572000"/>
          </a:xfrm>
          <a:prstGeom prst="rect">
            <a:avLst/>
          </a:prstGeom>
          <a:noFill/>
        </p:spPr>
      </p:pic>
      <p:pic>
        <p:nvPicPr>
          <p:cNvPr id="8" name="Picture 30" descr="C:\Users\chaoyeh\Desktop\pset0\new_image_01.bm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9" name="Picture 17" descr="C:\Users\chaoyeh\Desktop\pset0\labeled_image_02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600200"/>
            <a:ext cx="6000750" cy="4572000"/>
          </a:xfrm>
          <a:prstGeom prst="rect">
            <a:avLst/>
          </a:prstGeom>
          <a:noFill/>
        </p:spPr>
      </p:pic>
      <p:pic>
        <p:nvPicPr>
          <p:cNvPr id="10" name="Picture 31" descr="C:\Users\chaoyeh\Desktop\pset0\new_image_0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1" name="Picture 18" descr="C:\Users\chaoyeh\Desktop\pset0\labeled_image_03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1600200"/>
            <a:ext cx="5905500" cy="4572000"/>
          </a:xfrm>
          <a:prstGeom prst="rect">
            <a:avLst/>
          </a:prstGeom>
          <a:noFill/>
        </p:spPr>
      </p:pic>
      <p:pic>
        <p:nvPicPr>
          <p:cNvPr id="12" name="Picture 32" descr="C:\Users\chaoyeh\Desktop\pset0\new_image_03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3" name="Picture 19" descr="C:\Users\chaoyeh\Desktop\pset0\labeled_image_04.bmp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24000" y="1600200"/>
            <a:ext cx="5810250" cy="4572000"/>
          </a:xfrm>
          <a:prstGeom prst="rect">
            <a:avLst/>
          </a:prstGeom>
          <a:noFill/>
        </p:spPr>
      </p:pic>
      <p:pic>
        <p:nvPicPr>
          <p:cNvPr id="14" name="Picture 33" descr="C:\Users\chaoyeh\Desktop\pset0\new_image_04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5" name="Picture 20" descr="C:\Users\chaoyeh\Desktop\pset0\labeled_image_05.bmp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24000" y="1600200"/>
            <a:ext cx="5715000" cy="4572000"/>
          </a:xfrm>
          <a:prstGeom prst="rect">
            <a:avLst/>
          </a:prstGeom>
          <a:noFill/>
        </p:spPr>
      </p:pic>
      <p:pic>
        <p:nvPicPr>
          <p:cNvPr id="16" name="Picture 34" descr="C:\Users\chaoyeh\Desktop\pset0\new_image_05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000" y="1600200"/>
            <a:ext cx="5619750" cy="4572000"/>
          </a:xfrm>
          <a:prstGeom prst="rect">
            <a:avLst/>
          </a:prstGeom>
          <a:noFill/>
        </p:spPr>
      </p:pic>
      <p:pic>
        <p:nvPicPr>
          <p:cNvPr id="17" name="Picture 21" descr="C:\Users\chaoyeh\Desktop\pset0\labeled_image_06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3999" y="1600200"/>
            <a:ext cx="5619750" cy="4572000"/>
          </a:xfrm>
          <a:prstGeom prst="rect">
            <a:avLst/>
          </a:prstGeom>
          <a:noFill/>
        </p:spPr>
      </p:pic>
      <p:pic>
        <p:nvPicPr>
          <p:cNvPr id="18" name="Picture 35" descr="C:\Users\chaoyeh\Desktop\pset0\new_image_06.bmp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0" y="1600200"/>
            <a:ext cx="5524500" cy="4572000"/>
          </a:xfrm>
          <a:prstGeom prst="rect">
            <a:avLst/>
          </a:prstGeom>
          <a:noFill/>
        </p:spPr>
      </p:pic>
      <p:pic>
        <p:nvPicPr>
          <p:cNvPr id="19" name="Picture 23" descr="C:\Users\chaoyeh\Desktop\pset0\labeled_image_08.bmp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24000" y="1600200"/>
            <a:ext cx="5429250" cy="4572000"/>
          </a:xfrm>
          <a:prstGeom prst="rect">
            <a:avLst/>
          </a:prstGeom>
          <a:noFill/>
        </p:spPr>
      </p:pic>
      <p:pic>
        <p:nvPicPr>
          <p:cNvPr id="20" name="Picture 37" descr="C:\Users\chaoyeh\Desktop\pset0\new_image_08.bmp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1" name="Picture 24" descr="C:\Users\chaoyeh\Desktop\pset0\labeled_image_09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524000" y="1600200"/>
            <a:ext cx="5334000" cy="4572000"/>
          </a:xfrm>
          <a:prstGeom prst="rect">
            <a:avLst/>
          </a:prstGeom>
          <a:noFill/>
        </p:spPr>
      </p:pic>
      <p:pic>
        <p:nvPicPr>
          <p:cNvPr id="22" name="Picture 38" descr="C:\Users\chaoyeh\Desktop\pset0\new_image_09.bmp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3" name="Picture 25" descr="C:\Users\chaoyeh\Desktop\pset0\labeled_image_10.bmp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24000" y="1600200"/>
            <a:ext cx="5238750" cy="4572000"/>
          </a:xfrm>
          <a:prstGeom prst="rect">
            <a:avLst/>
          </a:prstGeom>
          <a:noFill/>
        </p:spPr>
      </p:pic>
      <p:pic>
        <p:nvPicPr>
          <p:cNvPr id="24" name="Picture 39" descr="C:\Users\chaoyeh\Desktop\pset0\new_image_10.bmp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5" name="Picture 26" descr="C:\Users\chaoyeh\Desktop\pset0\labeled_image_11.bmp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524000" y="1600200"/>
            <a:ext cx="5143500" cy="4572000"/>
          </a:xfrm>
          <a:prstGeom prst="rect">
            <a:avLst/>
          </a:prstGeom>
          <a:noFill/>
        </p:spPr>
      </p:pic>
      <p:pic>
        <p:nvPicPr>
          <p:cNvPr id="26" name="Picture 40" descr="C:\Users\chaoyeh\Desktop\pset0\new_image_11.bmp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7" name="Picture 27" descr="C:\Users\chaoyeh\Desktop\pset0\labeled_image_12.bmp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524000" y="1600200"/>
            <a:ext cx="5048250" cy="4572000"/>
          </a:xfrm>
          <a:prstGeom prst="rect">
            <a:avLst/>
          </a:prstGeom>
          <a:noFill/>
        </p:spPr>
      </p:pic>
      <p:pic>
        <p:nvPicPr>
          <p:cNvPr id="28" name="Picture 41" descr="C:\Users\chaoyeh\Desktop\pset0\new_image_12.bmp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29" name="Picture 28" descr="C:\Users\chaoyeh\Desktop\pset0\labeled_image_13.bmp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524000" y="1600200"/>
            <a:ext cx="4953000" cy="4572000"/>
          </a:xfrm>
          <a:prstGeom prst="rect">
            <a:avLst/>
          </a:prstGeom>
          <a:noFill/>
        </p:spPr>
      </p:pic>
      <p:pic>
        <p:nvPicPr>
          <p:cNvPr id="30" name="Picture 42" descr="C:\Users\chaoyeh\Desktop\pset0\new_image_13.bmp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523999" y="1600200"/>
            <a:ext cx="4857750" cy="4572000"/>
          </a:xfrm>
          <a:prstGeom prst="rect">
            <a:avLst/>
          </a:prstGeom>
          <a:noFill/>
        </p:spPr>
      </p:pic>
      <p:pic>
        <p:nvPicPr>
          <p:cNvPr id="31" name="Picture 29" descr="C:\Users\chaoyeh\Desktop\pset0\labeled_image_14.bmp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1524000" y="1600200"/>
            <a:ext cx="4857750" cy="4572000"/>
          </a:xfrm>
          <a:prstGeom prst="rect">
            <a:avLst/>
          </a:prstGeom>
          <a:noFill/>
        </p:spPr>
      </p:pic>
      <p:pic>
        <p:nvPicPr>
          <p:cNvPr id="32" name="Picture 44" descr="C:\Users\chaoyeh\Desktop\pset0\new_image_14.bmp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524000" y="1600200"/>
            <a:ext cx="4762500" cy="4572000"/>
          </a:xfrm>
          <a:prstGeom prst="rect">
            <a:avLst/>
          </a:prstGeom>
          <a:noFill/>
        </p:spPr>
      </p:pic>
      <p:sp>
        <p:nvSpPr>
          <p:cNvPr id="33" name="標題 1"/>
          <p:cNvSpPr txBox="1">
            <a:spLocks/>
          </p:cNvSpPr>
          <p:nvPr/>
        </p:nvSpPr>
        <p:spPr>
          <a:xfrm>
            <a:off x="457200" y="4462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8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Real image example</a:t>
            </a:r>
            <a:endParaRPr lang="en-US" sz="3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itle 3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notes on seam carving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Analogous procedure for horizontal seams </a:t>
            </a:r>
          </a:p>
          <a:p>
            <a:r>
              <a:rPr lang="en-US" sz="2800" dirty="0" smtClean="0"/>
              <a:t>Can also insert seams to </a:t>
            </a:r>
            <a:r>
              <a:rPr lang="en-US" sz="2800" i="1" dirty="0" smtClean="0"/>
              <a:t>increase</a:t>
            </a:r>
            <a:r>
              <a:rPr lang="en-US" sz="2800" dirty="0" smtClean="0"/>
              <a:t> size of image in either dimension</a:t>
            </a:r>
          </a:p>
          <a:p>
            <a:pPr lvl="1"/>
            <a:r>
              <a:rPr lang="en-US" sz="2400" dirty="0" smtClean="0"/>
              <a:t>Duplicate optimal seam, averaged with neighbors</a:t>
            </a:r>
          </a:p>
          <a:p>
            <a:r>
              <a:rPr lang="en-US" sz="2800" dirty="0" smtClean="0"/>
              <a:t>Other energy functions may be plugged in</a:t>
            </a:r>
          </a:p>
          <a:p>
            <a:pPr lvl="1"/>
            <a:r>
              <a:rPr lang="en-US" sz="2400" dirty="0" smtClean="0"/>
              <a:t>E.g., color-based, interactive,…</a:t>
            </a:r>
          </a:p>
          <a:p>
            <a:r>
              <a:rPr lang="en-US" sz="2800" dirty="0" smtClean="0"/>
              <a:t>Can use combination of vertical and horizontal seams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smtClean="0"/>
              <a:t>Gradients -&gt; 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smtClean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mtClean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smtClean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4" name="Picture 3" descr="hori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" y="1066800"/>
            <a:ext cx="464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endParaRPr lang="en-US" sz="2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 smtClean="0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 smtClean="0"/>
              <a:t>Choose a threshold value t</a:t>
            </a:r>
          </a:p>
          <a:p>
            <a:r>
              <a:rPr lang="en-US" sz="2800" smtClean="0"/>
              <a:t>Set any pixels less than t to zero (off)</a:t>
            </a:r>
          </a:p>
          <a:p>
            <a:r>
              <a:rPr lang="en-US" sz="2800" smtClean="0"/>
              <a:t>Set any pixels greater than or equal to t to one (on)</a:t>
            </a:r>
          </a:p>
          <a:p>
            <a:pPr>
              <a:buFontTx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Original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4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Thresholding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mtClean="0"/>
              <a:t>Thresholding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smtClean="0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Source: D. Lowe, L. </a:t>
            </a:r>
            <a:r>
              <a:rPr lang="en-US" sz="1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lang="en-US" sz="1400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mtClean="0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10400" y="6553200"/>
            <a:ext cx="304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Slide credit: Steve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29031" name="TextBox 6"/>
          <p:cNvSpPr txBox="1">
            <a:spLocks noChangeArrowheads="1"/>
          </p:cNvSpPr>
          <p:nvPr/>
        </p:nvSpPr>
        <p:spPr bwMode="auto">
          <a:xfrm>
            <a:off x="7239000" y="1646238"/>
            <a:ext cx="182562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How to turn these thick regions of the gradient into curves?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5229225" y="2552700"/>
            <a:ext cx="1971675" cy="167957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6019800" y="2819400"/>
            <a:ext cx="2133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/>
              <a:t>f*g=?</a:t>
            </a:r>
            <a:endParaRPr lang="en-US" sz="5000" dirty="0"/>
          </a:p>
        </p:txBody>
      </p:sp>
      <p:pic>
        <p:nvPicPr>
          <p:cNvPr id="5" name="Picture 4" descr="ori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64008" y="1676400"/>
            <a:ext cx="4636008" cy="3343275"/>
          </a:xfrm>
          <a:prstGeom prst="rect">
            <a:avLst/>
          </a:prstGeom>
        </p:spPr>
      </p:pic>
      <p:pic>
        <p:nvPicPr>
          <p:cNvPr id="6" name="Picture 5" descr="ver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63440" y="1682496"/>
            <a:ext cx="4636008" cy="3343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0" y="1066800"/>
            <a:ext cx="495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f = 1/9 x [ 1 1 1 1 1 1 1 1 1]</a:t>
            </a:r>
            <a:r>
              <a:rPr lang="en-US" sz="2400" baseline="30000" dirty="0" smtClean="0"/>
              <a:t>T</a:t>
            </a:r>
            <a:endParaRPr lang="en-US" sz="2400" baseline="30000" dirty="0"/>
          </a:p>
        </p:txBody>
      </p:sp>
      <p:sp>
        <p:nvSpPr>
          <p:cNvPr id="8" name="TextBox 7"/>
          <p:cNvSpPr txBox="1"/>
          <p:nvPr/>
        </p:nvSpPr>
        <p:spPr>
          <a:xfrm>
            <a:off x="1354494" y="5105400"/>
            <a:ext cx="2303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original image  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53200" y="5105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filtered</a:t>
            </a:r>
            <a:endParaRPr lang="en-US" dirty="0"/>
          </a:p>
        </p:txBody>
      </p:sp>
      <p:pic>
        <p:nvPicPr>
          <p:cNvPr id="11" name="Picture 10" descr="horiz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0392" y="1685925"/>
            <a:ext cx="4636008" cy="334327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457200" y="53975"/>
            <a:ext cx="82296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Review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029200"/>
            <a:ext cx="77724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mtClean="0"/>
              <a:t>Check if pixel is local maximum along gradient direction, select single max across width of the edge</a:t>
            </a:r>
          </a:p>
          <a:p>
            <a:pPr lvl="1"/>
            <a:r>
              <a:rPr lang="en-US" smtClean="0"/>
              <a:t>requires checking interpolated pixels p and r</a:t>
            </a:r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mtClean="0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3333" t="15489" r="27083" b="8432"/>
          <a:stretch/>
        </p:blipFill>
        <p:spPr>
          <a:xfrm>
            <a:off x="212387" y="0"/>
            <a:ext cx="8245813" cy="67213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636663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James Hays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79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 smtClean="0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 smtClean="0"/>
              <a:t>Use a high threshold to start edge curves, and a low threshold to continue them.</a:t>
            </a:r>
            <a:endParaRPr lang="en-US" sz="2800" b="1" dirty="0" smtClean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4" name="Text Box 8"/>
          <p:cNvSpPr txBox="1">
            <a:spLocks noChangeArrowheads="1"/>
          </p:cNvSpPr>
          <p:nvPr/>
        </p:nvSpPr>
        <p:spPr bwMode="auto">
          <a:xfrm>
            <a:off x="7308850" y="6553200"/>
            <a:ext cx="28257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Source: </a:t>
            </a:r>
            <a:r>
              <a:rPr lang="en-US" sz="14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Steve </a:t>
            </a: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083" t="15490" r="23333" b="7646"/>
          <a:stretch/>
        </p:blipFill>
        <p:spPr>
          <a:xfrm>
            <a:off x="0" y="89170"/>
            <a:ext cx="9065468" cy="6781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34200" y="6564868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James Hays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004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 smtClean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Non-maximum suppression</a:t>
            </a:r>
            <a:r>
              <a:rPr lang="en-US" sz="2400" dirty="0" smtClean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/>
              <a:t>Linking and </a:t>
            </a:r>
            <a:r>
              <a:rPr lang="en-US" sz="2400" b="1" dirty="0" err="1" smtClean="0"/>
              <a:t>thresholding</a:t>
            </a:r>
            <a:r>
              <a:rPr lang="en-US" sz="2400" b="1" dirty="0" smtClean="0"/>
              <a:t> </a:t>
            </a:r>
            <a:r>
              <a:rPr lang="en-US" sz="2400" dirty="0" smtClean="0"/>
              <a:t>(</a:t>
            </a:r>
            <a:r>
              <a:rPr lang="en-US" sz="2400" b="1" dirty="0" smtClean="0"/>
              <a:t>hysteresis</a:t>
            </a:r>
            <a:r>
              <a:rPr lang="en-US" sz="2400" dirty="0" smtClean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 smtClean="0"/>
              <a:t>Use the high threshold to start edge curves and the low threshold to continue them</a:t>
            </a:r>
            <a:endParaRPr lang="en-US" sz="2400" b="1" dirty="0" smtClean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 smtClean="0"/>
          </a:p>
          <a:p>
            <a:pPr marL="533400" indent="-533400">
              <a:spcBef>
                <a:spcPts val="1200"/>
              </a:spcBef>
            </a:pPr>
            <a:r>
              <a:rPr lang="en-US" sz="2400" dirty="0" smtClean="0"/>
              <a:t>MATLAB:   </a:t>
            </a: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 smtClean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6705600" y="6553200"/>
            <a:ext cx="2341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Source: D. Lowe, L. </a:t>
            </a:r>
            <a:r>
              <a:rPr lang="en-US" sz="1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Fei-Fei</a:t>
            </a:r>
            <a:endParaRPr lang="en-US" sz="1400" kern="1200" dirty="0">
              <a:solidFill>
                <a:srgbClr val="00000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 smtClean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 smtClean="0"/>
              <a:t>Berkeley segmentation database:</a:t>
            </a:r>
            <a:br>
              <a:rPr lang="en-US" sz="2400" smtClean="0"/>
            </a:br>
            <a:r>
              <a:rPr lang="en-US" sz="1600" smtClean="0">
                <a:hlinkClick r:id="rId3"/>
              </a:rPr>
              <a:t>http://www.eecs.berkeley.edu/Research/Projects/CS/vision/grouping/segbench/</a:t>
            </a:r>
            <a:endParaRPr lang="en-US" sz="1600" smtClean="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  <a:cs typeface="Arial" pitchFamily="34" charset="0"/>
              </a:rPr>
              <a:t>gradient magnitude</a:t>
            </a:r>
          </a:p>
        </p:txBody>
      </p:sp>
      <p:sp>
        <p:nvSpPr>
          <p:cNvPr id="135181" name="Text Box 13"/>
          <p:cNvSpPr txBox="1">
            <a:spLocks noChangeArrowheads="1"/>
          </p:cNvSpPr>
          <p:nvPr/>
        </p:nvSpPr>
        <p:spPr bwMode="auto">
          <a:xfrm>
            <a:off x="7378700" y="6545263"/>
            <a:ext cx="3133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1666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666" t="20196" r="24584" b="7648"/>
          <a:stretch/>
        </p:blipFill>
        <p:spPr>
          <a:xfrm>
            <a:off x="76200" y="-3269"/>
            <a:ext cx="8868189" cy="6324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056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David Martin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" y="6280773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Berkeley Segmentation Data Set</a:t>
            </a:r>
          </a:p>
          <a:p>
            <a:r>
              <a:rPr lang="en-US" dirty="0"/>
              <a:t>David Martin, </a:t>
            </a:r>
            <a:r>
              <a:rPr lang="en-US" dirty="0" err="1"/>
              <a:t>Charless</a:t>
            </a:r>
            <a:r>
              <a:rPr lang="en-US" dirty="0"/>
              <a:t> Fowlkes, </a:t>
            </a:r>
            <a:r>
              <a:rPr lang="en-US" dirty="0" err="1"/>
              <a:t>Doron</a:t>
            </a:r>
            <a:r>
              <a:rPr lang="en-US" dirty="0"/>
              <a:t> Tal, </a:t>
            </a:r>
            <a:r>
              <a:rPr lang="en-US" dirty="0" err="1"/>
              <a:t>Jitendra</a:t>
            </a:r>
            <a:r>
              <a:rPr lang="en-US" dirty="0"/>
              <a:t> </a:t>
            </a:r>
            <a:r>
              <a:rPr lang="en-US" dirty="0" smtClean="0"/>
              <a:t>Malik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8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833" t="20196" r="22917" b="5294"/>
          <a:stretch/>
        </p:blipFill>
        <p:spPr>
          <a:xfrm>
            <a:off x="32426" y="152400"/>
            <a:ext cx="9111574" cy="641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4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800" dirty="0" smtClean="0"/>
              <a:t>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neighbors.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etc)</a:t>
            </a:r>
          </a:p>
          <a:p>
            <a:pPr lvl="1"/>
            <a:r>
              <a:rPr lang="en-US" sz="2400" dirty="0" smtClean="0"/>
              <a:t>Extract information (texture, edges, </a:t>
            </a:r>
            <a:r>
              <a:rPr lang="en-US" sz="2400" dirty="0" err="1" smtClean="0"/>
              <a:t>etc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/>
              <a:t>Detect patterns (template matching)</a:t>
            </a:r>
          </a:p>
          <a:p>
            <a:pPr lvl="1"/>
            <a:endParaRPr lang="en-US" sz="2400" dirty="0" smtClean="0"/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/>
              <a:t>Adapted from Derek Hoiem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838200" y="4800600"/>
            <a:ext cx="6400800" cy="10668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53300" y="4979908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Today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250" t="21765" r="22917" b="5294"/>
          <a:stretch/>
        </p:blipFill>
        <p:spPr>
          <a:xfrm>
            <a:off x="0" y="304800"/>
            <a:ext cx="900307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586163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Learn </a:t>
            </a:r>
            <a:r>
              <a:rPr lang="en-US" dirty="0">
                <a:solidFill>
                  <a:srgbClr val="000000"/>
                </a:solidFill>
              </a:rPr>
              <a:t>from humans which combination of features is most indicative of a “good” contour?</a:t>
            </a:r>
          </a:p>
        </p:txBody>
      </p:sp>
    </p:spTree>
    <p:extLst>
      <p:ext uri="{BB962C8B-B14F-4D97-AF65-F5344CB8AC3E}">
        <p14:creationId xmlns:p14="http://schemas.microsoft.com/office/powerpoint/2010/main" val="368483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1250" t="20195" r="22083" b="6079"/>
          <a:stretch/>
        </p:blipFill>
        <p:spPr>
          <a:xfrm>
            <a:off x="115490" y="304800"/>
            <a:ext cx="9028510" cy="6240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0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[D. Martin et al. PAMI 2004]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What features are responsible for perceived edges?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152400" y="1533832"/>
            <a:ext cx="8686800" cy="4943168"/>
            <a:chOff x="0" y="1600200"/>
            <a:chExt cx="8686800" cy="4943168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17188" t="42048" r="10156" b="2965"/>
            <a:stretch>
              <a:fillRect/>
            </a:stretch>
          </p:blipFill>
          <p:spPr bwMode="auto">
            <a:xfrm>
              <a:off x="228600" y="1905000"/>
              <a:ext cx="8458200" cy="4638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9167" t="19145" r="17500" b="76570"/>
            <a:stretch>
              <a:fillRect/>
            </a:stretch>
          </p:blipFill>
          <p:spPr bwMode="auto">
            <a:xfrm>
              <a:off x="0" y="1600200"/>
              <a:ext cx="73914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7219" name="TextBox 5"/>
          <p:cNvSpPr txBox="1">
            <a:spLocks noChangeArrowheads="1"/>
          </p:cNvSpPr>
          <p:nvPr/>
        </p:nvSpPr>
        <p:spPr bwMode="auto">
          <a:xfrm>
            <a:off x="7162800" y="18288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9" name="Oval 8"/>
          <p:cNvSpPr/>
          <p:nvPr/>
        </p:nvSpPr>
        <p:spPr>
          <a:xfrm>
            <a:off x="6172200" y="1600200"/>
            <a:ext cx="1143000" cy="525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295400" y="1600200"/>
            <a:ext cx="1143000" cy="5257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r>
              <a:rPr lang="en-US" sz="1200" dirty="0" smtClean="0">
                <a:solidFill>
                  <a:srgbClr val="000000"/>
                </a:solidFill>
              </a:rPr>
              <a:t>, UT-Austin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0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 l="19167" t="19145" r="17500" b="30257"/>
          <a:stretch>
            <a:fillRect/>
          </a:stretch>
        </p:blipFill>
        <p:spPr bwMode="auto">
          <a:xfrm>
            <a:off x="0" y="1600200"/>
            <a:ext cx="7391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[D. Martin et al. PAMI 2004]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What features are responsible for perceived edges?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7315200" y="1828800"/>
            <a:ext cx="19812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r>
              <a:rPr lang="en-US" sz="1200" dirty="0" smtClean="0">
                <a:solidFill>
                  <a:srgbClr val="000000"/>
                </a:solidFill>
              </a:rPr>
              <a:t>, UT-Austin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4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2083" t="19412" r="22083" b="3726"/>
          <a:stretch/>
        </p:blipFill>
        <p:spPr>
          <a:xfrm>
            <a:off x="152400" y="0"/>
            <a:ext cx="8839200" cy="64644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05600" y="648866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David Martin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[D. Martin et al. PAMI 2004]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6600" y="6629400"/>
            <a:ext cx="3124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</a:rPr>
              <a:t>Kristen </a:t>
            </a:r>
            <a:r>
              <a:rPr lang="en-US" sz="1200" dirty="0" err="1" smtClean="0">
                <a:solidFill>
                  <a:srgbClr val="000000"/>
                </a:solidFill>
              </a:rPr>
              <a:t>Grauman</a:t>
            </a:r>
            <a:r>
              <a:rPr lang="en-US" sz="1200" dirty="0" smtClean="0">
                <a:solidFill>
                  <a:srgbClr val="000000"/>
                </a:solidFill>
              </a:rPr>
              <a:t>, UT-Austin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4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11163" y="152400"/>
            <a:ext cx="8323262" cy="722313"/>
          </a:xfrm>
        </p:spPr>
        <p:txBody>
          <a:bodyPr/>
          <a:lstStyle/>
          <a:p>
            <a:r>
              <a:rPr lang="en-US" sz="3200" dirty="0" smtClean="0"/>
              <a:t>Contour Detection</a:t>
            </a:r>
            <a:endParaRPr lang="en-US" dirty="0" smtClean="0"/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4572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  <a:endParaRPr lang="en-US" sz="130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Prewitt, </a:t>
            </a:r>
            <a:r>
              <a:rPr lang="en-US" sz="2000" dirty="0" err="1" smtClean="0">
                <a:solidFill>
                  <a:srgbClr val="FFFFFF"/>
                </a:solidFill>
              </a:rPr>
              <a:t>Sobel</a:t>
            </a:r>
            <a:r>
              <a:rPr lang="en-US" sz="2000" dirty="0" smtClean="0">
                <a:solidFill>
                  <a:srgbClr val="FFFFFF"/>
                </a:solidFill>
              </a:rPr>
              <a:t>, Roberts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Canny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FFFF"/>
                </a:solidFill>
              </a:rPr>
              <a:t>Canny+opt</a:t>
            </a:r>
            <a:r>
              <a:rPr lang="en-US" sz="2000" dirty="0" smtClean="0">
                <a:solidFill>
                  <a:srgbClr val="FFFFFF"/>
                </a:solidFill>
              </a:rPr>
              <a:t> thresholds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Learned with combined features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620000" y="14478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Human agreement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72331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3800" dirty="0" smtClean="0"/>
              <a:t>Recall: image 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0825"/>
            <a:ext cx="8229600" cy="4525963"/>
          </a:xfrm>
        </p:spPr>
        <p:txBody>
          <a:bodyPr/>
          <a:lstStyle/>
          <a:p>
            <a:r>
              <a:rPr lang="en-US" sz="2800" dirty="0" smtClean="0"/>
              <a:t>Compute a function of the local neighborhood at each pixel in the image</a:t>
            </a:r>
          </a:p>
          <a:p>
            <a:pPr lvl="1"/>
            <a:r>
              <a:rPr lang="en-US" sz="2400" dirty="0" smtClean="0"/>
              <a:t>Function specified by a “filter” or mask saying how to combine values from neighbors.</a:t>
            </a:r>
          </a:p>
          <a:p>
            <a:pPr>
              <a:spcBef>
                <a:spcPts val="1800"/>
              </a:spcBef>
              <a:buFontTx/>
              <a:buNone/>
            </a:pPr>
            <a:endParaRPr lang="en-US" sz="1800" dirty="0" smtClean="0"/>
          </a:p>
          <a:p>
            <a:pPr>
              <a:spcBef>
                <a:spcPts val="1800"/>
              </a:spcBef>
            </a:pPr>
            <a:r>
              <a:rPr lang="en-US" sz="2800" dirty="0" smtClean="0"/>
              <a:t>Uses of filtering:</a:t>
            </a:r>
          </a:p>
          <a:p>
            <a:pPr lvl="1"/>
            <a:r>
              <a:rPr lang="en-US" sz="2400" dirty="0" smtClean="0"/>
              <a:t>Enhance an image (</a:t>
            </a:r>
            <a:r>
              <a:rPr lang="en-US" sz="2400" dirty="0" err="1" smtClean="0"/>
              <a:t>denoise</a:t>
            </a:r>
            <a:r>
              <a:rPr lang="en-US" sz="2400" dirty="0" smtClean="0"/>
              <a:t>, resize, etc)</a:t>
            </a:r>
          </a:p>
          <a:p>
            <a:pPr lvl="1"/>
            <a:r>
              <a:rPr lang="en-US" sz="2400" dirty="0" smtClean="0"/>
              <a:t>Extract information (texture, edges, etc)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Detect patterns (template matching)</a:t>
            </a:r>
          </a:p>
          <a:p>
            <a:pPr lvl="1"/>
            <a:endParaRPr lang="en-US" sz="2400" dirty="0" smtClean="0"/>
          </a:p>
        </p:txBody>
      </p:sp>
      <p:sp>
        <p:nvSpPr>
          <p:cNvPr id="78852" name="TextBox 3"/>
          <p:cNvSpPr txBox="1">
            <a:spLocks noChangeArrowheads="1"/>
          </p:cNvSpPr>
          <p:nvPr/>
        </p:nvSpPr>
        <p:spPr bwMode="auto">
          <a:xfrm>
            <a:off x="7056438" y="6608763"/>
            <a:ext cx="3816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Adapted from Derek Hoiem</a:t>
            </a:r>
          </a:p>
        </p:txBody>
      </p:sp>
    </p:spTree>
    <p:extLst>
      <p:ext uri="{BB962C8B-B14F-4D97-AF65-F5344CB8AC3E}">
        <p14:creationId xmlns:p14="http://schemas.microsoft.com/office/powerpoint/2010/main" val="75591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r>
              <a:rPr lang="en-US" smtClean="0"/>
              <a:t>Filters for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9575" y="1238250"/>
            <a:ext cx="5659438" cy="4525963"/>
          </a:xfrm>
        </p:spPr>
        <p:txBody>
          <a:bodyPr/>
          <a:lstStyle/>
          <a:p>
            <a:r>
              <a:rPr lang="en-US" sz="2800" dirty="0" smtClean="0"/>
              <a:t>Map raw pixels to an intermediate representation that will be used for subsequent processing</a:t>
            </a:r>
          </a:p>
          <a:p>
            <a:endParaRPr lang="en-US" sz="2800" dirty="0" smtClean="0"/>
          </a:p>
          <a:p>
            <a:r>
              <a:rPr lang="en-US" sz="2800" dirty="0" smtClean="0"/>
              <a:t>Goal: reduce amount of data, discard redundancy, preserve what’s useful</a:t>
            </a:r>
          </a:p>
        </p:txBody>
      </p:sp>
      <p:pic>
        <p:nvPicPr>
          <p:cNvPr id="96260" name="Picture 2"/>
          <p:cNvPicPr>
            <a:picLocks noChangeAspect="1" noChangeArrowheads="1"/>
          </p:cNvPicPr>
          <p:nvPr/>
        </p:nvPicPr>
        <p:blipFill>
          <a:blip r:embed="rId3" cstate="print"/>
          <a:srcRect l="11665" t="8824" r="7832" b="40440"/>
          <a:stretch>
            <a:fillRect/>
          </a:stretch>
        </p:blipFill>
        <p:spPr bwMode="auto">
          <a:xfrm>
            <a:off x="6142038" y="1238250"/>
            <a:ext cx="2684462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52190" t="8824" r="7832" b="40440"/>
          <a:stretch>
            <a:fillRect/>
          </a:stretch>
        </p:blipFill>
        <p:spPr bwMode="auto">
          <a:xfrm>
            <a:off x="6142038" y="3100388"/>
            <a:ext cx="2701925" cy="266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reeform 6"/>
          <p:cNvSpPr>
            <a:spLocks noChangeArrowheads="1"/>
          </p:cNvSpPr>
          <p:nvPr/>
        </p:nvSpPr>
        <p:spPr bwMode="auto">
          <a:xfrm>
            <a:off x="7010400" y="3779838"/>
            <a:ext cx="163513" cy="1230312"/>
          </a:xfrm>
          <a:custGeom>
            <a:avLst/>
            <a:gdLst>
              <a:gd name="T0" fmla="*/ 57150 w 163513"/>
              <a:gd name="T1" fmla="*/ 11112 h 1230312"/>
              <a:gd name="T2" fmla="*/ 133350 w 163513"/>
              <a:gd name="T3" fmla="*/ 39687 h 1230312"/>
              <a:gd name="T4" fmla="*/ 161925 w 163513"/>
              <a:gd name="T5" fmla="*/ 249237 h 1230312"/>
              <a:gd name="T6" fmla="*/ 123825 w 163513"/>
              <a:gd name="T7" fmla="*/ 706437 h 1230312"/>
              <a:gd name="T8" fmla="*/ 57150 w 163513"/>
              <a:gd name="T9" fmla="*/ 982662 h 1230312"/>
              <a:gd name="T10" fmla="*/ 0 w 163513"/>
              <a:gd name="T11" fmla="*/ 1230312 h 12303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3513"/>
              <a:gd name="T19" fmla="*/ 0 h 1230312"/>
              <a:gd name="T20" fmla="*/ 163513 w 163513"/>
              <a:gd name="T21" fmla="*/ 1230312 h 123031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3513" h="1230312">
                <a:moveTo>
                  <a:pt x="57150" y="11112"/>
                </a:moveTo>
                <a:cubicBezTo>
                  <a:pt x="86519" y="5556"/>
                  <a:pt x="115888" y="0"/>
                  <a:pt x="133350" y="39687"/>
                </a:cubicBezTo>
                <a:cubicBezTo>
                  <a:pt x="150813" y="79375"/>
                  <a:pt x="163513" y="138112"/>
                  <a:pt x="161925" y="249237"/>
                </a:cubicBezTo>
                <a:cubicBezTo>
                  <a:pt x="160338" y="360362"/>
                  <a:pt x="141288" y="584199"/>
                  <a:pt x="123825" y="706437"/>
                </a:cubicBezTo>
                <a:cubicBezTo>
                  <a:pt x="106362" y="828675"/>
                  <a:pt x="77788" y="895349"/>
                  <a:pt x="57150" y="982662"/>
                </a:cubicBezTo>
                <a:cubicBezTo>
                  <a:pt x="36512" y="1069975"/>
                  <a:pt x="18256" y="1150143"/>
                  <a:pt x="0" y="1230312"/>
                </a:cubicBezTo>
              </a:path>
            </a:pathLst>
          </a:custGeom>
          <a:noFill/>
          <a:ln w="571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 noChangeArrowheads="1"/>
          </p:cNvSpPr>
          <p:nvPr/>
        </p:nvSpPr>
        <p:spPr bwMode="auto">
          <a:xfrm>
            <a:off x="7419975" y="3152775"/>
            <a:ext cx="725488" cy="914400"/>
          </a:xfrm>
          <a:custGeom>
            <a:avLst/>
            <a:gdLst>
              <a:gd name="T0" fmla="*/ 0 w 725488"/>
              <a:gd name="T1" fmla="*/ 0 h 914400"/>
              <a:gd name="T2" fmla="*/ 152400 w 725488"/>
              <a:gd name="T3" fmla="*/ 95250 h 914400"/>
              <a:gd name="T4" fmla="*/ 428625 w 725488"/>
              <a:gd name="T5" fmla="*/ 304800 h 914400"/>
              <a:gd name="T6" fmla="*/ 619125 w 725488"/>
              <a:gd name="T7" fmla="*/ 485775 h 914400"/>
              <a:gd name="T8" fmla="*/ 714375 w 725488"/>
              <a:gd name="T9" fmla="*/ 695325 h 914400"/>
              <a:gd name="T10" fmla="*/ 685800 w 725488"/>
              <a:gd name="T11" fmla="*/ 914400 h 9144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725488"/>
              <a:gd name="T19" fmla="*/ 0 h 914400"/>
              <a:gd name="T20" fmla="*/ 725488 w 725488"/>
              <a:gd name="T21" fmla="*/ 914400 h 9144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725488" h="914400">
                <a:moveTo>
                  <a:pt x="0" y="0"/>
                </a:moveTo>
                <a:cubicBezTo>
                  <a:pt x="40481" y="22225"/>
                  <a:pt x="80963" y="44450"/>
                  <a:pt x="152400" y="95250"/>
                </a:cubicBezTo>
                <a:cubicBezTo>
                  <a:pt x="223837" y="146050"/>
                  <a:pt x="350838" y="239713"/>
                  <a:pt x="428625" y="304800"/>
                </a:cubicBezTo>
                <a:cubicBezTo>
                  <a:pt x="506412" y="369887"/>
                  <a:pt x="571500" y="420688"/>
                  <a:pt x="619125" y="485775"/>
                </a:cubicBezTo>
                <a:cubicBezTo>
                  <a:pt x="666750" y="550863"/>
                  <a:pt x="703262" y="623887"/>
                  <a:pt x="714375" y="695325"/>
                </a:cubicBezTo>
                <a:cubicBezTo>
                  <a:pt x="725488" y="766763"/>
                  <a:pt x="705644" y="840581"/>
                  <a:pt x="685800" y="914400"/>
                </a:cubicBezTo>
              </a:path>
            </a:pathLst>
          </a:custGeom>
          <a:noFill/>
          <a:ln w="5715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091363" y="4195763"/>
            <a:ext cx="1241425" cy="1350962"/>
          </a:xfrm>
          <a:prstGeom prst="rect">
            <a:avLst/>
          </a:prstGeom>
          <a:noFill/>
          <a:ln w="9525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z="3800" dirty="0" smtClean="0"/>
              <a:t>Edge detection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 smtClean="0"/>
              <a:t>Goal</a:t>
            </a:r>
            <a:r>
              <a:rPr lang="en-US" sz="2400" dirty="0" smtClean="0"/>
              <a:t>: map image from 2d array of pixels to a set of curves or line segments or contours.</a:t>
            </a:r>
          </a:p>
          <a:p>
            <a:r>
              <a:rPr lang="en-US" sz="2400" b="1" dirty="0" smtClean="0"/>
              <a:t>Why?</a:t>
            </a:r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endParaRPr lang="en-US" sz="2400" b="1" dirty="0" smtClean="0"/>
          </a:p>
          <a:p>
            <a:r>
              <a:rPr lang="en-US" sz="2400" b="1" dirty="0" smtClean="0"/>
              <a:t>Main idea</a:t>
            </a:r>
            <a:r>
              <a:rPr lang="en-US" sz="2400" dirty="0" smtClean="0"/>
              <a:t>: look for strong gradients, post-process</a:t>
            </a:r>
          </a:p>
          <a:p>
            <a:endParaRPr lang="en-US" sz="2400" dirty="0" smtClean="0"/>
          </a:p>
          <a:p>
            <a:pPr>
              <a:buFontTx/>
              <a:buNone/>
            </a:pPr>
            <a:endParaRPr lang="en-US" sz="2400" dirty="0" smtClean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8" name="Bitmap Image" r:id="rId4" imgW="2161905" imgH="2324424" progId="PBrush">
                  <p:embed/>
                </p:oleObj>
              </mc:Choice>
              <mc:Fallback>
                <p:oleObj name="Bitmap Image" r:id="rId4" imgW="2161905" imgH="2324424" progId="PBrus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Figure from J. Shotton et al., PAMI 2007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1"/>
          <p:cNvSpPr>
            <a:spLocks noGrp="1"/>
          </p:cNvSpPr>
          <p:nvPr>
            <p:ph type="title"/>
          </p:nvPr>
        </p:nvSpPr>
        <p:spPr>
          <a:xfrm>
            <a:off x="63341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51" name="Content Placeholder 50"/>
          <p:cNvSpPr>
            <a:spLocks noGrp="1"/>
          </p:cNvSpPr>
          <p:nvPr>
            <p:ph idx="1"/>
          </p:nvPr>
        </p:nvSpPr>
        <p:spPr>
          <a:xfrm>
            <a:off x="685800" y="1274763"/>
            <a:ext cx="7772400" cy="4821237"/>
          </a:xfrm>
        </p:spPr>
        <p:txBody>
          <a:bodyPr/>
          <a:lstStyle/>
          <a:p>
            <a:r>
              <a:rPr lang="en-US" sz="2400" smtClean="0"/>
              <a:t>Filters as </a:t>
            </a:r>
            <a:r>
              <a:rPr lang="en-US" sz="2400" b="1" smtClean="0"/>
              <a:t>templates</a:t>
            </a:r>
            <a:r>
              <a:rPr lang="en-US" sz="2400" smtClean="0"/>
              <a:t>: </a:t>
            </a:r>
          </a:p>
          <a:p>
            <a:pPr>
              <a:buFontTx/>
              <a:buNone/>
            </a:pPr>
            <a:r>
              <a:rPr lang="en-US" sz="2400" smtClean="0"/>
              <a:t>	Note that filters look like the effects they are intended to find --- “matched filters”</a:t>
            </a:r>
          </a:p>
          <a:p>
            <a:endParaRPr lang="en-US" sz="2400" smtClean="0"/>
          </a:p>
          <a:p>
            <a:endParaRPr lang="en-US" sz="2400" smtClean="0"/>
          </a:p>
          <a:p>
            <a:endParaRPr lang="en-US" sz="2400" smtClean="0"/>
          </a:p>
          <a:p>
            <a:pPr>
              <a:spcAft>
                <a:spcPts val="600"/>
              </a:spcAft>
            </a:pPr>
            <a:endParaRPr lang="en-US" sz="2400" smtClean="0"/>
          </a:p>
          <a:p>
            <a:pPr>
              <a:spcAft>
                <a:spcPts val="600"/>
              </a:spcAft>
            </a:pPr>
            <a:r>
              <a:rPr lang="en-US" sz="2400" smtClean="0"/>
              <a:t>Use normalized cross-correlation score to find a given pattern (template) in the image.</a:t>
            </a:r>
          </a:p>
          <a:p>
            <a:pPr>
              <a:spcAft>
                <a:spcPts val="600"/>
              </a:spcAft>
            </a:pPr>
            <a:r>
              <a:rPr lang="en-US" sz="2400" smtClean="0"/>
              <a:t>Normalization needed to control for relative brightnesses.</a:t>
            </a:r>
          </a:p>
          <a:p>
            <a:endParaRPr lang="en-US" sz="2400" smtClean="0"/>
          </a:p>
        </p:txBody>
      </p:sp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5913" y="2805113"/>
            <a:ext cx="1055687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8975" y="2805113"/>
            <a:ext cx="1055688" cy="1055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98307" name="TextBox 8"/>
          <p:cNvSpPr txBox="1">
            <a:spLocks noChangeArrowheads="1"/>
          </p:cNvSpPr>
          <p:nvPr/>
        </p:nvSpPr>
        <p:spPr bwMode="auto">
          <a:xfrm>
            <a:off x="1103313" y="437832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Scene</a:t>
            </a:r>
          </a:p>
        </p:txBody>
      </p:sp>
      <p:sp>
        <p:nvSpPr>
          <p:cNvPr id="98308" name="TextBox 9"/>
          <p:cNvSpPr txBox="1">
            <a:spLocks noChangeArrowheads="1"/>
          </p:cNvSpPr>
          <p:nvPr/>
        </p:nvSpPr>
        <p:spPr bwMode="auto">
          <a:xfrm>
            <a:off x="4572000" y="3794125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Template (mask)</a:t>
            </a:r>
          </a:p>
        </p:txBody>
      </p:sp>
      <p:pic>
        <p:nvPicPr>
          <p:cNvPr id="98309" name="Picture 6" descr="toy_scen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0" y="1347788"/>
            <a:ext cx="2862263" cy="3005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8310" name="Picture 12" descr="toy_template.bmp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5525" y="2333625"/>
            <a:ext cx="865188" cy="91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8311" name="TextBox 13"/>
          <p:cNvSpPr txBox="1">
            <a:spLocks noChangeArrowheads="1"/>
          </p:cNvSpPr>
          <p:nvPr/>
        </p:nvSpPr>
        <p:spPr bwMode="auto">
          <a:xfrm>
            <a:off x="3367088" y="5254625"/>
            <a:ext cx="5038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 toy example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99331" name="TextBox 12"/>
          <p:cNvSpPr txBox="1">
            <a:spLocks noChangeArrowheads="1"/>
          </p:cNvSpPr>
          <p:nvPr/>
        </p:nvSpPr>
        <p:spPr bwMode="auto">
          <a:xfrm>
            <a:off x="4645025" y="3757613"/>
            <a:ext cx="3906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pic>
        <p:nvPicPr>
          <p:cNvPr id="99332" name="Picture 6" descr="toy_template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3150" y="2333625"/>
            <a:ext cx="865188" cy="917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9333" name="Picture 7" descr="toy_detect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1384300"/>
            <a:ext cx="43973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4" name="TextBox 8"/>
          <p:cNvSpPr txBox="1">
            <a:spLocks noChangeArrowheads="1"/>
          </p:cNvSpPr>
          <p:nvPr/>
        </p:nvSpPr>
        <p:spPr bwMode="auto">
          <a:xfrm>
            <a:off x="1176338" y="452437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614488" y="1493838"/>
            <a:ext cx="2957512" cy="292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2" descr="toy_corr_map.jpg"/>
          <p:cNvPicPr>
            <a:picLocks noChangeAspect="1"/>
          </p:cNvPicPr>
          <p:nvPr/>
        </p:nvPicPr>
        <p:blipFill>
          <a:blip r:embed="rId3" cstate="print"/>
          <a:srcRect l="21431" t="16325" r="22694" b="26530"/>
          <a:stretch>
            <a:fillRect/>
          </a:stretch>
        </p:blipFill>
        <p:spPr bwMode="auto">
          <a:xfrm>
            <a:off x="4900613" y="2078038"/>
            <a:ext cx="3570287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100356" name="TextBox 8"/>
          <p:cNvSpPr txBox="1">
            <a:spLocks noChangeArrowheads="1"/>
          </p:cNvSpPr>
          <p:nvPr/>
        </p:nvSpPr>
        <p:spPr bwMode="auto">
          <a:xfrm>
            <a:off x="373063" y="5218113"/>
            <a:ext cx="390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sp>
        <p:nvSpPr>
          <p:cNvPr id="100357" name="TextBox 10"/>
          <p:cNvSpPr txBox="1">
            <a:spLocks noChangeArrowheads="1"/>
          </p:cNvSpPr>
          <p:nvPr/>
        </p:nvSpPr>
        <p:spPr bwMode="auto">
          <a:xfrm>
            <a:off x="4754563" y="5218113"/>
            <a:ext cx="390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Correlation map</a:t>
            </a:r>
          </a:p>
        </p:txBody>
      </p:sp>
      <p:pic>
        <p:nvPicPr>
          <p:cNvPr id="100358" name="Picture 6" descr="toy_detected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450" y="1749425"/>
            <a:ext cx="4397375" cy="329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58825" y="1858963"/>
            <a:ext cx="2957513" cy="292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Where’s Waldo?</a:t>
            </a:r>
          </a:p>
        </p:txBody>
      </p:sp>
      <p:pic>
        <p:nvPicPr>
          <p:cNvPr id="101379" name="Content Placeholder 3" descr="waldotemplat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237413" y="2735263"/>
            <a:ext cx="517525" cy="1131887"/>
          </a:xfrm>
        </p:spPr>
      </p:pic>
      <p:pic>
        <p:nvPicPr>
          <p:cNvPr id="101380" name="Picture 7" descr="wald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5163" y="1019175"/>
            <a:ext cx="5476875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81" name="TextBox 8"/>
          <p:cNvSpPr txBox="1">
            <a:spLocks noChangeArrowheads="1"/>
          </p:cNvSpPr>
          <p:nvPr/>
        </p:nvSpPr>
        <p:spPr bwMode="auto">
          <a:xfrm>
            <a:off x="1431925" y="6350000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Scene</a:t>
            </a:r>
          </a:p>
        </p:txBody>
      </p:sp>
      <p:sp>
        <p:nvSpPr>
          <p:cNvPr id="101382" name="TextBox 9"/>
          <p:cNvSpPr txBox="1">
            <a:spLocks noChangeArrowheads="1"/>
          </p:cNvSpPr>
          <p:nvPr/>
        </p:nvSpPr>
        <p:spPr bwMode="auto">
          <a:xfrm>
            <a:off x="5557838" y="394017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6" descr="waldo_found.jpg"/>
          <p:cNvPicPr>
            <a:picLocks noChangeAspect="1"/>
          </p:cNvPicPr>
          <p:nvPr/>
        </p:nvPicPr>
        <p:blipFill>
          <a:blip r:embed="rId3" cstate="print"/>
          <a:srcRect l="15173" t="3728" r="14948" b="6827"/>
          <a:stretch>
            <a:fillRect/>
          </a:stretch>
        </p:blipFill>
        <p:spPr bwMode="auto">
          <a:xfrm>
            <a:off x="592138" y="982663"/>
            <a:ext cx="5695950" cy="546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Where’s Waldo?</a:t>
            </a:r>
          </a:p>
        </p:txBody>
      </p:sp>
      <p:sp>
        <p:nvSpPr>
          <p:cNvPr id="102404" name="TextBox 8"/>
          <p:cNvSpPr txBox="1">
            <a:spLocks noChangeArrowheads="1"/>
          </p:cNvSpPr>
          <p:nvPr/>
        </p:nvSpPr>
        <p:spPr bwMode="auto">
          <a:xfrm>
            <a:off x="1431925" y="6350000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pic>
        <p:nvPicPr>
          <p:cNvPr id="102405" name="Content Placeholder 3" descr="waldotemplate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7237413" y="2735263"/>
            <a:ext cx="517525" cy="1131887"/>
          </a:xfrm>
        </p:spPr>
      </p:pic>
      <p:sp>
        <p:nvSpPr>
          <p:cNvPr id="102406" name="TextBox 12"/>
          <p:cNvSpPr txBox="1">
            <a:spLocks noChangeArrowheads="1"/>
          </p:cNvSpPr>
          <p:nvPr/>
        </p:nvSpPr>
        <p:spPr bwMode="auto">
          <a:xfrm>
            <a:off x="5557838" y="394017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waldo_found.jpg"/>
          <p:cNvPicPr>
            <a:picLocks noChangeAspect="1"/>
          </p:cNvPicPr>
          <p:nvPr/>
        </p:nvPicPr>
        <p:blipFill>
          <a:blip r:embed="rId3" cstate="print"/>
          <a:srcRect l="15173" t="3728" r="14948" b="6827"/>
          <a:stretch>
            <a:fillRect/>
          </a:stretch>
        </p:blipFill>
        <p:spPr bwMode="auto">
          <a:xfrm>
            <a:off x="555625" y="1712913"/>
            <a:ext cx="36512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Where’s Waldo?</a:t>
            </a:r>
          </a:p>
        </p:txBody>
      </p:sp>
      <p:sp>
        <p:nvSpPr>
          <p:cNvPr id="103428" name="TextBox 8"/>
          <p:cNvSpPr txBox="1">
            <a:spLocks noChangeArrowheads="1"/>
          </p:cNvSpPr>
          <p:nvPr/>
        </p:nvSpPr>
        <p:spPr bwMode="auto">
          <a:xfrm>
            <a:off x="373063" y="5218113"/>
            <a:ext cx="390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pic>
        <p:nvPicPr>
          <p:cNvPr id="103429" name="Picture 7" descr="waldo_corr.jpg"/>
          <p:cNvPicPr preferRelativeResize="0">
            <a:picLocks/>
          </p:cNvPicPr>
          <p:nvPr/>
        </p:nvPicPr>
        <p:blipFill>
          <a:blip r:embed="rId4" cstate="print"/>
          <a:srcRect l="14362" t="11720" r="11150" b="13573"/>
          <a:stretch>
            <a:fillRect/>
          </a:stretch>
        </p:blipFill>
        <p:spPr bwMode="auto">
          <a:xfrm>
            <a:off x="4754563" y="1716088"/>
            <a:ext cx="364807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30" name="TextBox 10"/>
          <p:cNvSpPr txBox="1">
            <a:spLocks noChangeArrowheads="1"/>
          </p:cNvSpPr>
          <p:nvPr/>
        </p:nvSpPr>
        <p:spPr bwMode="auto">
          <a:xfrm>
            <a:off x="4754563" y="5218113"/>
            <a:ext cx="39068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Correlation map</a:t>
            </a:r>
          </a:p>
        </p:txBody>
      </p:sp>
      <p:sp>
        <p:nvSpPr>
          <p:cNvPr id="15" name="Oval 14"/>
          <p:cNvSpPr/>
          <p:nvPr/>
        </p:nvSpPr>
        <p:spPr>
          <a:xfrm>
            <a:off x="6726238" y="2555875"/>
            <a:ext cx="365125" cy="36512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104451" name="TextBox 8"/>
          <p:cNvSpPr txBox="1">
            <a:spLocks noChangeArrowheads="1"/>
          </p:cNvSpPr>
          <p:nvPr/>
        </p:nvSpPr>
        <p:spPr bwMode="auto">
          <a:xfrm>
            <a:off x="1103313" y="4378325"/>
            <a:ext cx="3906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Scene</a:t>
            </a:r>
          </a:p>
        </p:txBody>
      </p:sp>
      <p:sp>
        <p:nvSpPr>
          <p:cNvPr id="104452" name="TextBox 9"/>
          <p:cNvSpPr txBox="1">
            <a:spLocks noChangeArrowheads="1"/>
          </p:cNvSpPr>
          <p:nvPr/>
        </p:nvSpPr>
        <p:spPr bwMode="auto">
          <a:xfrm>
            <a:off x="4572000" y="3794125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pic>
        <p:nvPicPr>
          <p:cNvPr id="104453" name="Picture 10" descr="car_scen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4950" y="2479675"/>
            <a:ext cx="2857500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11" descr="car_templa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0863" y="3027363"/>
            <a:ext cx="1724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12"/>
          <p:cNvSpPr txBox="1">
            <a:spLocks noChangeArrowheads="1"/>
          </p:cNvSpPr>
          <p:nvPr/>
        </p:nvSpPr>
        <p:spPr bwMode="auto">
          <a:xfrm>
            <a:off x="1066800" y="4957763"/>
            <a:ext cx="7631113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What if the template is not identical to some </a:t>
            </a:r>
            <a:r>
              <a:rPr lang="en-US" sz="28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subimage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in the scene?</a:t>
            </a:r>
          </a:p>
        </p:txBody>
      </p:sp>
      <p:sp>
        <p:nvSpPr>
          <p:cNvPr id="8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itle 1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 smtClean="0"/>
              <a:t>Template matching</a:t>
            </a:r>
          </a:p>
        </p:txBody>
      </p:sp>
      <p:sp>
        <p:nvSpPr>
          <p:cNvPr id="105475" name="TextBox 8"/>
          <p:cNvSpPr txBox="1">
            <a:spLocks noChangeArrowheads="1"/>
          </p:cNvSpPr>
          <p:nvPr/>
        </p:nvSpPr>
        <p:spPr bwMode="auto">
          <a:xfrm>
            <a:off x="1212850" y="4524375"/>
            <a:ext cx="3906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Detected template</a:t>
            </a:r>
          </a:p>
        </p:txBody>
      </p:sp>
      <p:sp>
        <p:nvSpPr>
          <p:cNvPr id="105476" name="TextBox 12"/>
          <p:cNvSpPr txBox="1">
            <a:spLocks noChangeArrowheads="1"/>
          </p:cNvSpPr>
          <p:nvPr/>
        </p:nvSpPr>
        <p:spPr bwMode="auto">
          <a:xfrm>
            <a:off x="4645025" y="3757613"/>
            <a:ext cx="39068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Template</a:t>
            </a:r>
          </a:p>
        </p:txBody>
      </p:sp>
      <p:pic>
        <p:nvPicPr>
          <p:cNvPr id="105477" name="Picture 9" descr="car_detected.jpg"/>
          <p:cNvPicPr>
            <a:picLocks noChangeAspect="1"/>
          </p:cNvPicPr>
          <p:nvPr/>
        </p:nvPicPr>
        <p:blipFill>
          <a:blip r:embed="rId3" cstate="print"/>
          <a:srcRect l="16856" t="15393" r="16058" b="24977"/>
          <a:stretch>
            <a:fillRect/>
          </a:stretch>
        </p:blipFill>
        <p:spPr bwMode="auto">
          <a:xfrm>
            <a:off x="1431925" y="2333625"/>
            <a:ext cx="3140075" cy="209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8" name="Picture 10" descr="car_template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0863" y="3027363"/>
            <a:ext cx="172402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TextBox 12"/>
          <p:cNvSpPr txBox="1">
            <a:spLocks noChangeArrowheads="1"/>
          </p:cNvSpPr>
          <p:nvPr/>
        </p:nvSpPr>
        <p:spPr bwMode="auto">
          <a:xfrm>
            <a:off x="1066800" y="4953000"/>
            <a:ext cx="7631113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 can be meaningful, if scale, orientation, and general appearance is right</a:t>
            </a:r>
            <a:r>
              <a:rPr lang="en-US" sz="2800" kern="1200" dirty="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.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kern="1200" dirty="0" smtClean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 pitchFamily="34" charset="0"/>
              </a:rPr>
              <a:t>How to find at any scale?</a:t>
            </a:r>
            <a:endParaRPr lang="en-US" sz="28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itle 1"/>
          <p:cNvSpPr>
            <a:spLocks noGrp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Recap: Mask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Smoothing</a:t>
            </a:r>
          </a:p>
          <a:p>
            <a:pPr lvl="1" eaLnBrk="1" hangingPunct="1"/>
            <a:r>
              <a:rPr lang="en-US" sz="2000" dirty="0" smtClean="0"/>
              <a:t>Values positive </a:t>
            </a:r>
          </a:p>
          <a:p>
            <a:pPr lvl="1" eaLnBrk="1" hangingPunct="1"/>
            <a:r>
              <a:rPr lang="en-US" sz="2000" dirty="0" smtClean="0"/>
              <a:t>Sum to 1 </a:t>
            </a:r>
            <a:r>
              <a:rPr lang="en-US" sz="2000" dirty="0" smtClean="0">
                <a:sym typeface="Wingdings" pitchFamily="2" charset="2"/>
              </a:rPr>
              <a:t> </a:t>
            </a:r>
            <a:r>
              <a:rPr lang="en-US" sz="2000" dirty="0" smtClean="0"/>
              <a:t>constant regions same as input</a:t>
            </a:r>
          </a:p>
          <a:p>
            <a:pPr lvl="1" eaLnBrk="1" hangingPunct="1"/>
            <a:r>
              <a:rPr lang="en-US" sz="2000" dirty="0" smtClean="0"/>
              <a:t>Amount of smoothing proportional to mask size</a:t>
            </a:r>
          </a:p>
          <a:p>
            <a:pPr lvl="1" eaLnBrk="1" hangingPunct="1"/>
            <a:r>
              <a:rPr lang="en-US" sz="2000" dirty="0" smtClean="0"/>
              <a:t>Remove “high-frequency” components; “low-pass” filter</a:t>
            </a:r>
          </a:p>
          <a:p>
            <a:pPr eaLnBrk="1" hangingPunct="1">
              <a:buFontTx/>
              <a:buNone/>
            </a:pPr>
            <a:endParaRPr lang="en-US" sz="800" dirty="0" smtClean="0"/>
          </a:p>
          <a:p>
            <a:pPr eaLnBrk="1" hangingPunct="1"/>
            <a:r>
              <a:rPr lang="en-US" sz="2800" u="sng" dirty="0" smtClean="0"/>
              <a:t>Derivatives</a:t>
            </a:r>
          </a:p>
          <a:p>
            <a:pPr lvl="1" eaLnBrk="1" hangingPunct="1"/>
            <a:r>
              <a:rPr lang="en-US" sz="2000" dirty="0" smtClean="0"/>
              <a:t>Opposite signs used to get high response in regions of high contrast</a:t>
            </a:r>
          </a:p>
          <a:p>
            <a:pPr lvl="1" eaLnBrk="1" hangingPunct="1"/>
            <a:r>
              <a:rPr lang="en-US" sz="2000" dirty="0" smtClean="0"/>
              <a:t>Sum to 0 </a:t>
            </a:r>
            <a:r>
              <a:rPr lang="en-US" sz="2000" dirty="0" smtClean="0">
                <a:sym typeface="Wingdings" pitchFamily="2" charset="2"/>
              </a:rPr>
              <a:t></a:t>
            </a:r>
            <a:r>
              <a:rPr lang="en-US" sz="2000" dirty="0" smtClean="0"/>
              <a:t> no response in constant regions</a:t>
            </a:r>
          </a:p>
          <a:p>
            <a:pPr lvl="1" eaLnBrk="1" hangingPunct="1"/>
            <a:r>
              <a:rPr lang="en-US" sz="2000" dirty="0" smtClean="0"/>
              <a:t>High absolute value at points of high contrast</a:t>
            </a:r>
          </a:p>
          <a:p>
            <a:pPr lvl="1" eaLnBrk="1" hangingPunct="1"/>
            <a:endParaRPr lang="en-US" sz="800" dirty="0" smtClean="0"/>
          </a:p>
          <a:p>
            <a:r>
              <a:rPr lang="en-US" sz="2800" u="sng" dirty="0" smtClean="0">
                <a:solidFill>
                  <a:srgbClr val="000000"/>
                </a:solidFill>
              </a:rPr>
              <a:t>Filters act as templates</a:t>
            </a:r>
          </a:p>
          <a:p>
            <a:pPr lvl="1"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Highest response for regions that “look the most like the filter”</a:t>
            </a:r>
          </a:p>
          <a:p>
            <a:pPr lvl="1"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Dot product as correlation</a:t>
            </a:r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600" dirty="0" smtClean="0"/>
          </a:p>
          <a:p>
            <a:pPr lvl="1" eaLnBrk="1" hangingPunct="1">
              <a:buFontTx/>
              <a:buNone/>
            </a:pPr>
            <a:endParaRPr lang="en-US" dirty="0" smtClean="0"/>
          </a:p>
          <a:p>
            <a:pPr lvl="1" eaLnBrk="1" hangingPunct="1"/>
            <a:endParaRPr lang="en-US" dirty="0" smtClean="0"/>
          </a:p>
        </p:txBody>
      </p:sp>
      <p:sp>
        <p:nvSpPr>
          <p:cNvPr id="4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What causes an edge?</a:t>
            </a:r>
          </a:p>
        </p:txBody>
      </p:sp>
      <p:pic>
        <p:nvPicPr>
          <p:cNvPr id="107523" name="Picture 6" descr="ut-tower-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2414" name="Text Box 14"/>
          <p:cNvSpPr txBox="1">
            <a:spLocks noChangeArrowheads="1"/>
          </p:cNvSpPr>
          <p:nvPr/>
        </p:nvSpPr>
        <p:spPr bwMode="auto">
          <a:xfrm>
            <a:off x="6696075" y="1628775"/>
            <a:ext cx="24479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Depth discontinuity: object boundary</a:t>
            </a:r>
          </a:p>
        </p:txBody>
      </p:sp>
      <p:sp>
        <p:nvSpPr>
          <p:cNvPr id="742415" name="Text Box 15"/>
          <p:cNvSpPr txBox="1">
            <a:spLocks noChangeArrowheads="1"/>
          </p:cNvSpPr>
          <p:nvPr/>
        </p:nvSpPr>
        <p:spPr bwMode="auto">
          <a:xfrm>
            <a:off x="287338" y="4456113"/>
            <a:ext cx="22828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Change in surface orientation: shape</a:t>
            </a:r>
          </a:p>
        </p:txBody>
      </p:sp>
      <p:sp>
        <p:nvSpPr>
          <p:cNvPr id="742416" name="Text Box 16"/>
          <p:cNvSpPr txBox="1">
            <a:spLocks noChangeArrowheads="1"/>
          </p:cNvSpPr>
          <p:nvPr/>
        </p:nvSpPr>
        <p:spPr bwMode="auto">
          <a:xfrm>
            <a:off x="6659563" y="3897313"/>
            <a:ext cx="30241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Cast shadows</a:t>
            </a:r>
          </a:p>
        </p:txBody>
      </p:sp>
      <p:sp>
        <p:nvSpPr>
          <p:cNvPr id="742417" name="Text Box 17"/>
          <p:cNvSpPr txBox="1">
            <a:spLocks noChangeArrowheads="1"/>
          </p:cNvSpPr>
          <p:nvPr/>
        </p:nvSpPr>
        <p:spPr bwMode="auto">
          <a:xfrm>
            <a:off x="179388" y="1916113"/>
            <a:ext cx="26273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Reflectance change: appearance information, texture</a:t>
            </a: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4895850" y="1989138"/>
            <a:ext cx="1871663" cy="11144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19" name="Line 19"/>
          <p:cNvSpPr>
            <a:spLocks noChangeShapeType="1"/>
          </p:cNvSpPr>
          <p:nvPr/>
        </p:nvSpPr>
        <p:spPr bwMode="auto">
          <a:xfrm flipH="1">
            <a:off x="4751388" y="2024063"/>
            <a:ext cx="1981200" cy="2051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 flipH="1">
            <a:off x="5508625" y="4184650"/>
            <a:ext cx="1258888" cy="97313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>
            <a:off x="2016125" y="5121275"/>
            <a:ext cx="827088" cy="57626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>
            <a:off x="1692275" y="2924175"/>
            <a:ext cx="1979613" cy="23764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414" grpId="0"/>
      <p:bldP spid="742415" grpId="0"/>
      <p:bldP spid="742416" grpId="0"/>
      <p:bldP spid="742417" grpId="0"/>
      <p:bldP spid="742418" grpId="0" animBg="1"/>
      <p:bldP spid="742419" grpId="0" animBg="1"/>
      <p:bldP spid="742420" grpId="0" animBg="1"/>
      <p:bldP spid="742421" grpId="0" animBg="1"/>
      <p:bldP spid="742422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gradients</a:t>
            </a:r>
          </a:p>
          <a:p>
            <a:r>
              <a:rPr lang="en-US" dirty="0" smtClean="0"/>
              <a:t>Seam carving – gradients as “energy”</a:t>
            </a:r>
          </a:p>
          <a:p>
            <a:r>
              <a:rPr lang="en-US" dirty="0" smtClean="0"/>
              <a:t>Gradients </a:t>
            </a:r>
            <a:r>
              <a:rPr lang="en-US" dirty="0" smtClean="0">
                <a:sym typeface="Wingdings" panose="05000000000000000000" pitchFamily="2" charset="2"/>
              </a:rPr>
              <a:t> e</a:t>
            </a:r>
            <a:r>
              <a:rPr lang="en-US" dirty="0" smtClean="0"/>
              <a:t>dges and contours</a:t>
            </a:r>
          </a:p>
          <a:p>
            <a:r>
              <a:rPr lang="en-US" dirty="0" smtClean="0"/>
              <a:t>Template matching</a:t>
            </a:r>
          </a:p>
          <a:p>
            <a:pPr lvl="1"/>
            <a:r>
              <a:rPr lang="en-US" dirty="0" smtClean="0"/>
              <a:t>Image patch as a filter</a:t>
            </a:r>
          </a:p>
        </p:txBody>
      </p:sp>
    </p:spTree>
    <p:extLst>
      <p:ext uri="{BB962C8B-B14F-4D97-AF65-F5344CB8AC3E}">
        <p14:creationId xmlns:p14="http://schemas.microsoft.com/office/powerpoint/2010/main" val="89276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A1 out tonight, due in 2 weeks</a:t>
            </a:r>
          </a:p>
        </p:txBody>
      </p:sp>
    </p:spTree>
    <p:extLst>
      <p:ext uri="{BB962C8B-B14F-4D97-AF65-F5344CB8AC3E}">
        <p14:creationId xmlns:p14="http://schemas.microsoft.com/office/powerpoint/2010/main" val="724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355" name="Picture 3" descr="ut-tower-2_l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484313"/>
            <a:ext cx="1511300" cy="15113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40356" name="Picture 4" descr="ut-tower-2_corn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2950" y="4076700"/>
            <a:ext cx="1619250" cy="1727200"/>
          </a:xfrm>
          <a:prstGeom prst="rect">
            <a:avLst/>
          </a:prstGeom>
          <a:noFill/>
          <a:ln w="57150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740357" name="Picture 5" descr="ut-tower-2_const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238" y="1952625"/>
            <a:ext cx="1577975" cy="1655763"/>
          </a:xfrm>
          <a:prstGeom prst="rect">
            <a:avLst/>
          </a:prstGeom>
          <a:noFill/>
          <a:ln w="57150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8550" name="Picture 6" descr="ut-tower-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92388" y="1268413"/>
            <a:ext cx="3846512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359" name="Rectangle 7"/>
          <p:cNvSpPr>
            <a:spLocks noChangeArrowheads="1"/>
          </p:cNvSpPr>
          <p:nvPr/>
        </p:nvSpPr>
        <p:spPr bwMode="auto">
          <a:xfrm>
            <a:off x="4716463" y="3321050"/>
            <a:ext cx="287337" cy="287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0" name="Rectangle 8"/>
          <p:cNvSpPr>
            <a:spLocks noChangeArrowheads="1"/>
          </p:cNvSpPr>
          <p:nvPr/>
        </p:nvSpPr>
        <p:spPr bwMode="auto">
          <a:xfrm>
            <a:off x="3563938" y="2635250"/>
            <a:ext cx="323850" cy="323850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1" name="Rectangle 9"/>
          <p:cNvSpPr>
            <a:spLocks noChangeArrowheads="1"/>
          </p:cNvSpPr>
          <p:nvPr/>
        </p:nvSpPr>
        <p:spPr bwMode="auto">
          <a:xfrm>
            <a:off x="4681538" y="4581525"/>
            <a:ext cx="287337" cy="287338"/>
          </a:xfrm>
          <a:prstGeom prst="rect">
            <a:avLst/>
          </a:prstGeom>
          <a:noFill/>
          <a:ln w="381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2" name="Line 10"/>
          <p:cNvSpPr>
            <a:spLocks noChangeShapeType="1"/>
          </p:cNvSpPr>
          <p:nvPr/>
        </p:nvSpPr>
        <p:spPr bwMode="auto">
          <a:xfrm flipH="1" flipV="1">
            <a:off x="2195513" y="2565400"/>
            <a:ext cx="1296987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3" name="Line 11"/>
          <p:cNvSpPr>
            <a:spLocks noChangeShapeType="1"/>
          </p:cNvSpPr>
          <p:nvPr/>
        </p:nvSpPr>
        <p:spPr bwMode="auto">
          <a:xfrm flipV="1">
            <a:off x="5111750" y="2312988"/>
            <a:ext cx="1692275" cy="10795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40364" name="Line 12"/>
          <p:cNvSpPr>
            <a:spLocks noChangeShapeType="1"/>
          </p:cNvSpPr>
          <p:nvPr/>
        </p:nvSpPr>
        <p:spPr bwMode="auto">
          <a:xfrm>
            <a:off x="4967288" y="4689475"/>
            <a:ext cx="1944687" cy="3952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Edges/gradients and invariance</a:t>
            </a:r>
          </a:p>
        </p:txBody>
      </p:sp>
      <p:sp>
        <p:nvSpPr>
          <p:cNvPr id="13" name="TextBox 1"/>
          <p:cNvSpPr txBox="1"/>
          <p:nvPr/>
        </p:nvSpPr>
        <p:spPr>
          <a:xfrm>
            <a:off x="7487816" y="6334780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sz="1400" b="0" dirty="0" smtClean="0"/>
              <a:t>Slide credit: Kristen Grauman</a:t>
            </a:r>
            <a:endParaRPr lang="en-US" sz="14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0359" grpId="0" animBg="1"/>
      <p:bldP spid="740360" grpId="0" animBg="1"/>
      <p:bldP spid="740361" grpId="0" animBg="1"/>
      <p:bldP spid="740362" grpId="0" animBg="1"/>
      <p:bldP spid="740363" grpId="0" animBg="1"/>
      <p:bldP spid="74036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(h \star f) = (\frac{\partial}{\partial x} h) \star f$ 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}{\partial x} h$&#10;\end{document}&#10;"/>
  <p:tag name="EXTERNALNAME" val="Edittex"/>
  <p:tag name="BLEND" val="False"/>
  <p:tag name="TRANSPARENT" val="False"/>
  <p:tag name="BITMAPFORMAT" val="bmpmono"/>
  <p:tag name="DEBUGINTERACTIVE" val="True"/>
  <p:tag name="ORIGWIDTH" val="12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}{\partial x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1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(h \star f)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$&#10;\end{document}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\partial^2}{\partial x^2} h$&#10;\end{document}&#10;"/>
  <p:tag name="EXTERNALNAME" val="Edittex"/>
  <p:tag name="BLEND" val="False"/>
  <p:tag name="TRANSPARENT" val="False"/>
  <p:tag name="BITMAPFORMAT" val="bmpmono"/>
  <p:tag name="DEBUGINTERACTIVE" val="True"/>
  <p:tag name="ORIGWIDTH" val="161.12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(\frac{\partial^2}{\partial x^2} h) \star f$&#10;\end{document}&#10;"/>
  <p:tag name="EXTERNALNAME" val="Edittex"/>
  <p:tag name="BLEND" val="False"/>
  <p:tag name="TRANSPARENT" val="False"/>
  <p:tag name="BITMAPFORMAT" val="bmpmono"/>
  <p:tag name="DEBUGINTERACTIVE" val="True"/>
  <p:tag name="ORIGWIDTH" val="348.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_\sigma(u,v) = \frac{1}{2 \pi \sigma^2} e^{-\frac{u^2+v^2}{2\sigma^2}}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frac{\partial}{\partial x} h_\sigma(u,v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370.75"/>
  <p:tag name="PICTUREFILESIZE" val="957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h_\sigma (u,v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7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nabla^2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100.7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^2 f = \frac{\partial^2 f}{\partial x^2} + \frac{\partial^2 f}{\partial y^2}$&#10;\end{document}&#10;"/>
  <p:tag name="EXTERNALNAME" val="Edittex"/>
  <p:tag name="BLEND" val="False"/>
  <p:tag name="TRANSPARENT" val="False"/>
  <p:tag name="BITMAPFORMAT" val="bmpmono"/>
  <p:tag name="DEBUGINTERACTIVE" val="True"/>
  <p:tag name="ORIGWIDTH" val="611.1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153"/>
  <p:tag name="PICTUREFILESIZE" val="205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rac{d}{dx}f(x)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232.25"/>
  <p:tag name="PICTUREFILESIZE" val="4238"/>
</p:tagLst>
</file>

<file path=ppt/theme/theme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6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1_Blank Presentatio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7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2573</Words>
  <Application>Microsoft Office PowerPoint</Application>
  <PresentationFormat>On-screen Show (4:3)</PresentationFormat>
  <Paragraphs>533</Paragraphs>
  <Slides>81</Slides>
  <Notes>67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81</vt:i4>
      </vt:variant>
    </vt:vector>
  </HeadingPairs>
  <TitlesOfParts>
    <vt:vector size="107" baseType="lpstr">
      <vt:lpstr>Arial</vt:lpstr>
      <vt:lpstr>Calibri</vt:lpstr>
      <vt:lpstr>Courier New</vt:lpstr>
      <vt:lpstr>新細明體</vt:lpstr>
      <vt:lpstr>Times New Roman</vt:lpstr>
      <vt:lpstr>Wingdings</vt:lpstr>
      <vt:lpstr>2_Default Design</vt:lpstr>
      <vt:lpstr>8_Default Design</vt:lpstr>
      <vt:lpstr>3_Default Design</vt:lpstr>
      <vt:lpstr>1_Blank Presentation</vt:lpstr>
      <vt:lpstr>1_Default Design</vt:lpstr>
      <vt:lpstr>Default Design</vt:lpstr>
      <vt:lpstr>7_Blank Presentation</vt:lpstr>
      <vt:lpstr>Blank Presentation</vt:lpstr>
      <vt:lpstr>4_Default Design</vt:lpstr>
      <vt:lpstr>8_Blank Presentation</vt:lpstr>
      <vt:lpstr>5_Default Design</vt:lpstr>
      <vt:lpstr>9_Default Design</vt:lpstr>
      <vt:lpstr>10_Default Design</vt:lpstr>
      <vt:lpstr>Office 佈景主題</vt:lpstr>
      <vt:lpstr>CVPR</vt:lpstr>
      <vt:lpstr>13_Default Design</vt:lpstr>
      <vt:lpstr>6_Default Design</vt:lpstr>
      <vt:lpstr>Bitmap Image</vt:lpstr>
      <vt:lpstr>Equation</vt:lpstr>
      <vt:lpstr>Photo Editor Photo</vt:lpstr>
      <vt:lpstr>Image gradients and edges</vt:lpstr>
      <vt:lpstr>Reminders</vt:lpstr>
      <vt:lpstr>Last time</vt:lpstr>
      <vt:lpstr>PowerPoint Presentation</vt:lpstr>
      <vt:lpstr>PowerPoint Presentation</vt:lpstr>
      <vt:lpstr>Image filtering</vt:lpstr>
      <vt:lpstr>Edge detection</vt:lpstr>
      <vt:lpstr>What causes an edge?</vt:lpstr>
      <vt:lpstr>Edges/gradients and invariance</vt:lpstr>
      <vt:lpstr>Derivatives and edges</vt:lpstr>
      <vt:lpstr>Derivatives with convolution</vt:lpstr>
      <vt:lpstr>Partial derivatives of an image</vt:lpstr>
      <vt:lpstr>Image gradient</vt:lpstr>
      <vt:lpstr>Effects of noise</vt:lpstr>
      <vt:lpstr>Solution:  smooth first</vt:lpstr>
      <vt:lpstr>Derivative theorem of convolution</vt:lpstr>
      <vt:lpstr>PowerPoint Presentation</vt:lpstr>
      <vt:lpstr>Derivative of Gaussian filters</vt:lpstr>
      <vt:lpstr>Laplacian of Gaussian</vt:lpstr>
      <vt:lpstr>2D edge detection filters</vt:lpstr>
      <vt:lpstr>Smoothing with a Gaussian</vt:lpstr>
      <vt:lpstr>Effect of σ on derivatives </vt:lpstr>
      <vt:lpstr>So, what scale to choose?</vt:lpstr>
      <vt:lpstr>Mask properties</vt:lpstr>
      <vt:lpstr>Seam carving: main idea</vt:lpstr>
      <vt:lpstr>Seam carving: main idea</vt:lpstr>
      <vt:lpstr>PowerPoint Presentation</vt:lpstr>
      <vt:lpstr>PowerPoint Presentation</vt:lpstr>
      <vt:lpstr>Seam carving: main idea</vt:lpstr>
      <vt:lpstr>PowerPoint Presentation</vt:lpstr>
      <vt:lpstr>PowerPoint Presentation</vt:lpstr>
      <vt:lpstr>How to identify the minimum cost seam?</vt:lpstr>
      <vt:lpstr>PowerPoint Presentation</vt:lpstr>
      <vt:lpstr>PowerPoint Presentation</vt:lpstr>
      <vt:lpstr>PowerPoint Presentation</vt:lpstr>
      <vt:lpstr>Real image example</vt:lpstr>
      <vt:lpstr>PowerPoint Presentation</vt:lpstr>
      <vt:lpstr>Other notes on seam carving</vt:lpstr>
      <vt:lpstr>Gradients -&gt;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PowerPoint Presentation</vt:lpstr>
      <vt:lpstr>Hysteresis thresholding</vt:lpstr>
      <vt:lpstr>PowerPoint Presentation</vt:lpstr>
      <vt:lpstr>Recap: Canny edge detector</vt:lpstr>
      <vt:lpstr>Low-level edges vs. perceived contours</vt:lpstr>
      <vt:lpstr>Low-level edges vs. perceived contours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features are responsible for perceived edges?</vt:lpstr>
      <vt:lpstr>What features are responsible for perceived edges?</vt:lpstr>
      <vt:lpstr>PowerPoint Presentation</vt:lpstr>
      <vt:lpstr>PowerPoint Presentation</vt:lpstr>
      <vt:lpstr>Contour Detection</vt:lpstr>
      <vt:lpstr>Recall: image filtering</vt:lpstr>
      <vt:lpstr>Filters for features</vt:lpstr>
      <vt:lpstr>Template matching</vt:lpstr>
      <vt:lpstr>Template matching</vt:lpstr>
      <vt:lpstr>Template matching</vt:lpstr>
      <vt:lpstr>Template matching</vt:lpstr>
      <vt:lpstr>Where’s Waldo?</vt:lpstr>
      <vt:lpstr>Where’s Waldo?</vt:lpstr>
      <vt:lpstr>Where’s Waldo?</vt:lpstr>
      <vt:lpstr>Template matching</vt:lpstr>
      <vt:lpstr>Template matching</vt:lpstr>
      <vt:lpstr>Recap: Mask properties</vt:lpstr>
      <vt:lpstr>Summary</vt:lpstr>
      <vt:lpstr>Coming 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2018-02-13T05:12:19Z</dcterms:created>
  <dcterms:modified xsi:type="dcterms:W3CDTF">2018-02-13T05:14:22Z</dcterms:modified>
</cp:coreProperties>
</file>