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98" r:id="rId3"/>
    <p:sldMasterId id="2147483722" r:id="rId4"/>
    <p:sldMasterId id="2147483736" r:id="rId5"/>
    <p:sldMasterId id="2147483772" r:id="rId6"/>
    <p:sldMasterId id="2147483784" r:id="rId7"/>
    <p:sldMasterId id="2147483796" r:id="rId8"/>
    <p:sldMasterId id="2147483808" r:id="rId9"/>
    <p:sldMasterId id="2147483832" r:id="rId10"/>
    <p:sldMasterId id="2147483845" r:id="rId11"/>
    <p:sldMasterId id="2147483857" r:id="rId12"/>
    <p:sldMasterId id="2147483909" r:id="rId13"/>
    <p:sldMasterId id="2147483922" r:id="rId14"/>
    <p:sldMasterId id="2147483934" r:id="rId15"/>
    <p:sldMasterId id="2147483949" r:id="rId16"/>
    <p:sldMasterId id="2147483996" r:id="rId17"/>
  </p:sldMasterIdLst>
  <p:notesMasterIdLst>
    <p:notesMasterId r:id="rId83"/>
  </p:notesMasterIdLst>
  <p:sldIdLst>
    <p:sldId id="256" r:id="rId18"/>
    <p:sldId id="383" r:id="rId19"/>
    <p:sldId id="384" r:id="rId20"/>
    <p:sldId id="271" r:id="rId21"/>
    <p:sldId id="272" r:id="rId22"/>
    <p:sldId id="337" r:id="rId23"/>
    <p:sldId id="386" r:id="rId24"/>
    <p:sldId id="387" r:id="rId25"/>
    <p:sldId id="388" r:id="rId26"/>
    <p:sldId id="389" r:id="rId27"/>
    <p:sldId id="390" r:id="rId28"/>
    <p:sldId id="344" r:id="rId29"/>
    <p:sldId id="360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61" r:id="rId39"/>
    <p:sldId id="286" r:id="rId40"/>
    <p:sldId id="287" r:id="rId41"/>
    <p:sldId id="288" r:id="rId42"/>
    <p:sldId id="290" r:id="rId43"/>
    <p:sldId id="413" r:id="rId44"/>
    <p:sldId id="300" r:id="rId45"/>
    <p:sldId id="301" r:id="rId46"/>
    <p:sldId id="329" r:id="rId47"/>
    <p:sldId id="303" r:id="rId48"/>
    <p:sldId id="304" r:id="rId49"/>
    <p:sldId id="305" r:id="rId50"/>
    <p:sldId id="306" r:id="rId51"/>
    <p:sldId id="414" r:id="rId52"/>
    <p:sldId id="415" r:id="rId53"/>
    <p:sldId id="302" r:id="rId54"/>
    <p:sldId id="416" r:id="rId55"/>
    <p:sldId id="428" r:id="rId56"/>
    <p:sldId id="309" r:id="rId57"/>
    <p:sldId id="311" r:id="rId58"/>
    <p:sldId id="312" r:id="rId59"/>
    <p:sldId id="313" r:id="rId60"/>
    <p:sldId id="417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425" r:id="rId72"/>
    <p:sldId id="429" r:id="rId73"/>
    <p:sldId id="426" r:id="rId74"/>
    <p:sldId id="407" r:id="rId75"/>
    <p:sldId id="314" r:id="rId76"/>
    <p:sldId id="408" r:id="rId77"/>
    <p:sldId id="409" r:id="rId78"/>
    <p:sldId id="410" r:id="rId79"/>
    <p:sldId id="411" r:id="rId80"/>
    <p:sldId id="412" r:id="rId81"/>
    <p:sldId id="33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864" autoAdjust="0"/>
  </p:normalViewPr>
  <p:slideViewPr>
    <p:cSldViewPr>
      <p:cViewPr varScale="1">
        <p:scale>
          <a:sx n="42" d="100"/>
          <a:sy n="42" d="100"/>
        </p:scale>
        <p:origin x="19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commentAuthors" Target="commentAuthor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theme" Target="theme/theme1.xml"/><Relationship Id="rId61" Type="http://schemas.openxmlformats.org/officeDocument/2006/relationships/slide" Target="slides/slide44.xml"/><Relationship Id="rId82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465ED-A488-4DAD-902E-A267F0337A5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6C2C5-82E7-47D2-97FB-E2DE053A9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11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06C2759-8EED-4AE0-BE7A-F96815C6FC49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1314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319F-B880-4CC9-AA2B-71DB4646606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7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1DF5E-0CD5-4AED-A742-0C998A588BA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7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0F3937-517F-4A36-B848-5594EA70641A}" type="slidenum">
              <a:rPr lang="en-US" sz="11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471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3492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8EC9E4-6449-4780-BE8B-62299E17CD3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85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054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054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054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054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05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05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05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05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96AAB-D4E7-4DB9-87F0-B173F9176A43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7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85045-302E-4E1C-A4CF-80357861CAD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08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1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39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4919B9-13C2-4931-986D-472352C20033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38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3EE8E-0C86-439E-B934-201EEF14908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8656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9418CA-5F55-4D1B-9BDD-3D16688ACBD9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14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19B6E-3CC6-43E3-B403-BC84122F09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65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C4B86-4A2A-45C6-950F-A7D1AF166CFB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44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57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61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12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51C84-E950-4C30-8E67-68E9A3DEC53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92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E3122-616F-4F59-A9A7-EE3E8192997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E710419-C34C-4D47-80A4-86135ABA834F}" type="slidenum">
              <a:rPr lang="en-US" sz="11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287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37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D293D-73B5-4141-AE77-401D46217D1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8E4D76A-B5A5-486A-A7D1-9B888FAE03B3}" type="slidenum">
              <a:rPr lang="en-US" sz="11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2775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FAD1F-43A2-4B6C-B3AB-D34F2AD035C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622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84538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70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20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EADD7-6249-45D3-8B1D-8C5384BEE2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529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811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68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999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7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50067-DC6A-487E-A65F-A6BFC945F25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473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929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849BBD-CC78-4878-B2B0-C84274EA2B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83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8" rIns="91497" bIns="45748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F90736E-B8D3-409F-9692-429E6C860CE8}" type="slidenum">
              <a:rPr lang="en-US" sz="1200" b="1">
                <a:solidFill>
                  <a:prstClr val="black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074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704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784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14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8B8CB7B-AC87-415D-8113-26EEAF404001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47318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CFC09DE-5123-491B-9650-83E22EBAB4E5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307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9BC99B-C8ED-4630-BA09-9ADFBD1CDEB8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0528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0D9B98-0B95-4293-88AE-70987256E753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039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467E4-D267-4206-A6A9-A934F9955A7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32459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F46CBD-0027-4CC8-8935-86AEF63E05AB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51727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005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214B45E-EF84-4306-A408-E4AB12FA9AD3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0592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0DD4437-5403-4C72-BE79-527CC6F3CF65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990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D7329E5-074E-4A05-A2A9-4E8C77CC39B3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761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0301C88-653F-46C8-9DD5-37BA2F48D688}" type="slidenum">
              <a:rPr lang="en-US" sz="11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0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4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ABC73-CB23-4CB8-A531-090778466B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2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E0BF9-9349-4138-AE4C-D28711FD2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82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4AA29-1170-4E44-B88B-FDF3A710D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847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87D3-5453-4B51-B30F-0A098EE925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E8A4-5210-4BC2-8D46-690873997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727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71B4A-8C06-41BE-BDDE-E7326F03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272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A39A5-B531-4AE4-B14F-0492053F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577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AAF8-59A4-400D-918C-F9102FA6E6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762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8ED1-2C94-4A5A-9694-5F2C9E5BE5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985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71D99-C8E8-47AC-BF07-4E034607C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3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2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9403E-A514-4DE5-BB5B-69EFBB214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081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1B08-7797-49C7-8283-A4E91E0A8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434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4BEA-4537-4564-BD33-66573E04E2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914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DFFF6-BC3E-414E-9E7F-84B440896E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769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0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08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93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70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04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3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55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782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337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0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33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igBlueDots1600Logo2 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082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90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90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90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86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63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48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187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8562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3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2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4AA29-1170-4E44-B88B-FDF3A710D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288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87D3-5453-4B51-B30F-0A098EE925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11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E8A4-5210-4BC2-8D46-690873997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602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71B4A-8C06-41BE-BDDE-E7326F03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6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A39A5-B531-4AE4-B14F-0492053F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993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AAF8-59A4-400D-918C-F9102FA6E6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075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8ED1-2C94-4A5A-9694-5F2C9E5BE5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494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71D99-C8E8-47AC-BF07-4E034607C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341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9403E-A514-4DE5-BB5B-69EFBB214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553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1B08-7797-49C7-8283-A4E91E0A8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771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4BEA-4537-4564-BD33-66573E04E2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718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DFFF6-BC3E-414E-9E7F-84B440896E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698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B8A1-B516-41D1-B16D-C3CEADF1B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90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BBA4-9550-482D-B196-5BA441D3F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2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08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BDBC-3F33-4359-98C4-0A62ABAD0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738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F8D-39C1-4CEC-BC1A-047392379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2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A51C-A971-43A8-9C9E-C8261E684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29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F749-DF66-44B5-B962-55601C9AB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85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0E83-2B56-4F91-ADC2-02C98994A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607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D663-7D11-4A8B-8A55-CEFBA7E67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81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77DD-62CD-44A7-BC26-3BB8587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80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044A-86B6-4BE8-8552-F6C18FE0C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06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9063-C511-4A65-87ED-3A9EDD1B7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593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440-D44C-4E47-ABE7-79D0E0F87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51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9778-4E3B-4556-9901-4F979F0CF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69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96A-391C-4647-A12B-21DA78AC5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5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485F-9B97-47D1-8045-9BB3FEE04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8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832E-2D00-4243-8B5F-515F3450D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53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D21F-BD0B-4E40-9C7B-C7234C12E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53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44F-0BBA-4068-ABEE-4D8D26EE08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08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F14-87A2-4232-B89F-A564DEB2F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48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3A66-7681-422F-9889-AC55E0B9A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1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299-F619-4837-B3B6-3C8478A6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042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686A-98D8-4B08-B811-6CCEEB92C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7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08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510-E325-46AC-94C8-E34C2D751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47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4D5-E432-4E49-B10F-E0BF00F3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12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30E3-80D9-422E-A120-ABD428241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82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D230CC-2082-4BBE-BE68-7C07C4898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517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8C68F-2498-4D0A-9843-338F912BDA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871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D9017F-4FCE-4024-B724-B41B7C7D89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384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7C7DBE-DC85-4D0B-8BD6-633A58FC6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513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A8A58A-C606-427E-83B8-5D749A87F0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40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EB528D-DC0A-4527-8A84-64D34BA6A2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401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46BAED-F31B-456F-B141-63044CF9E9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0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875098-B9CF-4128-8EAF-1415DC303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748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F7BCD8-FA77-47C6-A04A-75142F7BF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87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9921B-C40A-43A7-AED0-2E5ECF04E2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845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D6F4B-F2B2-4ACD-8D55-E62812884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0267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2132-111E-4D20-8DA7-C0847D4EC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77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5D2F-1DA4-4091-8D21-FC13D0483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851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8591-65FD-417A-9C85-02CB34FC8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1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8D55-FE41-45DF-BDFD-C70B3E259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936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0362-77FB-41CB-A34B-B7A6B17D2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885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5F70-D7C4-4BAD-A3BB-CA190878B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009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D346-0424-4DB5-A013-9A3009B2A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950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88C4-4DD5-49CD-9046-3527315B6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138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2BC5-70BC-46B0-AB13-DE23D2125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867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5400-1652-4F87-821D-3FBA7FAA3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03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2690-BA2C-4EE4-B9E3-EA43336E3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1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7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2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9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94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87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56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9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74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4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8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466A-FB8A-44AC-8124-F15668B9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0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588A-274E-450B-9BBB-4FAED9595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8BEF7-F514-46A2-B6ED-A610827AB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2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A687-61BF-4D48-860D-E0334468BB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9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89CE-55E9-419A-A2EF-4349E5080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FFF7-47F4-41B7-BFFD-A71969F75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8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12C3-78BE-4FFA-866B-731D27015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2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E8EB8-BE31-48FC-BD55-E7636109E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41C3D-07E3-4795-BCDF-BF4D51DFB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7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E20-865B-4477-8212-2040FCF4C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9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6B591-ACE6-48FB-A7B5-69BBE5878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A7466-267E-47A2-8F04-1FF4ADF505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8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2413A-352F-4D45-8746-C955FEA6A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5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ACBE7-2A6A-460A-AE49-6159481E31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D0BF0-493F-4571-B65D-522C3186BF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0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E7F-3692-471F-BE66-89DA2E9955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0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0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35902-9995-41E2-8428-7205D6E6C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D3463-CC8D-4294-8C0B-D3E48FAF8C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CC53D-0A27-49C3-BFA1-CB92058F4C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2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BAFC-50EB-4D86-B70A-D85B6C0FD3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2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A206-AA2F-4491-9355-E73762D42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5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378A-6A8C-4A79-B795-2135F8A06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3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31504-C6C0-465A-9B7E-27072C15E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E5E2B-8C06-4433-9A97-B94D92356B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863D-7495-4D91-B9D1-5E017028CE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F3354-CD96-4B66-A60D-FA6BBD80C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7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D817-3392-497D-ADC5-624D2B19F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8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557F6-226C-43EA-935E-8BFF8D973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8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C35A-4CBF-44FF-B109-4490639DD2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0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3127E-40F5-4F91-95C0-AB5D5B9F91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1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975F6-1F02-49F1-9B80-3C42822A82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7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697F2-86AE-437C-90FF-D0F00A09CC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15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20BA-5B58-4BFE-9209-94A3CAD36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2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ACE6-38FB-41C1-BB51-260E57DEB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1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AE770-982F-4BC2-AA0E-C47D558F4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5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83176-FBAF-4F05-A00D-81B28782F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5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6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7FA9-4D0B-40BC-BBEA-37390D508C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4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3CF4-E63E-4E36-BA7C-2CBBFE382D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59FE-7B4E-4F6E-B866-11187D72CA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1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410A-348B-4A90-B1CF-A9CEE800D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EC8D2-AD3C-4708-9BD3-1780512890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4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5C830-B233-40B1-BEB0-EF7E8124DF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5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3639A-9468-4453-97CC-EB8442201F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3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35239-8E9A-4A92-A965-E78DDD3D53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02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B57D-973A-41DF-919E-F0B52BC1E6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0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24DDB-8F54-4DA2-A7DA-D8F40B7516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8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10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A61B8-2A23-45B0-A5CD-6D239BB1D1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08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3AB7D-DFAA-4F19-9A88-883139EFC2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4EEF-0467-4058-A5B2-901535C98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D89AE-D9C6-4B53-9632-C03C86687A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F80EA-5D33-40D9-8C52-B03C754BE3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21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2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5AB20-C5B2-479C-9EC0-592EE1C1E4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08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9E74E-FA90-40A3-8A6B-135CBDB07F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955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12C87-94DB-4D74-890D-C5253A91F7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7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14CE2-F8DD-49DF-829C-97F690F2A0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266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F97BC-10DE-467E-8FAD-3F7BCFD9A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69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CEC9A-D3A8-4357-82AF-00FCE99BF9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70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29FD-69C6-4633-9EBF-CB3A870907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304E-D958-40AD-BF9A-0FFADB609BE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E6C-CE65-4638-B199-8501D41A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44648C-0E90-401D-A61B-A9DBCDCE6D8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4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F297-8BDD-4F4B-AFFB-D4F01587BC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BigBlueDots1600gradientWithBrite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4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44648C-0E90-401D-A61B-A9DBCDCE6D8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8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725F6-4B63-44C0-8784-B6FE5EBB0B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5822A5-3685-4802-A0F9-5B2B460C6EA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0DB48-E42D-4999-ACC0-9891DBDF58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2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EA41127B-F871-4E8A-87A9-6FA37AE31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2FD97-CCB3-4702-9884-69BDE83B8F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C24D8-48A4-4CF3-98D9-EC4A8A487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CD11F-B03E-4E9A-B773-B4DFD6C80F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D190-F0A8-4BB2-9566-41A732BBF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8F398-02E5-4E7F-9921-4D067D02F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CA20D-B20A-4C64-BB42-7D6D3C337F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4B1F5-CAD2-45BB-92BE-E48474513A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0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50.wmf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5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5.xml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Fitting a transformation: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feature-based alignment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Grauman</a:t>
            </a:r>
          </a:p>
          <a:p>
            <a:r>
              <a:rPr lang="en-US" dirty="0" smtClean="0"/>
              <a:t>UT Austin</a:t>
            </a:r>
          </a:p>
          <a:p>
            <a:r>
              <a:rPr lang="en-US" dirty="0" smtClean="0"/>
              <a:t>Thurs Mar 2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54866" t="29851" r="13689" b="38634"/>
          <a:stretch>
            <a:fillRect/>
          </a:stretch>
        </p:blipFill>
        <p:spPr bwMode="auto">
          <a:xfrm>
            <a:off x="-20781" y="0"/>
            <a:ext cx="2992582" cy="21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248400" y="5181599"/>
            <a:ext cx="2646078" cy="1580469"/>
            <a:chOff x="1276" y="2666"/>
            <a:chExt cx="3284" cy="1462"/>
          </a:xfrm>
        </p:grpSpPr>
        <p:sp>
          <p:nvSpPr>
            <p:cNvPr id="6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6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 </a:t>
            </a:r>
            <a:r>
              <a:rPr lang="en-US" smtClean="0"/>
              <a:t>(small group of putative matches that are related by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pPr marL="838200" lvl="1" indent="-381000"/>
            <a:r>
              <a:rPr lang="en-US" i="1" smtClean="0"/>
              <a:t>Verify </a:t>
            </a:r>
            <a:r>
              <a:rPr lang="en-US" smtClean="0"/>
              <a:t>transformation (search for other matches consistent with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3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5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7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8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9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0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2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3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4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5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6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7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8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9" name="TextBox 23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81000" y="75623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smtClean="0">
                <a:solidFill>
                  <a:srgbClr val="000000"/>
                </a:solidFill>
              </a:rPr>
              <a:t>Coming up: robust feature-based alignment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 </a:t>
            </a:r>
            <a:r>
              <a:rPr lang="en-US" smtClean="0"/>
              <a:t>(small group of putative matches that are related by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pPr marL="838200" lvl="1" indent="-381000"/>
            <a:r>
              <a:rPr lang="en-US" i="1" smtClean="0"/>
              <a:t>Verify </a:t>
            </a:r>
            <a:r>
              <a:rPr lang="en-US" smtClean="0"/>
              <a:t>transformation (search for other matches consistent with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</p:txBody>
      </p:sp>
      <p:pic>
        <p:nvPicPr>
          <p:cNvPr id="107524" name="Picture 23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963613"/>
            <a:ext cx="5691187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Box 5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75623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smtClean="0">
                <a:solidFill>
                  <a:srgbClr val="000000"/>
                </a:solidFill>
              </a:rPr>
              <a:t>Coming up: robust feature-based alignment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Feature-based alignment</a:t>
            </a:r>
          </a:p>
          <a:p>
            <a:pPr lvl="1"/>
            <a:r>
              <a:rPr lang="en-US" dirty="0" smtClean="0"/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 smtClean="0"/>
              <a:t>RANSAC for robust 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lignment as fitting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Previous lectures: fitting a </a:t>
            </a:r>
            <a:r>
              <a:rPr lang="en-US" dirty="0" smtClean="0">
                <a:solidFill>
                  <a:schemeClr val="accent2"/>
                </a:solidFill>
              </a:rPr>
              <a:t>model to features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image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Alignment: fitting a </a:t>
            </a:r>
            <a:r>
              <a:rPr lang="en-US" dirty="0" smtClean="0">
                <a:solidFill>
                  <a:schemeClr val="accent2"/>
                </a:solidFill>
              </a:rPr>
              <a:t>transformation between pairs of features</a:t>
            </a:r>
            <a:r>
              <a:rPr lang="en-US" dirty="0" smtClean="0"/>
              <a:t> (</a:t>
            </a:r>
            <a:r>
              <a:rPr lang="en-US" i="1" dirty="0" smtClean="0"/>
              <a:t>matches</a:t>
            </a:r>
            <a:r>
              <a:rPr lang="en-US" dirty="0" smtClean="0"/>
              <a:t>) in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images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13350" y="2406650"/>
          <a:ext cx="2133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4" imgW="1143000" imgH="342720" progId="Equation.3">
                  <p:embed/>
                </p:oleObj>
              </mc:Choice>
              <mc:Fallback>
                <p:oleObj name="Equation" r:id="rId4" imgW="1143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406650"/>
                        <a:ext cx="21336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2057400" y="1828800"/>
            <a:ext cx="1555750" cy="1447800"/>
            <a:chOff x="796" y="863"/>
            <a:chExt cx="1316" cy="1249"/>
          </a:xfrm>
        </p:grpSpPr>
        <p:sp>
          <p:nvSpPr>
            <p:cNvPr id="4126" name="Line 6"/>
            <p:cNvSpPr>
              <a:spLocks noChangeShapeType="1"/>
            </p:cNvSpPr>
            <p:nvPr/>
          </p:nvSpPr>
          <p:spPr bwMode="auto">
            <a:xfrm flipV="1">
              <a:off x="796" y="863"/>
              <a:ext cx="1316" cy="124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27" name="Oval 7"/>
            <p:cNvSpPr>
              <a:spLocks noChangeAspect="1" noChangeArrowheads="1"/>
            </p:cNvSpPr>
            <p:nvPr/>
          </p:nvSpPr>
          <p:spPr bwMode="auto">
            <a:xfrm>
              <a:off x="960" y="174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28" name="Oval 8"/>
            <p:cNvSpPr>
              <a:spLocks noChangeAspect="1" noChangeArrowheads="1"/>
            </p:cNvSpPr>
            <p:nvPr/>
          </p:nvSpPr>
          <p:spPr bwMode="auto">
            <a:xfrm>
              <a:off x="1200" y="170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29" name="Oval 9"/>
            <p:cNvSpPr>
              <a:spLocks noChangeAspect="1" noChangeArrowheads="1"/>
            </p:cNvSpPr>
            <p:nvPr/>
          </p:nvSpPr>
          <p:spPr bwMode="auto">
            <a:xfrm>
              <a:off x="1344" y="141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30" name="Oval 10"/>
            <p:cNvSpPr>
              <a:spLocks noChangeAspect="1" noChangeArrowheads="1"/>
            </p:cNvSpPr>
            <p:nvPr/>
          </p:nvSpPr>
          <p:spPr bwMode="auto">
            <a:xfrm>
              <a:off x="1584" y="136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31" name="Oval 11"/>
            <p:cNvSpPr>
              <a:spLocks noChangeAspect="1" noChangeArrowheads="1"/>
            </p:cNvSpPr>
            <p:nvPr/>
          </p:nvSpPr>
          <p:spPr bwMode="auto">
            <a:xfrm>
              <a:off x="1776" y="112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32" name="Oval 12"/>
            <p:cNvSpPr>
              <a:spLocks noChangeAspect="1" noChangeArrowheads="1"/>
            </p:cNvSpPr>
            <p:nvPr/>
          </p:nvSpPr>
          <p:spPr bwMode="auto">
            <a:xfrm>
              <a:off x="1941" y="93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33" name="Oval 13"/>
            <p:cNvSpPr>
              <a:spLocks noChangeAspect="1" noChangeArrowheads="1"/>
            </p:cNvSpPr>
            <p:nvPr/>
          </p:nvSpPr>
          <p:spPr bwMode="auto">
            <a:xfrm>
              <a:off x="1344" y="155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34" name="Oval 14"/>
            <p:cNvSpPr>
              <a:spLocks noChangeAspect="1" noChangeArrowheads="1"/>
            </p:cNvSpPr>
            <p:nvPr/>
          </p:nvSpPr>
          <p:spPr bwMode="auto">
            <a:xfrm>
              <a:off x="2037" y="98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35" name="Oval 15"/>
            <p:cNvSpPr>
              <a:spLocks noChangeAspect="1" noChangeArrowheads="1"/>
            </p:cNvSpPr>
            <p:nvPr/>
          </p:nvSpPr>
          <p:spPr bwMode="auto">
            <a:xfrm>
              <a:off x="912" y="203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4099" name="Object 1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981700" y="5638800"/>
          <a:ext cx="2324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6" imgW="1307880" imgH="342720" progId="Equation.3">
                  <p:embed/>
                </p:oleObj>
              </mc:Choice>
              <mc:Fallback>
                <p:oleObj name="Equation" r:id="rId6" imgW="1307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5638800"/>
                        <a:ext cx="2324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4586288" y="1955800"/>
            <a:ext cx="341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Find model </a:t>
            </a:r>
            <a:r>
              <a:rPr lang="en-US" sz="2000" i="1" dirty="0">
                <a:solidFill>
                  <a:srgbClr val="000000"/>
                </a:solidFill>
              </a:rPr>
              <a:t>M</a:t>
            </a:r>
            <a:r>
              <a:rPr lang="en-US" sz="2000" dirty="0">
                <a:solidFill>
                  <a:srgbClr val="000000"/>
                </a:solidFill>
              </a:rPr>
              <a:t> that minimizes</a:t>
            </a:r>
          </a:p>
        </p:txBody>
      </p:sp>
      <p:sp>
        <p:nvSpPr>
          <p:cNvPr id="4104" name="Text Box 18"/>
          <p:cNvSpPr txBox="1">
            <a:spLocks noChangeArrowheads="1"/>
          </p:cNvSpPr>
          <p:nvPr/>
        </p:nvSpPr>
        <p:spPr bwMode="auto">
          <a:xfrm>
            <a:off x="5764213" y="4848225"/>
            <a:ext cx="2665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Find transformation </a:t>
            </a:r>
            <a:r>
              <a:rPr lang="en-US" sz="2000" i="1">
                <a:solidFill>
                  <a:srgbClr val="000000"/>
                </a:solidFill>
              </a:rPr>
              <a:t>T</a:t>
            </a:r>
            <a:r>
              <a:rPr lang="en-US" sz="2000">
                <a:solidFill>
                  <a:srgbClr val="000000"/>
                </a:solidFill>
              </a:rPr>
              <a:t>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that minimizes</a:t>
            </a:r>
          </a:p>
        </p:txBody>
      </p:sp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3676650" y="1447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4106" name="Text Box 20"/>
          <p:cNvSpPr txBox="1">
            <a:spLocks noChangeArrowheads="1"/>
          </p:cNvSpPr>
          <p:nvPr/>
        </p:nvSpPr>
        <p:spPr bwMode="auto">
          <a:xfrm>
            <a:off x="2393950" y="20574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grpSp>
        <p:nvGrpSpPr>
          <p:cNvPr id="4107" name="Group 21"/>
          <p:cNvGrpSpPr>
            <a:grpSpLocks/>
          </p:cNvGrpSpPr>
          <p:nvPr/>
        </p:nvGrpSpPr>
        <p:grpSpPr bwMode="auto">
          <a:xfrm>
            <a:off x="1035050" y="4572000"/>
            <a:ext cx="4375150" cy="1981200"/>
            <a:chOff x="192" y="2880"/>
            <a:chExt cx="2756" cy="1248"/>
          </a:xfrm>
        </p:grpSpPr>
        <p:grpSp>
          <p:nvGrpSpPr>
            <p:cNvPr id="4108" name="Group 22"/>
            <p:cNvGrpSpPr>
              <a:grpSpLocks/>
            </p:cNvGrpSpPr>
            <p:nvPr/>
          </p:nvGrpSpPr>
          <p:grpSpPr bwMode="auto">
            <a:xfrm>
              <a:off x="192" y="2906"/>
              <a:ext cx="2756" cy="1222"/>
              <a:chOff x="1276" y="2666"/>
              <a:chExt cx="3284" cy="1462"/>
            </a:xfrm>
          </p:grpSpPr>
          <p:sp>
            <p:nvSpPr>
              <p:cNvPr id="4113" name="Line 23"/>
              <p:cNvSpPr>
                <a:spLocks noChangeShapeType="1"/>
              </p:cNvSpPr>
              <p:nvPr/>
            </p:nvSpPr>
            <p:spPr bwMode="auto">
              <a:xfrm flipV="1">
                <a:off x="2860" y="343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4" name="AutoShape 24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276" y="2666"/>
                <a:ext cx="1412" cy="1462"/>
              </a:xfrm>
              <a:prstGeom prst="actionButtonHome">
                <a:avLst/>
              </a:prstGeom>
              <a:solidFill>
                <a:schemeClr val="bg2">
                  <a:alpha val="25098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5" name="Oval 25"/>
              <p:cNvSpPr>
                <a:spLocks noChangeAspect="1" noChangeArrowheads="1"/>
              </p:cNvSpPr>
              <p:nvPr/>
            </p:nvSpPr>
            <p:spPr bwMode="auto">
              <a:xfrm>
                <a:off x="1941" y="2831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6" name="Oval 26"/>
              <p:cNvSpPr>
                <a:spLocks noChangeAspect="1" noChangeArrowheads="1"/>
              </p:cNvSpPr>
              <p:nvPr/>
            </p:nvSpPr>
            <p:spPr bwMode="auto">
              <a:xfrm>
                <a:off x="2325" y="3866"/>
                <a:ext cx="75" cy="7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7" name="Oval 27"/>
              <p:cNvSpPr>
                <a:spLocks noChangeAspect="1" noChangeArrowheads="1"/>
              </p:cNvSpPr>
              <p:nvPr/>
            </p:nvSpPr>
            <p:spPr bwMode="auto">
              <a:xfrm>
                <a:off x="1872" y="3621"/>
                <a:ext cx="75" cy="7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8" name="Oval 28"/>
              <p:cNvSpPr>
                <a:spLocks noChangeAspect="1" noChangeArrowheads="1"/>
              </p:cNvSpPr>
              <p:nvPr/>
            </p:nvSpPr>
            <p:spPr bwMode="auto">
              <a:xfrm>
                <a:off x="1413" y="3360"/>
                <a:ext cx="75" cy="7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9" name="Oval 29"/>
              <p:cNvSpPr>
                <a:spLocks noChangeAspect="1" noChangeArrowheads="1"/>
              </p:cNvSpPr>
              <p:nvPr/>
            </p:nvSpPr>
            <p:spPr bwMode="auto">
              <a:xfrm>
                <a:off x="2256" y="3168"/>
                <a:ext cx="75" cy="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0" name="AutoShape 30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 rot="1247942">
                <a:off x="3628" y="2954"/>
                <a:ext cx="932" cy="1126"/>
              </a:xfrm>
              <a:prstGeom prst="actionButtonHome">
                <a:avLst/>
              </a:prstGeom>
              <a:solidFill>
                <a:schemeClr val="bg2">
                  <a:alpha val="25098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1" name="Oval 31"/>
              <p:cNvSpPr>
                <a:spLocks noChangeAspect="1" noChangeArrowheads="1"/>
              </p:cNvSpPr>
              <p:nvPr/>
            </p:nvSpPr>
            <p:spPr bwMode="auto">
              <a:xfrm>
                <a:off x="4176" y="3168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2" name="Oval 32"/>
              <p:cNvSpPr>
                <a:spLocks noChangeAspect="1" noChangeArrowheads="1"/>
              </p:cNvSpPr>
              <p:nvPr/>
            </p:nvSpPr>
            <p:spPr bwMode="auto">
              <a:xfrm>
                <a:off x="4176" y="3887"/>
                <a:ext cx="75" cy="7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3" name="Oval 33"/>
              <p:cNvSpPr>
                <a:spLocks noChangeAspect="1" noChangeArrowheads="1"/>
              </p:cNvSpPr>
              <p:nvPr/>
            </p:nvSpPr>
            <p:spPr bwMode="auto">
              <a:xfrm>
                <a:off x="3936" y="3621"/>
                <a:ext cx="75" cy="7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4" name="Oval 34"/>
              <p:cNvSpPr>
                <a:spLocks noChangeAspect="1" noChangeArrowheads="1"/>
              </p:cNvSpPr>
              <p:nvPr/>
            </p:nvSpPr>
            <p:spPr bwMode="auto">
              <a:xfrm>
                <a:off x="3744" y="3360"/>
                <a:ext cx="75" cy="7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5" name="Oval 35"/>
              <p:cNvSpPr>
                <a:spLocks noChangeAspect="1" noChangeArrowheads="1"/>
              </p:cNvSpPr>
              <p:nvPr/>
            </p:nvSpPr>
            <p:spPr bwMode="auto">
              <a:xfrm>
                <a:off x="4293" y="3408"/>
                <a:ext cx="75" cy="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109" name="Text Box 36"/>
            <p:cNvSpPr txBox="1">
              <a:spLocks noChangeArrowheads="1"/>
            </p:cNvSpPr>
            <p:nvPr/>
          </p:nvSpPr>
          <p:spPr bwMode="auto">
            <a:xfrm>
              <a:off x="1649" y="321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4110" name="Text Box 37"/>
            <p:cNvSpPr txBox="1">
              <a:spLocks noChangeArrowheads="1"/>
            </p:cNvSpPr>
            <p:nvPr/>
          </p:nvSpPr>
          <p:spPr bwMode="auto">
            <a:xfrm>
              <a:off x="480" y="288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111" name="Text Box 38"/>
            <p:cNvSpPr txBox="1">
              <a:spLocks noChangeArrowheads="1"/>
            </p:cNvSpPr>
            <p:nvPr/>
          </p:nvSpPr>
          <p:spPr bwMode="auto">
            <a:xfrm>
              <a:off x="2448" y="307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112" name="Text Box 39"/>
            <p:cNvSpPr txBox="1">
              <a:spLocks noChangeArrowheads="1"/>
            </p:cNvSpPr>
            <p:nvPr/>
          </p:nvSpPr>
          <p:spPr bwMode="auto">
            <a:xfrm>
              <a:off x="2532" y="3081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29400" y="65502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from: Lana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14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parametric warps:</a:t>
            </a:r>
          </a:p>
        </p:txBody>
      </p:sp>
      <p:pic>
        <p:nvPicPr>
          <p:cNvPr id="64516" name="Picture 4" descr="HHHIMG_1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1963738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524000" y="305911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translation</a:t>
            </a:r>
          </a:p>
        </p:txBody>
      </p:sp>
      <p:pic>
        <p:nvPicPr>
          <p:cNvPr id="64518" name="Picture 6" descr="HHHIMG_1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978025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rota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49425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117975" y="304482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rotation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553200" y="296862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aspect</a:t>
            </a:r>
          </a:p>
        </p:txBody>
      </p:sp>
      <p:pic>
        <p:nvPicPr>
          <p:cNvPr id="64522" name="Picture 10" descr="aff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0675" y="4006850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013075" y="545465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affine</a:t>
            </a:r>
          </a:p>
        </p:txBody>
      </p:sp>
      <p:pic>
        <p:nvPicPr>
          <p:cNvPr id="64524" name="Picture 12" descr="perspecti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5275" y="415925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5491163" y="525145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perspective</a:t>
            </a:r>
          </a:p>
        </p:txBody>
      </p:sp>
      <p:sp>
        <p:nvSpPr>
          <p:cNvPr id="64526" name="TextBox 15"/>
          <p:cNvSpPr txBox="1">
            <a:spLocks noChangeArrowheads="1"/>
          </p:cNvSpPr>
          <p:nvPr/>
        </p:nvSpPr>
        <p:spPr bwMode="auto">
          <a:xfrm>
            <a:off x="7164388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4922541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/>
          <a:lstStyle/>
          <a:p>
            <a:r>
              <a:rPr lang="en-US" smtClean="0"/>
              <a:t>Transformation T is a coordinate-changing machine:</a:t>
            </a:r>
          </a:p>
          <a:p>
            <a:r>
              <a:rPr lang="en-US" smtClean="0"/>
              <a:t>				p’ = </a:t>
            </a:r>
            <a:r>
              <a:rPr lang="en-US" i="1" smtClean="0"/>
              <a:t>T</a:t>
            </a:r>
            <a:r>
              <a:rPr lang="en-US" smtClean="0"/>
              <a:t>(p)</a:t>
            </a:r>
          </a:p>
          <a:p>
            <a:r>
              <a:rPr lang="en-US" smtClean="0"/>
              <a:t>What does it mean that </a:t>
            </a:r>
            <a:r>
              <a:rPr lang="en-US" i="1" smtClean="0"/>
              <a:t>T</a:t>
            </a:r>
            <a:r>
              <a:rPr lang="en-US" smtClean="0"/>
              <a:t> is </a:t>
            </a:r>
            <a:r>
              <a:rPr lang="en-US" b="1" smtClean="0"/>
              <a:t>global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Is the same for any point p</a:t>
            </a:r>
          </a:p>
          <a:p>
            <a:pPr lvl="1"/>
            <a:r>
              <a:rPr lang="en-US" smtClean="0"/>
              <a:t>can be described by just a few numbers (parameters)</a:t>
            </a:r>
          </a:p>
          <a:p>
            <a:r>
              <a:rPr lang="en-US" smtClean="0"/>
              <a:t>Let’s represent </a:t>
            </a:r>
            <a:r>
              <a:rPr lang="en-US" i="1" smtClean="0"/>
              <a:t>T</a:t>
            </a:r>
            <a:r>
              <a:rPr lang="en-US" smtClean="0"/>
              <a:t> as a matrix:</a:t>
            </a:r>
          </a:p>
          <a:p>
            <a:r>
              <a:rPr lang="en-US" smtClean="0"/>
              <a:t>				  p’ = </a:t>
            </a:r>
            <a:r>
              <a:rPr lang="en-US" b="1" smtClean="0"/>
              <a:t>M</a:t>
            </a:r>
            <a:r>
              <a:rPr lang="en-US" smtClean="0"/>
              <a:t>p</a:t>
            </a:r>
          </a:p>
          <a:p>
            <a:endParaRPr lang="en-US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2061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4" name="Picture 10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(x,y)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(x’,y’)</a:t>
            </a:r>
          </a:p>
        </p:txBody>
      </p:sp>
      <p:sp>
        <p:nvSpPr>
          <p:cNvPr id="2058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9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42423" name="Object 2"/>
          <p:cNvGraphicFramePr>
            <a:graphicFrameLocks noChangeAspect="1"/>
          </p:cNvGraphicFramePr>
          <p:nvPr/>
        </p:nvGraphicFramePr>
        <p:xfrm>
          <a:off x="3084513" y="5486400"/>
          <a:ext cx="24352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5" imgW="812520" imgH="469800" progId="Equation.3">
                  <p:embed/>
                </p:oleObj>
              </mc:Choice>
              <mc:Fallback>
                <p:oleObj name="Equation" r:id="rId5" imgW="812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5486400"/>
                        <a:ext cx="24352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3281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Scaling</a:t>
            </a:r>
            <a:r>
              <a:rPr lang="en-US" sz="200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Uniform scaling</a:t>
            </a:r>
            <a:r>
              <a:rPr lang="en-US" sz="2000" smtClean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894013"/>
            <a:ext cx="3048000" cy="2743200"/>
            <a:chOff x="816" y="2208"/>
            <a:chExt cx="1920" cy="1728"/>
          </a:xfrm>
        </p:grpSpPr>
        <p:sp>
          <p:nvSpPr>
            <p:cNvPr id="65571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2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3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4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5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6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7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8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79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0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1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2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4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5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6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7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88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00200" y="3960813"/>
            <a:ext cx="914400" cy="1066800"/>
            <a:chOff x="1440" y="2928"/>
            <a:chExt cx="576" cy="672"/>
          </a:xfrm>
        </p:grpSpPr>
        <p:sp>
          <p:nvSpPr>
            <p:cNvPr id="65568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69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70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81600" y="2894013"/>
            <a:ext cx="3048000" cy="2743200"/>
            <a:chOff x="816" y="2208"/>
            <a:chExt cx="1920" cy="1728"/>
          </a:xfrm>
        </p:grpSpPr>
        <p:sp>
          <p:nvSpPr>
            <p:cNvPr id="65550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1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2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3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4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5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6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7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8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9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0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1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2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3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4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5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6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7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6781800" y="2589213"/>
            <a:ext cx="1828800" cy="2133600"/>
            <a:chOff x="1440" y="2928"/>
            <a:chExt cx="576" cy="672"/>
          </a:xfrm>
        </p:grpSpPr>
        <p:sp>
          <p:nvSpPr>
            <p:cNvPr id="65547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>
              <a:solidFill>
                <a:srgbClr val="01196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48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49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5544" name="AutoShape 50"/>
          <p:cNvSpPr>
            <a:spLocks noChangeArrowheads="1"/>
          </p:cNvSpPr>
          <p:nvPr/>
        </p:nvSpPr>
        <p:spPr bwMode="auto">
          <a:xfrm>
            <a:off x="3962400" y="411321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5" name="Text Box 51"/>
          <p:cNvSpPr txBox="1">
            <a:spLocks noChangeArrowheads="1"/>
          </p:cNvSpPr>
          <p:nvPr/>
        </p:nvSpPr>
        <p:spPr bwMode="auto">
          <a:xfrm>
            <a:off x="4065588" y="4494213"/>
            <a:ext cx="579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5546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14549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66596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7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8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9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0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2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3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4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5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6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7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8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9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0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1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2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3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66593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4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5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66575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6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7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8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9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0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1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2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3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4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5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6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7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8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9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0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1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2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66572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6570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i="1">
                <a:solidFill>
                  <a:srgbClr val="FFFF00"/>
                </a:solidFill>
              </a:endParaRPr>
            </a:p>
          </p:txBody>
        </p:sp>
        <p:sp>
          <p:nvSpPr>
            <p:cNvPr id="66571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 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2,</a:t>
              </a:r>
              <a:b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Y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 0.5</a:t>
              </a:r>
            </a:p>
          </p:txBody>
        </p:sp>
      </p:grpSp>
      <p:sp>
        <p:nvSpPr>
          <p:cNvPr id="66565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3078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37113" y="138430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138430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3"/>
          <p:cNvGraphicFramePr>
            <a:graphicFrameLocks noChangeAspect="1"/>
          </p:cNvGraphicFramePr>
          <p:nvPr/>
        </p:nvGraphicFramePr>
        <p:xfrm>
          <a:off x="4030663" y="344170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44170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441325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13715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scaling matrix 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0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16475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838200" y="305593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Rotate around (0,0)?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36496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Equation" r:id="rId4" imgW="1460160" imgH="355320" progId="Equation.3">
                  <p:embed/>
                </p:oleObj>
              </mc:Choice>
              <mc:Fallback>
                <p:oleObj name="Equation" r:id="rId4" imgW="1460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496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3"/>
          <p:cNvGraphicFramePr>
            <a:graphicFrameLocks noChangeAspect="1"/>
          </p:cNvGraphicFramePr>
          <p:nvPr/>
        </p:nvGraphicFramePr>
        <p:xfrm>
          <a:off x="5016500" y="35941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Equation" r:id="rId6" imgW="1701720" imgH="457200" progId="Equation.3">
                  <p:embed/>
                </p:oleObj>
              </mc:Choice>
              <mc:Fallback>
                <p:oleObj name="Equation" r:id="rId6" imgW="1701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941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838200" y="472122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Shear?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101725" y="5311775"/>
          <a:ext cx="21018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tion" r:id="rId8" imgW="952200" imgH="457200" progId="Equation.3">
                  <p:embed/>
                </p:oleObj>
              </mc:Choice>
              <mc:Fallback>
                <p:oleObj name="Equation" r:id="rId8" imgW="95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311775"/>
                        <a:ext cx="21018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5"/>
          <p:cNvGraphicFramePr>
            <a:graphicFrameLocks noChangeAspect="1"/>
          </p:cNvGraphicFramePr>
          <p:nvPr/>
        </p:nvGraphicFramePr>
        <p:xfrm>
          <a:off x="5046663" y="5241925"/>
          <a:ext cx="32496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Equation" r:id="rId10" imgW="1384200" imgH="482400" progId="Equation.3">
                  <p:embed/>
                </p:oleObj>
              </mc:Choice>
              <mc:Fallback>
                <p:oleObj name="Equation" r:id="rId10" imgW="1384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241925"/>
                        <a:ext cx="324961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846138" y="1165225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Scaling?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1220788" y="1616075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Equation" r:id="rId12" imgW="647640" imgH="482400" progId="Equation.3">
                  <p:embed/>
                </p:oleObj>
              </mc:Choice>
              <mc:Fallback>
                <p:oleObj name="Equation" r:id="rId12" imgW="647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616075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5"/>
          <p:cNvGraphicFramePr>
            <a:graphicFrameLocks noChangeAspect="1"/>
          </p:cNvGraphicFramePr>
          <p:nvPr/>
        </p:nvGraphicFramePr>
        <p:xfrm>
          <a:off x="4973638" y="1566863"/>
          <a:ext cx="2847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Equation" r:id="rId14" imgW="1231560" imgH="482400" progId="Equation.3">
                  <p:embed/>
                </p:oleObj>
              </mc:Choice>
              <mc:Fallback>
                <p:oleObj name="Equation" r:id="rId14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1566863"/>
                        <a:ext cx="28479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2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/>
          <a:p>
            <a:r>
              <a:rPr lang="en-US" sz="2800" dirty="0" smtClean="0"/>
              <a:t>Interest point detection</a:t>
            </a:r>
          </a:p>
          <a:p>
            <a:pPr lvl="1"/>
            <a:r>
              <a:rPr lang="en-US" sz="2400" dirty="0" smtClean="0"/>
              <a:t>Harris corner detector</a:t>
            </a:r>
          </a:p>
          <a:p>
            <a:pPr lvl="1"/>
            <a:r>
              <a:rPr lang="en-US" sz="2400" dirty="0" err="1" smtClean="0"/>
              <a:t>Laplacian</a:t>
            </a:r>
            <a:r>
              <a:rPr lang="en-US" sz="2400" dirty="0" smtClean="0"/>
              <a:t> of Gaussian, automatic scale selection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Invariant descriptors</a:t>
            </a:r>
          </a:p>
          <a:p>
            <a:pPr lvl="1"/>
            <a:r>
              <a:rPr lang="en-US" sz="2400" dirty="0" smtClean="0"/>
              <a:t>Rotation according to dominant gradient direction</a:t>
            </a:r>
          </a:p>
          <a:p>
            <a:pPr lvl="1"/>
            <a:r>
              <a:rPr lang="en-US" sz="2400" dirty="0" smtClean="0"/>
              <a:t>Histograms for robustness to small shifts and translations (SIFT descriptor)</a:t>
            </a:r>
          </a:p>
        </p:txBody>
      </p:sp>
    </p:spTree>
    <p:extLst>
      <p:ext uri="{BB962C8B-B14F-4D97-AF65-F5344CB8AC3E}">
        <p14:creationId xmlns:p14="http://schemas.microsoft.com/office/powerpoint/2010/main" val="15970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838200" y="1384300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Mirror about Y axis?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19200" y="2035175"/>
          <a:ext cx="10096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35175"/>
                        <a:ext cx="10096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572000" y="1903413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3413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838200" y="3289300"/>
            <a:ext cx="310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Mirror over (0,0)?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95400" y="4016375"/>
          <a:ext cx="10366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16375"/>
                        <a:ext cx="10366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575175" y="3906838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906838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890588" y="5108575"/>
            <a:ext cx="240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2D Translation?</a:t>
            </a:r>
          </a:p>
        </p:txBody>
      </p: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1427163" y="5648325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Equation" r:id="rId11" imgW="647640" imgH="457200" progId="Equation.3">
                  <p:embed/>
                </p:oleObj>
              </mc:Choice>
              <mc:Fallback>
                <p:oleObj name="Equation" r:id="rId11" imgW="64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648325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35513" y="5856288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2700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Linear Transformations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2443163"/>
            <a:ext cx="8566150" cy="47879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Only linear 2D transformations can be represented with a 2x2 matrix.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Mirror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74988" y="1092200"/>
          <a:ext cx="277336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4" imgW="1117440" imgH="457200" progId="Equation.3">
                  <p:embed/>
                </p:oleObj>
              </mc:Choice>
              <mc:Fallback>
                <p:oleObj name="Equation" r:id="rId4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092200"/>
                        <a:ext cx="2773362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19172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r>
              <a:rPr lang="en-US" sz="3600" dirty="0" smtClean="0"/>
              <a:t>Homogeneous coordinates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325926" y="3184525"/>
            <a:ext cx="262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homogeneous image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coordinates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52588" y="419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Converting </a:t>
            </a:r>
            <a:r>
              <a:rPr lang="en-US" sz="2800" i="1" dirty="0" smtClean="0">
                <a:solidFill>
                  <a:srgbClr val="000000"/>
                </a:solidFill>
              </a:rPr>
              <a:t>from</a:t>
            </a:r>
            <a:r>
              <a:rPr lang="en-US" sz="2800" dirty="0" smtClean="0">
                <a:solidFill>
                  <a:srgbClr val="000000"/>
                </a:solidFill>
              </a:rPr>
              <a:t> homogeneous coordinates</a:t>
            </a:r>
          </a:p>
        </p:txBody>
      </p:sp>
      <p:pic>
        <p:nvPicPr>
          <p:cNvPr id="20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39" y="2033588"/>
            <a:ext cx="18430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39" y="480060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04988" y="1295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To convert to homogeneous coordinates:</a:t>
            </a:r>
          </a:p>
        </p:txBody>
      </p:sp>
    </p:spTree>
    <p:extLst>
      <p:ext uri="{BB962C8B-B14F-4D97-AF65-F5344CB8AC3E}">
        <p14:creationId xmlns:p14="http://schemas.microsoft.com/office/powerpoint/2010/main" val="14957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can we represent 2d translation as a 3x3 matrix using homogeneous coordinates?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Using the rightmost column:</a:t>
            </a:r>
          </a:p>
        </p:txBody>
      </p:sp>
      <p:graphicFrame>
        <p:nvGraphicFramePr>
          <p:cNvPr id="732164" name="Object 2"/>
          <p:cNvGraphicFramePr>
            <a:graphicFrameLocks noChangeAspect="1"/>
          </p:cNvGraphicFramePr>
          <p:nvPr/>
        </p:nvGraphicFramePr>
        <p:xfrm>
          <a:off x="1524000" y="3795713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95713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70075" y="1822450"/>
          <a:ext cx="1423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822450"/>
                        <a:ext cx="1423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40509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7963" y="1981200"/>
          <a:ext cx="3722687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1981200"/>
                        <a:ext cx="3722687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03363" y="3830638"/>
            <a:ext cx="2541587" cy="2287587"/>
            <a:chOff x="816" y="2208"/>
            <a:chExt cx="1920" cy="1728"/>
          </a:xfrm>
        </p:grpSpPr>
        <p:sp>
          <p:nvSpPr>
            <p:cNvPr id="9255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0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28863" y="4719638"/>
            <a:ext cx="763587" cy="890587"/>
            <a:chOff x="1440" y="2928"/>
            <a:chExt cx="576" cy="672"/>
          </a:xfrm>
        </p:grpSpPr>
        <p:sp>
          <p:nvSpPr>
            <p:cNvPr id="9252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3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4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16538" y="3830638"/>
            <a:ext cx="2541587" cy="2287587"/>
            <a:chOff x="816" y="2208"/>
            <a:chExt cx="1920" cy="1728"/>
          </a:xfrm>
        </p:grpSpPr>
        <p:sp>
          <p:nvSpPr>
            <p:cNvPr id="9234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6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7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8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9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0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1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2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3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4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5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6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3" name="AutoShape 47"/>
          <p:cNvSpPr>
            <a:spLocks noChangeArrowheads="1"/>
          </p:cNvSpPr>
          <p:nvPr/>
        </p:nvSpPr>
        <p:spPr bwMode="auto">
          <a:xfrm>
            <a:off x="4298950" y="4846638"/>
            <a:ext cx="636588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24" name="Text Box 48"/>
          <p:cNvSpPr txBox="1">
            <a:spLocks noChangeArrowheads="1"/>
          </p:cNvSpPr>
          <p:nvPr/>
        </p:nvSpPr>
        <p:spPr bwMode="auto">
          <a:xfrm>
            <a:off x="4252913" y="5097463"/>
            <a:ext cx="750887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 1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651625" y="4516438"/>
            <a:ext cx="763588" cy="890587"/>
            <a:chOff x="1440" y="2928"/>
            <a:chExt cx="576" cy="672"/>
          </a:xfrm>
        </p:grpSpPr>
        <p:sp>
          <p:nvSpPr>
            <p:cNvPr id="9231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2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3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6" name="AutoShape 53"/>
          <p:cNvSpPr>
            <a:spLocks noChangeArrowheads="1"/>
          </p:cNvSpPr>
          <p:nvPr/>
        </p:nvSpPr>
        <p:spPr bwMode="auto">
          <a:xfrm>
            <a:off x="5776913" y="160337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7" name="AutoShape 54"/>
          <p:cNvSpPr>
            <a:spLocks noChangeArrowheads="1"/>
          </p:cNvSpPr>
          <p:nvPr/>
        </p:nvSpPr>
        <p:spPr bwMode="auto">
          <a:xfrm>
            <a:off x="4791075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8" name="AutoShape 55"/>
          <p:cNvSpPr>
            <a:spLocks noChangeArrowheads="1"/>
          </p:cNvSpPr>
          <p:nvPr/>
        </p:nvSpPr>
        <p:spPr bwMode="auto">
          <a:xfrm>
            <a:off x="2855913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9" name="Rectangle 57"/>
          <p:cNvSpPr>
            <a:spLocks noChangeArrowheads="1"/>
          </p:cNvSpPr>
          <p:nvPr/>
        </p:nvSpPr>
        <p:spPr bwMode="auto">
          <a:xfrm>
            <a:off x="2381250" y="982663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Homogeneous Coordinates</a:t>
            </a:r>
          </a:p>
        </p:txBody>
      </p: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456488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31386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Basic 2D Transformations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2D transformations as 3x3 matrices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43000" y="4068763"/>
          <a:ext cx="31829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4" imgW="2057400" imgH="711000" progId="Equation.3">
                  <p:embed/>
                </p:oleObj>
              </mc:Choice>
              <mc:Fallback>
                <p:oleObj name="Equation" r:id="rId4" imgW="2057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182938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77975" y="1868488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6" imgW="1333440" imgH="698400" progId="Equation.3">
                  <p:embed/>
                </p:oleObj>
              </mc:Choice>
              <mc:Fallback>
                <p:oleObj name="Equation" r:id="rId6" imgW="1333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868488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10213" y="4068763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8" imgW="1600200" imgH="711000" progId="Equation.3">
                  <p:embed/>
                </p:oleObj>
              </mc:Choice>
              <mc:Fallback>
                <p:oleObj name="Equation" r:id="rId8" imgW="1600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4068763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81200" y="2979738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Translate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057400" y="5189538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Rotate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248400" y="5189538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Shear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510213" y="1858963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10" imgW="1447560" imgH="711000" progId="Equation.3">
                  <p:embed/>
                </p:oleObj>
              </mc:Choice>
              <mc:Fallback>
                <p:oleObj name="Equation" r:id="rId10" imgW="1447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858963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48400" y="30019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0252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23137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Affine Transformations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3173413"/>
            <a:ext cx="8566150" cy="4940300"/>
          </a:xfrm>
        </p:spPr>
        <p:txBody>
          <a:bodyPr/>
          <a:lstStyle/>
          <a:p>
            <a:r>
              <a:rPr lang="en-US" smtClean="0"/>
              <a:t>Affine transformations are combinations of …</a:t>
            </a:r>
          </a:p>
          <a:p>
            <a:pPr lvl="1"/>
            <a:r>
              <a:rPr lang="en-US" sz="2400" smtClean="0"/>
              <a:t>Linear transformations, and</a:t>
            </a:r>
          </a:p>
          <a:p>
            <a:pPr lvl="1"/>
            <a:r>
              <a:rPr lang="en-US" sz="2400" smtClean="0"/>
              <a:t>Translations</a:t>
            </a:r>
          </a:p>
          <a:p>
            <a:endParaRPr lang="en-US" sz="1200" smtClean="0"/>
          </a:p>
          <a:p>
            <a:r>
              <a:rPr lang="en-US" smtClean="0"/>
              <a:t>Parallel lines remain parallel</a:t>
            </a:r>
          </a:p>
          <a:p>
            <a:pPr lvl="1"/>
            <a:endParaRPr lang="en-US" sz="180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989263" y="1328738"/>
          <a:ext cx="28082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4" imgW="1384200" imgH="711000" progId="Equation.3">
                  <p:embed/>
                </p:oleObj>
              </mc:Choice>
              <mc:Fallback>
                <p:oleObj name="Equation" r:id="rId4" imgW="1384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1328738"/>
                        <a:ext cx="2808287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99984" y="5607408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-1318191">
            <a:off x="4311222" y="5455008"/>
            <a:ext cx="1143000" cy="457200"/>
          </a:xfrm>
          <a:prstGeom prst="parallelogram">
            <a:avLst>
              <a:gd name="adj" fmla="val 6250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909584" y="5683608"/>
            <a:ext cx="304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Feature-based alignment</a:t>
            </a:r>
          </a:p>
          <a:p>
            <a:pPr lvl="1"/>
            <a:r>
              <a:rPr lang="en-US" dirty="0" smtClean="0"/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 smtClean="0"/>
              <a:t>RANSAC for robust fitting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38200" y="2743200"/>
            <a:ext cx="4876800" cy="5334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fit the parameters of some </a:t>
            </a:r>
            <a:r>
              <a:rPr lang="en-US" sz="2400" b="1" dirty="0" smtClean="0"/>
              <a:t>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034088" y="37671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3393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alignment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39782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Two broad approaches:</a:t>
            </a:r>
          </a:p>
          <a:p>
            <a:pPr lvl="1" eaLnBrk="1" hangingPunct="1"/>
            <a:r>
              <a:rPr lang="en-US" sz="2400" dirty="0" smtClean="0"/>
              <a:t>Direct (pixel-based) alignment</a:t>
            </a:r>
          </a:p>
          <a:p>
            <a:pPr lvl="2" eaLnBrk="1" hangingPunct="1"/>
            <a:r>
              <a:rPr lang="en-US" sz="2000" dirty="0" smtClean="0"/>
              <a:t>Search for alignment where most pixels agree</a:t>
            </a:r>
          </a:p>
          <a:p>
            <a:pPr lvl="1" eaLnBrk="1" hangingPunct="1"/>
            <a:r>
              <a:rPr lang="en-US" sz="2400" dirty="0" smtClean="0"/>
              <a:t>Feature-based alignment</a:t>
            </a:r>
          </a:p>
          <a:p>
            <a:pPr lvl="2" eaLnBrk="1" hangingPunct="1"/>
            <a:r>
              <a:rPr lang="en-US" sz="2000" dirty="0" smtClean="0"/>
              <a:t>Search for alignment where </a:t>
            </a:r>
            <a:r>
              <a:rPr lang="en-US" sz="2000" i="1" dirty="0" smtClean="0"/>
              <a:t>extracted features</a:t>
            </a:r>
            <a:r>
              <a:rPr lang="en-US" sz="2000" dirty="0" smtClean="0"/>
              <a:t> agree</a:t>
            </a:r>
          </a:p>
          <a:p>
            <a:pPr lvl="2" eaLnBrk="1" hangingPunct="1"/>
            <a:r>
              <a:rPr lang="en-US" sz="2000" dirty="0" smtClean="0"/>
              <a:t>Can be verified using pixel-based alignmen</a:t>
            </a:r>
            <a:r>
              <a:rPr lang="en-US" dirty="0" smtClean="0"/>
              <a:t>t</a:t>
            </a:r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 flipV="1">
            <a:off x="4540250" y="25669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1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347788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2" name="Oval 7"/>
          <p:cNvSpPr>
            <a:spLocks noChangeAspect="1" noChangeArrowheads="1"/>
          </p:cNvSpPr>
          <p:nvPr/>
        </p:nvSpPr>
        <p:spPr bwMode="auto">
          <a:xfrm>
            <a:off x="3081338" y="160972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3" name="Oval 12"/>
          <p:cNvSpPr>
            <a:spLocks noChangeAspect="1" noChangeArrowheads="1"/>
          </p:cNvSpPr>
          <p:nvPr/>
        </p:nvSpPr>
        <p:spPr bwMode="auto">
          <a:xfrm>
            <a:off x="3690938" y="3252788"/>
            <a:ext cx="119062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4" name="Oval 18"/>
          <p:cNvSpPr>
            <a:spLocks noChangeAspect="1" noChangeArrowheads="1"/>
          </p:cNvSpPr>
          <p:nvPr/>
        </p:nvSpPr>
        <p:spPr bwMode="auto">
          <a:xfrm>
            <a:off x="29718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5" name="Oval 19"/>
          <p:cNvSpPr>
            <a:spLocks noChangeAspect="1" noChangeArrowheads="1"/>
          </p:cNvSpPr>
          <p:nvPr/>
        </p:nvSpPr>
        <p:spPr bwMode="auto">
          <a:xfrm>
            <a:off x="2243138" y="2449513"/>
            <a:ext cx="119062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6" name="Oval 21"/>
          <p:cNvSpPr>
            <a:spLocks noChangeAspect="1" noChangeArrowheads="1"/>
          </p:cNvSpPr>
          <p:nvPr/>
        </p:nvSpPr>
        <p:spPr bwMode="auto">
          <a:xfrm>
            <a:off x="3581400" y="2144713"/>
            <a:ext cx="119063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804988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8" name="Oval 8"/>
          <p:cNvSpPr>
            <a:spLocks noChangeAspect="1" noChangeArrowheads="1"/>
          </p:cNvSpPr>
          <p:nvPr/>
        </p:nvSpPr>
        <p:spPr bwMode="auto">
          <a:xfrm>
            <a:off x="6629400" y="2144713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9" name="Oval 10"/>
          <p:cNvSpPr>
            <a:spLocks noChangeAspect="1" noChangeArrowheads="1"/>
          </p:cNvSpPr>
          <p:nvPr/>
        </p:nvSpPr>
        <p:spPr bwMode="auto">
          <a:xfrm>
            <a:off x="6629400" y="3286125"/>
            <a:ext cx="119063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0" name="Oval 17"/>
          <p:cNvSpPr>
            <a:spLocks noChangeAspect="1" noChangeArrowheads="1"/>
          </p:cNvSpPr>
          <p:nvPr/>
        </p:nvSpPr>
        <p:spPr bwMode="auto">
          <a:xfrm>
            <a:off x="62484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1" name="Oval 20"/>
          <p:cNvSpPr>
            <a:spLocks noChangeAspect="1" noChangeArrowheads="1"/>
          </p:cNvSpPr>
          <p:nvPr/>
        </p:nvSpPr>
        <p:spPr bwMode="auto">
          <a:xfrm>
            <a:off x="5943600" y="2449513"/>
            <a:ext cx="119063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2" name="Oval 22"/>
          <p:cNvSpPr>
            <a:spLocks noChangeAspect="1" noChangeArrowheads="1"/>
          </p:cNvSpPr>
          <p:nvPr/>
        </p:nvSpPr>
        <p:spPr bwMode="auto">
          <a:xfrm>
            <a:off x="6815138" y="2525713"/>
            <a:ext cx="119062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8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Multi-view: 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questions we need to address to achieve these applications: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Fitting a parametric transformation given putative matches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Dealing with outlier correspondences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Exploiting geometry to restrict locations of possible matches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Triangulation, reconstruction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Efficiency when indexing so many </a:t>
            </a:r>
            <a:r>
              <a:rPr lang="en-US" dirty="0" err="1" smtClean="0"/>
              <a:t>keypoints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9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start with affine transformations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Simple fitting procedure (linear least squares)</a:t>
            </a:r>
          </a:p>
          <a:p>
            <a:pPr>
              <a:buFontTx/>
              <a:buChar char="•"/>
            </a:pPr>
            <a:r>
              <a:rPr lang="en-US" smtClean="0"/>
              <a:t>Approximates viewpoint changes for roughly planar objects and roughly orthographic cameras</a:t>
            </a:r>
          </a:p>
          <a:p>
            <a:pPr>
              <a:buFontTx/>
              <a:buChar char="•"/>
            </a:pPr>
            <a:r>
              <a:rPr lang="en-US" smtClean="0"/>
              <a:t>Can be used to initialize fitting for more complex models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84325" y="3276600"/>
          <a:ext cx="28019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Image" r:id="rId4" imgW="5574603" imgH="5079365" progId="Photoshop.Image.10">
                  <p:embed/>
                </p:oleObj>
              </mc:Choice>
              <mc:Fallback>
                <p:oleObj name="Image" r:id="rId4" imgW="5574603" imgH="5079365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3276600"/>
                        <a:ext cx="2801938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08525" y="3276600"/>
          <a:ext cx="30638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Image" r:id="rId6" imgW="6095238" imgH="5079365" progId="Photoshop.Image.10">
                  <p:embed/>
                </p:oleObj>
              </mc:Choice>
              <mc:Fallback>
                <p:oleObj name="Image" r:id="rId6" imgW="6095238" imgH="5079365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3276600"/>
                        <a:ext cx="306387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Parallelogram 5"/>
          <p:cNvSpPr>
            <a:spLocks noChangeArrowheads="1"/>
          </p:cNvSpPr>
          <p:nvPr/>
        </p:nvSpPr>
        <p:spPr bwMode="auto">
          <a:xfrm rot="9408807">
            <a:off x="2508250" y="3779838"/>
            <a:ext cx="1631950" cy="814387"/>
          </a:xfrm>
          <a:prstGeom prst="parallelogram">
            <a:avLst>
              <a:gd name="adj" fmla="val 46721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7" name="Parallelogram 6"/>
          <p:cNvSpPr>
            <a:spLocks noChangeArrowheads="1"/>
          </p:cNvSpPr>
          <p:nvPr/>
        </p:nvSpPr>
        <p:spPr bwMode="auto">
          <a:xfrm rot="11858570" flipH="1">
            <a:off x="5313363" y="3887788"/>
            <a:ext cx="1633537" cy="836612"/>
          </a:xfrm>
          <a:prstGeom prst="parallelogram">
            <a:avLst>
              <a:gd name="adj" fmla="val 29975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0462" y="6488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credit: Lana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3327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8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0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1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1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2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4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6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aside: Least Squares Example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Say we have a set of data points (X1,X1’), (X2,X2’), (X3,X3’), etc.  (e.g. person’s height vs. weight)</a:t>
            </a:r>
          </a:p>
          <a:p>
            <a:r>
              <a:rPr lang="en-US" smtClean="0"/>
              <a:t>We want a nice compact formula (a line) to predict X’s from Xs:  		Xa + b = X’</a:t>
            </a:r>
          </a:p>
          <a:p>
            <a:r>
              <a:rPr lang="en-US" smtClean="0"/>
              <a:t>We want to find a and b</a:t>
            </a:r>
          </a:p>
          <a:p>
            <a:r>
              <a:rPr lang="en-US" smtClean="0"/>
              <a:t>How many (X,X’) pairs do we need?</a:t>
            </a:r>
          </a:p>
          <a:p>
            <a:r>
              <a:rPr lang="en-US" smtClean="0"/>
              <a:t>	</a:t>
            </a:r>
          </a:p>
          <a:p>
            <a:endParaRPr lang="en-US" smtClean="0"/>
          </a:p>
          <a:p>
            <a:r>
              <a:rPr lang="en-US" smtClean="0"/>
              <a:t>What if the data is noisy?</a:t>
            </a:r>
          </a:p>
          <a:p>
            <a:endParaRPr lang="en-US" smtClean="0"/>
          </a:p>
        </p:txBody>
      </p:sp>
      <p:graphicFrame>
        <p:nvGraphicFramePr>
          <p:cNvPr id="710662" name="Object 2"/>
          <p:cNvGraphicFramePr>
            <a:graphicFrameLocks noChangeAspect="1"/>
          </p:cNvGraphicFramePr>
          <p:nvPr/>
        </p:nvGraphicFramePr>
        <p:xfrm>
          <a:off x="1219200" y="3379788"/>
          <a:ext cx="1905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" name="Equation" r:id="rId4" imgW="850680" imgH="457200" progId="Equation.3">
                  <p:embed/>
                </p:oleObj>
              </mc:Choice>
              <mc:Fallback>
                <p:oleObj name="Equation" r:id="rId4" imgW="850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79788"/>
                        <a:ext cx="190500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8" name="Object 3"/>
          <p:cNvGraphicFramePr>
            <a:graphicFrameLocks noChangeAspect="1"/>
          </p:cNvGraphicFramePr>
          <p:nvPr/>
        </p:nvGraphicFramePr>
        <p:xfrm>
          <a:off x="4694238" y="3352800"/>
          <a:ext cx="27289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Equation" r:id="rId6" imgW="1218960" imgH="482400" progId="Equation.3">
                  <p:embed/>
                </p:oleObj>
              </mc:Choice>
              <mc:Fallback>
                <p:oleObj name="Equation" r:id="rId6" imgW="1218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352800"/>
                        <a:ext cx="2728912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067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800600"/>
            <a:ext cx="198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71" name="Text Box 15"/>
          <p:cNvSpPr txBox="1">
            <a:spLocks noChangeArrowheads="1"/>
          </p:cNvSpPr>
          <p:nvPr/>
        </p:nvSpPr>
        <p:spPr bwMode="auto">
          <a:xfrm>
            <a:off x="7799388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Ax=B</a:t>
            </a:r>
          </a:p>
        </p:txBody>
      </p:sp>
      <p:graphicFrame>
        <p:nvGraphicFramePr>
          <p:cNvPr id="710674" name="Object 4"/>
          <p:cNvGraphicFramePr>
            <a:graphicFrameLocks noChangeAspect="1"/>
          </p:cNvGraphicFramePr>
          <p:nvPr/>
        </p:nvGraphicFramePr>
        <p:xfrm>
          <a:off x="838200" y="4800600"/>
          <a:ext cx="234315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Equation" r:id="rId9" imgW="1269720" imgH="939600" progId="Equation.3">
                  <p:embed/>
                </p:oleObj>
              </mc:Choice>
              <mc:Fallback>
                <p:oleObj name="Equation" r:id="rId9" imgW="12697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34315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877888" y="6399213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overconstrained</a:t>
            </a:r>
          </a:p>
        </p:txBody>
      </p:sp>
      <p:graphicFrame>
        <p:nvGraphicFramePr>
          <p:cNvPr id="710678" name="Object 5"/>
          <p:cNvGraphicFramePr>
            <a:graphicFrameLocks noChangeAspect="1"/>
          </p:cNvGraphicFramePr>
          <p:nvPr/>
        </p:nvGraphicFramePr>
        <p:xfrm>
          <a:off x="4089400" y="5334000"/>
          <a:ext cx="1651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1" name="Equation" r:id="rId11" imgW="838080" imgH="266400" progId="Equation.3">
                  <p:embed/>
                </p:oleObj>
              </mc:Choice>
              <mc:Fallback>
                <p:oleObj name="Equation" r:id="rId11" imgW="838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334000"/>
                        <a:ext cx="16510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7346950" y="658177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</p:spTree>
    <p:extLst>
      <p:ext uri="{BB962C8B-B14F-4D97-AF65-F5344CB8AC3E}">
        <p14:creationId xmlns:p14="http://schemas.microsoft.com/office/powerpoint/2010/main" val="33342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  <p:bldP spid="710671" grpId="0"/>
      <p:bldP spid="7106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5378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9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0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1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2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0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1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2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3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5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name="Equation" r:id="rId10" imgW="2260440" imgH="1396800" progId="Equation.3">
                  <p:embed/>
                </p:oleObj>
              </mc:Choice>
              <mc:Fallback>
                <p:oleObj name="Equation" r:id="rId10" imgW="22604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81538" y="4706938"/>
            <a:ext cx="2811462" cy="14970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15350" y="4633913"/>
            <a:ext cx="365125" cy="1679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114800" y="5283200"/>
            <a:ext cx="3048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r>
              <a:rPr lang="en-US" dirty="0" smtClean="0"/>
              <a:t>Once we have solved for the parameters, how do we compute the coordinates of the corresponding point for                      ? </a:t>
            </a:r>
          </a:p>
          <a:p>
            <a:pPr>
              <a:buFontTx/>
              <a:buChar char="•"/>
            </a:pPr>
            <a:r>
              <a:rPr lang="en-US" dirty="0"/>
              <a:t>Where do the matches come from?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711378"/>
              </p:ext>
            </p:extLst>
          </p:nvPr>
        </p:nvGraphicFramePr>
        <p:xfrm>
          <a:off x="1651000" y="5638800"/>
          <a:ext cx="1533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638800"/>
                        <a:ext cx="15335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3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2" descr="http://www.vlfeat.org/demo/xsift_basic_0.jpg.pagespeed.ic.nDRYdbuB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6" y="2092804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1650" y="1357715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http://www.vlfeat.org/overview/sift.html</a:t>
            </a:r>
          </a:p>
        </p:txBody>
      </p:sp>
      <p:pic>
        <p:nvPicPr>
          <p:cNvPr id="464900" name="Picture 4" descr="http://www.vlfeat.org/demo/xsift_basic_2.jpg.pagespeed.ic.-3OPdEpiB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74913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4902" name="Picture 6" descr="http://www.vlfeat.org/demo/xsift_basic_3.jpg.pagespeed.ic.xUlYQ7aE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2804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5791200"/>
            <a:ext cx="24384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6466366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http://www.vlfeat.org/overview/sift.html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9832" y="4530287"/>
            <a:ext cx="254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Interest points and their scales and orientations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(random subset of 50)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583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SIFT descriptors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365677" y="133806"/>
            <a:ext cx="982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Recall: Scale Invariant Feature Transform (SIFT) descriptor </a:t>
            </a:r>
            <a:r>
              <a:rPr lang="en-US" sz="3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[Lowe 2004]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0" y="6519446"/>
            <a:ext cx="237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Kristen Grauman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55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SIFT (preliminary) matches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1650" y="1357715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http://www.vlfeat.org/overview/sift.html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6466366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http://www.vlfeat.org/overview/sift.html</a:t>
            </a:r>
          </a:p>
        </p:txBody>
      </p:sp>
      <p:pic>
        <p:nvPicPr>
          <p:cNvPr id="466946" name="Picture 2" descr="http://www.vlfeat.org/demo/xsift_match_1.jpg.pagespeed.ic.b1TNuoHK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6001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48" name="Picture 4" descr="http://www.vlfeat.org/demo/xsift_match_2.jpg.pagespeed.ic.88w6MDq0y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80365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4419600" y="1656001"/>
            <a:ext cx="0" cy="22860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419600" y="4180365"/>
            <a:ext cx="0" cy="22860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0" y="6519446"/>
            <a:ext cx="237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Kristen Grauman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42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55626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847725" y="5035550"/>
            <a:ext cx="755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Affine  model approximates perspective projection of planar objects.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4"/>
          <a:srcRect l="54866" t="29851" r="13689" b="38634"/>
          <a:stretch>
            <a:fillRect/>
          </a:stretch>
        </p:blipFill>
        <p:spPr bwMode="auto">
          <a:xfrm>
            <a:off x="4718050" y="1749425"/>
            <a:ext cx="39719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13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Feature-based alignment</a:t>
            </a:r>
          </a:p>
          <a:p>
            <a:pPr lvl="1"/>
            <a:r>
              <a:rPr lang="en-US" dirty="0" smtClean="0"/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 smtClean="0"/>
              <a:t>RANSAC for robust fitting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14400" y="3200400"/>
            <a:ext cx="4876800" cy="5334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7363"/>
            <a:ext cx="9753600" cy="1143000"/>
          </a:xfrm>
        </p:spPr>
        <p:txBody>
          <a:bodyPr/>
          <a:lstStyle/>
          <a:p>
            <a:r>
              <a:rPr lang="en-US" dirty="0" smtClean="0"/>
              <a:t>Recall: SIFT (preliminary) matches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1650" y="1357715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http://www.vlfeat.org/overview/sift.html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651750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http://www.vlfeat.org/overview/sift.html</a:t>
            </a:r>
          </a:p>
        </p:txBody>
      </p:sp>
      <p:pic>
        <p:nvPicPr>
          <p:cNvPr id="466946" name="Picture 2" descr="http://www.vlfeat.org/demo/xsift_match_1.jpg.pagespeed.ic.b1TNuoHK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7137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48" name="Picture 4" descr="http://www.vlfeat.org/demo/xsift_match_2.jpg.pagespeed.ic.88w6MDq0y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31501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4774336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all of these are valid matches!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33800" y="1656001"/>
            <a:ext cx="0" cy="22860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733800" y="4180365"/>
            <a:ext cx="0" cy="22860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620000" y="6519446"/>
            <a:ext cx="237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Kristen Grauman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39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Motivation: Recognition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66945"/>
              </p:ext>
            </p:extLst>
          </p:nvPr>
        </p:nvGraphicFramePr>
        <p:xfrm>
          <a:off x="1955798" y="1437691"/>
          <a:ext cx="1981996" cy="235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798" y="1437691"/>
                        <a:ext cx="1981996" cy="2354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4"/>
          <p:cNvPicPr>
            <a:picLocks noChangeAspect="1" noChangeArrowheads="1"/>
          </p:cNvPicPr>
          <p:nvPr/>
        </p:nvPicPr>
        <p:blipFill>
          <a:blip r:embed="rId5"/>
          <a:srcRect l="13637" t="24706" r="12122" b="11978"/>
          <a:stretch>
            <a:fillRect/>
          </a:stretch>
        </p:blipFill>
        <p:spPr bwMode="auto">
          <a:xfrm>
            <a:off x="4205369" y="1437691"/>
            <a:ext cx="3093189" cy="233522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572000" y="3731926"/>
            <a:ext cx="2361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Figure </a:t>
            </a:r>
            <a:r>
              <a:rPr lang="en-US" sz="1600" dirty="0">
                <a:solidFill>
                  <a:srgbClr val="000000"/>
                </a:solidFill>
              </a:rPr>
              <a:t>from David Lowe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1674" y="4367213"/>
            <a:ext cx="2333625" cy="233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2988" y="4339139"/>
            <a:ext cx="2333625" cy="233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132263" y="5287962"/>
            <a:ext cx="893761" cy="492125"/>
          </a:xfrm>
          <a:prstGeom prst="rightArrow">
            <a:avLst>
              <a:gd name="adj1" fmla="val 50000"/>
              <a:gd name="adj2" fmla="val 49635"/>
            </a:avLst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Outliers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Outliers</a:t>
            </a:r>
            <a:r>
              <a:rPr lang="en-US" sz="2800" dirty="0" smtClean="0"/>
              <a:t> can hurt the quality of our parameter estimates, e.g., </a:t>
            </a:r>
          </a:p>
          <a:p>
            <a:pPr lvl="1" eaLnBrk="1" hangingPunct="1"/>
            <a:r>
              <a:rPr lang="en-US" sz="2400" dirty="0" smtClean="0"/>
              <a:t>an erroneous pair of </a:t>
            </a:r>
            <a:r>
              <a:rPr lang="en-US" sz="2400" dirty="0" smtClean="0">
                <a:solidFill>
                  <a:srgbClr val="00B050"/>
                </a:solidFill>
              </a:rPr>
              <a:t>matching points </a:t>
            </a:r>
            <a:r>
              <a:rPr lang="en-US" sz="2400" dirty="0" smtClean="0"/>
              <a:t>from two images</a:t>
            </a:r>
          </a:p>
          <a:p>
            <a:pPr lvl="1" eaLnBrk="1" hangingPunct="1"/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FF0000"/>
                </a:solidFill>
              </a:rPr>
              <a:t>edge point </a:t>
            </a:r>
            <a:r>
              <a:rPr lang="en-US" sz="2400" dirty="0" smtClean="0"/>
              <a:t>that is noise, or doesn’t belong to the line we are fitting.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3492500" y="4419600"/>
            <a:ext cx="6096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4997" name="Picture 5" descr="wall.jpg"/>
          <p:cNvPicPr>
            <a:picLocks noChangeAspect="1"/>
          </p:cNvPicPr>
          <p:nvPr/>
        </p:nvPicPr>
        <p:blipFill>
          <a:blip r:embed="rId3"/>
          <a:srcRect l="49899" r="28003" b="47403"/>
          <a:stretch>
            <a:fillRect/>
          </a:stretch>
        </p:blipFill>
        <p:spPr bwMode="auto">
          <a:xfrm>
            <a:off x="3074988" y="3976688"/>
            <a:ext cx="1570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 descr="wall.jpg"/>
          <p:cNvPicPr>
            <a:picLocks noChangeAspect="1"/>
          </p:cNvPicPr>
          <p:nvPr/>
        </p:nvPicPr>
        <p:blipFill>
          <a:blip r:embed="rId3"/>
          <a:srcRect l="27220" r="50101" b="47403"/>
          <a:stretch>
            <a:fillRect/>
          </a:stretch>
        </p:blipFill>
        <p:spPr bwMode="auto">
          <a:xfrm>
            <a:off x="884238" y="3976688"/>
            <a:ext cx="16113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016125" y="4560888"/>
            <a:ext cx="119063" cy="119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87800" y="4597400"/>
            <a:ext cx="119063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2963" y="5364163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42038" y="51816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97625" y="4999038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16700" y="4779963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5313" y="4560888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97713" y="54737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6519446"/>
            <a:ext cx="237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Kristen Grauman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4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5113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Outliers affect 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11079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589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Outliers affect 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12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RANSAC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493838"/>
            <a:ext cx="8661400" cy="4525962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RANdom</a:t>
            </a:r>
            <a:r>
              <a:rPr lang="en-US" sz="2800" dirty="0" smtClean="0"/>
              <a:t> Sample Consensus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Approach</a:t>
            </a:r>
            <a:r>
              <a:rPr lang="en-US" sz="2800" dirty="0" smtClean="0"/>
              <a:t>: we want to avoid the impact of outliers, so let’s look for “inliers”, and use those only.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Intuition</a:t>
            </a:r>
            <a:r>
              <a:rPr lang="en-US" sz="2800" dirty="0" smtClean="0"/>
              <a:t>: if an outlier is chosen to compute the current fit, then the resulting </a:t>
            </a:r>
            <a:r>
              <a:rPr lang="en-US" sz="2800" dirty="0" smtClean="0">
                <a:solidFill>
                  <a:srgbClr val="FF0000"/>
                </a:solidFill>
              </a:rPr>
              <a:t>line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00B050"/>
                </a:solidFill>
              </a:rPr>
              <a:t>transformation</a:t>
            </a:r>
            <a:r>
              <a:rPr lang="en-US" sz="2800" dirty="0" smtClean="0"/>
              <a:t>) won’t have much support from rest of the </a:t>
            </a:r>
            <a:r>
              <a:rPr lang="en-US" sz="2800" dirty="0" smtClean="0">
                <a:solidFill>
                  <a:srgbClr val="FF0000"/>
                </a:solidFill>
              </a:rPr>
              <a:t>points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00B050"/>
                </a:solidFill>
              </a:rPr>
              <a:t>matches</a:t>
            </a:r>
            <a:r>
              <a:rPr lang="en-US" sz="2800" dirty="0" smtClean="0"/>
              <a:t>).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91400" y="6519446"/>
            <a:ext cx="237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Kristen Grauman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96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 </a:t>
            </a:r>
            <a:r>
              <a:rPr lang="en-US" dirty="0" smtClean="0">
                <a:solidFill>
                  <a:srgbClr val="FF0000"/>
                </a:solidFill>
              </a:rPr>
              <a:t>for line fitting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Repeat </a:t>
            </a:r>
            <a:r>
              <a:rPr lang="en-US" b="1" i="1" dirty="0" smtClean="0"/>
              <a:t>N</a:t>
            </a:r>
            <a:r>
              <a:rPr lang="en-US" dirty="0" smtClean="0"/>
              <a:t> times: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Draw </a:t>
            </a:r>
            <a:r>
              <a:rPr lang="en-US" b="1" i="1" dirty="0" smtClean="0"/>
              <a:t>s</a:t>
            </a:r>
            <a:r>
              <a:rPr lang="en-US" dirty="0" smtClean="0"/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Fit line to these </a:t>
            </a:r>
            <a:r>
              <a:rPr lang="en-US" b="1" i="1" dirty="0" smtClean="0"/>
              <a:t>s</a:t>
            </a:r>
            <a:r>
              <a:rPr lang="en-US" dirty="0" smtClean="0"/>
              <a:t> points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Find inliers to this line among the remaining points (i.e., points whose distance from the line is less than </a:t>
            </a:r>
            <a:r>
              <a:rPr lang="en-US" b="1" i="1" dirty="0" smtClean="0"/>
              <a:t>t</a:t>
            </a:r>
            <a:r>
              <a:rPr lang="en-US" dirty="0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If there are </a:t>
            </a:r>
            <a:r>
              <a:rPr lang="en-US" b="1" i="1" dirty="0" smtClean="0"/>
              <a:t>d</a:t>
            </a:r>
            <a:r>
              <a:rPr lang="en-US" dirty="0" smtClean="0"/>
              <a:t> or more inliers, accept the line and refit using all inliers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163763" y="3529013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23100" y="4208463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Least-squares fit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31038" y="2617788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 a model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medical image registration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 l="42339" t="32159" r="23705" b="37714"/>
          <a:stretch>
            <a:fillRect/>
          </a:stretch>
        </p:blipFill>
        <p:spPr bwMode="auto">
          <a:xfrm>
            <a:off x="482600" y="1822450"/>
            <a:ext cx="35687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/>
          <a:srcRect l="20801" t="37083" r="33528" b="12286"/>
          <a:stretch>
            <a:fillRect/>
          </a:stretch>
        </p:blipFill>
        <p:spPr bwMode="auto">
          <a:xfrm>
            <a:off x="4689475" y="1968500"/>
            <a:ext cx="44545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613A4-6CC5-4909-A815-DFA32D608AB7}" type="slidenum">
              <a:rPr lang="en-US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DC88-5B31-43EF-88D5-7BE42F3C3526}" type="slidenum">
              <a:rPr lang="en-US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38400" y="1828800"/>
            <a:ext cx="4233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0000"/>
                </a:solidFill>
                <a:latin typeface="Calibri" pitchFamily="34" charset="0"/>
                <a:cs typeface="Arial" charset="0"/>
              </a:rPr>
              <a:t>Uncontaminated sample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0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5859463" y="2820988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trials for RANSAC?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458200" cy="5257800"/>
          </a:xfrm>
        </p:spPr>
        <p:txBody>
          <a:bodyPr/>
          <a:lstStyle/>
          <a:p>
            <a:r>
              <a:rPr lang="en-US" sz="2800" dirty="0" smtClean="0"/>
              <a:t>To ensure good chance of finding true inliers, need sufficient number of trials, S.</a:t>
            </a:r>
          </a:p>
          <a:p>
            <a:r>
              <a:rPr lang="en-US" sz="2800" dirty="0" smtClean="0"/>
              <a:t>Let p be probability that any given match is valid</a:t>
            </a:r>
          </a:p>
          <a:p>
            <a:r>
              <a:rPr lang="en-US" sz="2800" dirty="0" smtClean="0"/>
              <a:t>Let P be to the total </a:t>
            </a:r>
            <a:r>
              <a:rPr lang="en-US" sz="2800" dirty="0" err="1" smtClean="0"/>
              <a:t>prob</a:t>
            </a:r>
            <a:r>
              <a:rPr lang="en-US" sz="2800" dirty="0" smtClean="0"/>
              <a:t> of success after S trials.</a:t>
            </a:r>
          </a:p>
          <a:p>
            <a:r>
              <a:rPr lang="en-US" sz="2800" dirty="0" smtClean="0"/>
              <a:t>Likelihood in one trial that all k random samples are inliers is p</a:t>
            </a:r>
            <a:r>
              <a:rPr lang="en-US" sz="2800" baseline="30000" dirty="0" smtClean="0"/>
              <a:t>k</a:t>
            </a:r>
          </a:p>
          <a:p>
            <a:r>
              <a:rPr lang="en-US" sz="2800" dirty="0" smtClean="0"/>
              <a:t>Likelihood that all S trials will fail is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1-P = (1-p</a:t>
            </a:r>
            <a:r>
              <a:rPr lang="en-US" sz="2800" baseline="30000" dirty="0" smtClean="0"/>
              <a:t>k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S</a:t>
            </a:r>
          </a:p>
          <a:p>
            <a:endParaRPr lang="en-US" sz="2800" baseline="30000" dirty="0"/>
          </a:p>
          <a:p>
            <a:r>
              <a:rPr lang="en-US" sz="2800" dirty="0" smtClean="0"/>
              <a:t>Required minimum number of trials is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S = log(1-P)  /  log(1-p</a:t>
            </a:r>
            <a:r>
              <a:rPr lang="en-US" sz="2800" baseline="30000" dirty="0" smtClean="0"/>
              <a:t>k</a:t>
            </a:r>
            <a:r>
              <a:rPr lang="en-US" sz="28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50958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13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trials for RANSAC?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458200" cy="5257800"/>
          </a:xfrm>
        </p:spPr>
        <p:txBody>
          <a:bodyPr/>
          <a:lstStyle/>
          <a:p>
            <a:r>
              <a:rPr lang="en-US" sz="2800" dirty="0" smtClean="0"/>
              <a:t>To ensure good chance of finding true inliers, need sufficient number of trials, S.</a:t>
            </a:r>
          </a:p>
          <a:p>
            <a:r>
              <a:rPr lang="en-US" sz="2800" dirty="0" smtClean="0"/>
              <a:t>Let p be probability that any given match is valid</a:t>
            </a:r>
          </a:p>
          <a:p>
            <a:r>
              <a:rPr lang="en-US" sz="2800" dirty="0" smtClean="0"/>
              <a:t>Let P be to the total </a:t>
            </a:r>
            <a:r>
              <a:rPr lang="en-US" sz="2800" dirty="0" err="1" smtClean="0"/>
              <a:t>prob</a:t>
            </a:r>
            <a:r>
              <a:rPr lang="en-US" sz="2800" dirty="0" smtClean="0"/>
              <a:t> of success after S trials.</a:t>
            </a:r>
          </a:p>
          <a:p>
            <a:r>
              <a:rPr lang="en-US" sz="2800" dirty="0" smtClean="0"/>
              <a:t>Likelihood in one trial that all k random samples are inliers is p</a:t>
            </a:r>
            <a:r>
              <a:rPr lang="en-US" sz="2800" baseline="30000" dirty="0" smtClean="0"/>
              <a:t>k</a:t>
            </a:r>
          </a:p>
          <a:p>
            <a:r>
              <a:rPr lang="en-US" sz="2800" dirty="0" smtClean="0"/>
              <a:t>Likelihood that all S trials will fail is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1-P = (1-p</a:t>
            </a:r>
            <a:r>
              <a:rPr lang="en-US" sz="2800" baseline="30000" dirty="0" smtClean="0"/>
              <a:t>k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S</a:t>
            </a:r>
          </a:p>
          <a:p>
            <a:endParaRPr lang="en-US" sz="2800" baseline="30000" dirty="0"/>
          </a:p>
          <a:p>
            <a:r>
              <a:rPr lang="en-US" sz="2800" dirty="0" smtClean="0"/>
              <a:t>Required minimum number of trials is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S = log(1-P)  /  log(1-p</a:t>
            </a:r>
            <a:r>
              <a:rPr lang="en-US" sz="2800" baseline="30000" dirty="0" smtClean="0"/>
              <a:t>k</a:t>
            </a:r>
            <a:r>
              <a:rPr lang="en-US" sz="2800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715000" y="3505200"/>
          <a:ext cx="320040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35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97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293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650958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7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 </a:t>
            </a:r>
            <a:r>
              <a:rPr lang="en-US" dirty="0"/>
              <a:t>song – </a:t>
            </a:r>
            <a:r>
              <a:rPr lang="en-US" dirty="0" smtClean="0"/>
              <a:t>danielwedge.com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257800"/>
          </a:xfrm>
        </p:spPr>
        <p:txBody>
          <a:bodyPr/>
          <a:lstStyle/>
          <a:p>
            <a:endParaRPr lang="en-US" sz="1600" dirty="0"/>
          </a:p>
          <a:p>
            <a:r>
              <a:rPr lang="en-US" sz="1600" kern="1200" dirty="0"/>
              <a:t>When you have outliers you may face much frustration </a:t>
            </a:r>
            <a:br>
              <a:rPr lang="en-US" sz="1600" kern="1200" dirty="0"/>
            </a:br>
            <a:r>
              <a:rPr lang="en-US" sz="1600" kern="1200" dirty="0"/>
              <a:t>if you include them in a model fitting operation. </a:t>
            </a:r>
            <a:br>
              <a:rPr lang="en-US" sz="1600" kern="1200" dirty="0"/>
            </a:br>
            <a:r>
              <a:rPr lang="en-US" sz="1600" kern="1200" dirty="0"/>
              <a:t>But if your model's fit to a sample set of minimal size, </a:t>
            </a:r>
            <a:br>
              <a:rPr lang="en-US" sz="1600" kern="1200" dirty="0"/>
            </a:br>
            <a:r>
              <a:rPr lang="en-US" sz="1600" kern="1200" dirty="0"/>
              <a:t>the probability of the set being outlier-free will rise. </a:t>
            </a:r>
            <a:br>
              <a:rPr lang="en-US" sz="1600" kern="1200" dirty="0"/>
            </a:br>
            <a:r>
              <a:rPr lang="en-US" sz="1600" kern="1200" dirty="0"/>
              <a:t>Brute force tests of all sets will cause computational constipation.</a:t>
            </a:r>
          </a:p>
          <a:p>
            <a:r>
              <a:rPr lang="en-US" sz="1600" i="1" kern="1200" dirty="0"/>
              <a:t>N</a:t>
            </a:r>
            <a:r>
              <a:rPr lang="en-US" sz="1600" kern="1200" dirty="0"/>
              <a:t> random samples </a:t>
            </a:r>
            <a:br>
              <a:rPr lang="en-US" sz="1600" kern="1200" dirty="0"/>
            </a:br>
            <a:r>
              <a:rPr lang="en-US" sz="1600" kern="1200" dirty="0"/>
              <a:t>will provide an example </a:t>
            </a:r>
            <a:br>
              <a:rPr lang="en-US" sz="1600" kern="1200" dirty="0"/>
            </a:br>
            <a:r>
              <a:rPr lang="en-US" sz="1600" kern="1200" dirty="0"/>
              <a:t>of a fitted model uninfluenced by outliers. No need to test all combinations!</a:t>
            </a:r>
          </a:p>
          <a:p>
            <a:r>
              <a:rPr lang="en-US" sz="1600" kern="1200" dirty="0"/>
              <a:t>Each random trial should have its own unique sample set </a:t>
            </a:r>
            <a:br>
              <a:rPr lang="en-US" sz="1600" kern="1200" dirty="0"/>
            </a:br>
            <a:r>
              <a:rPr lang="en-US" sz="1600" kern="1200" dirty="0"/>
              <a:t>and make sure that the sets you choose are not degenerate. </a:t>
            </a:r>
            <a:br>
              <a:rPr lang="en-US" sz="1600" kern="1200" dirty="0"/>
            </a:br>
            <a:r>
              <a:rPr lang="en-US" sz="1600" i="1" kern="1200" dirty="0"/>
              <a:t>N</a:t>
            </a:r>
            <a:r>
              <a:rPr lang="en-US" sz="1600" kern="1200" dirty="0"/>
              <a:t>, the number of sets, to choose is based on the probability </a:t>
            </a:r>
            <a:br>
              <a:rPr lang="en-US" sz="1600" kern="1200" dirty="0"/>
            </a:br>
            <a:r>
              <a:rPr lang="en-US" sz="1600" kern="1200" dirty="0"/>
              <a:t>of a point being an outlier, and of finding a set that's outlier free. </a:t>
            </a:r>
            <a:br>
              <a:rPr lang="en-US" sz="1600" kern="1200" dirty="0"/>
            </a:br>
            <a:r>
              <a:rPr lang="en-US" sz="1600" kern="1200" dirty="0"/>
              <a:t>Updating </a:t>
            </a:r>
            <a:r>
              <a:rPr lang="en-US" sz="1600" i="1" kern="1200" dirty="0"/>
              <a:t>N</a:t>
            </a:r>
            <a:r>
              <a:rPr lang="en-US" sz="1600" kern="1200" dirty="0"/>
              <a:t> as you go will </a:t>
            </a:r>
            <a:r>
              <a:rPr lang="en-US" sz="1600" kern="1200" dirty="0" err="1"/>
              <a:t>minimise</a:t>
            </a:r>
            <a:r>
              <a:rPr lang="en-US" sz="1600" kern="1200" dirty="0"/>
              <a:t> the time spent.</a:t>
            </a:r>
          </a:p>
          <a:p>
            <a:r>
              <a:rPr lang="en-US" sz="1600" kern="1200" dirty="0"/>
              <a:t>So if you gamble </a:t>
            </a:r>
            <a:br>
              <a:rPr lang="en-US" sz="1600" kern="1200" dirty="0"/>
            </a:br>
            <a:r>
              <a:rPr lang="en-US" sz="1600" kern="1200" dirty="0"/>
              <a:t>that </a:t>
            </a:r>
            <a:r>
              <a:rPr lang="en-US" sz="1600" i="1" kern="1200" dirty="0"/>
              <a:t>N</a:t>
            </a:r>
            <a:r>
              <a:rPr lang="en-US" sz="1600" kern="1200" dirty="0"/>
              <a:t> samples are ample </a:t>
            </a:r>
            <a:br>
              <a:rPr lang="en-US" sz="1600" kern="1200" dirty="0"/>
            </a:br>
            <a:r>
              <a:rPr lang="en-US" sz="1600" kern="1200" dirty="0"/>
              <a:t>to fit a model to your set of points, it's likely that you will win the bet.</a:t>
            </a:r>
          </a:p>
          <a:p>
            <a:r>
              <a:rPr lang="en-US" sz="1600" kern="1200" dirty="0"/>
              <a:t>Select the set that boasts </a:t>
            </a:r>
            <a:br>
              <a:rPr lang="en-US" sz="1600" kern="1200" dirty="0"/>
            </a:br>
            <a:r>
              <a:rPr lang="en-US" sz="1600" kern="1200" dirty="0"/>
              <a:t>that its number of inliers is the most (you're almost there). </a:t>
            </a:r>
            <a:br>
              <a:rPr lang="en-US" sz="1600" kern="1200" dirty="0"/>
            </a:br>
            <a:r>
              <a:rPr lang="en-US" sz="1600" kern="1200" dirty="0"/>
              <a:t>Fit a new model just to those inliers and discard the rest, </a:t>
            </a:r>
            <a:br>
              <a:rPr lang="en-US" sz="1600" kern="1200" dirty="0"/>
            </a:br>
            <a:r>
              <a:rPr lang="en-US" sz="1600" kern="1200" dirty="0"/>
              <a:t>an estimated model for your data is now possessed! </a:t>
            </a:r>
            <a:br>
              <a:rPr lang="en-US" sz="1600" kern="1200" dirty="0"/>
            </a:br>
            <a:r>
              <a:rPr lang="en-US" sz="1600" kern="1200" dirty="0"/>
              <a:t>This marks the end point of your model fitting quest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18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is an example fitting a model </a:t>
            </a:r>
          </a:p>
          <a:p>
            <a:r>
              <a:rPr lang="en-US" dirty="0"/>
              <a:t>	</a:t>
            </a:r>
            <a:r>
              <a:rPr lang="en-US" dirty="0" smtClean="0"/>
              <a:t>(line)…</a:t>
            </a:r>
          </a:p>
          <a:p>
            <a:endParaRPr lang="en-US" dirty="0"/>
          </a:p>
          <a:p>
            <a:r>
              <a:rPr lang="en-US" dirty="0" smtClean="0"/>
              <a:t>What about fitting a transformation (translation)?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lang="en-US" sz="3800" dirty="0" smtClean="0"/>
              <a:t>RANSAC: </a:t>
            </a:r>
            <a:r>
              <a:rPr lang="en-US" sz="3800" dirty="0" smtClean="0">
                <a:solidFill>
                  <a:srgbClr val="00B050"/>
                </a:solidFill>
              </a:rPr>
              <a:t>General form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marL="533400" indent="-533400">
              <a:spcAft>
                <a:spcPts val="600"/>
              </a:spcAft>
            </a:pPr>
            <a:r>
              <a:rPr lang="en-US" sz="2400" u="sng" dirty="0" smtClean="0"/>
              <a:t>RANSAC loop</a:t>
            </a:r>
            <a:r>
              <a:rPr lang="en-US" sz="2400" dirty="0" smtClean="0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Randomly select a </a:t>
            </a:r>
            <a:r>
              <a:rPr lang="en-US" sz="2400" i="1" dirty="0" smtClean="0"/>
              <a:t>seed group</a:t>
            </a:r>
            <a:r>
              <a:rPr lang="en-US" sz="2400" dirty="0" smtClean="0"/>
              <a:t> on which to base transformation estimate (e.g., a group of matches)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Compute transformation from seed group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Find </a:t>
            </a:r>
            <a:r>
              <a:rPr lang="en-US" sz="2400" i="1" dirty="0" smtClean="0"/>
              <a:t>inliers </a:t>
            </a:r>
            <a:r>
              <a:rPr lang="en-US" sz="2400" dirty="0" smtClean="0"/>
              <a:t>to this transformation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If the number of inliers is sufficiently large, re-compute  estimate of transformation on all of the inliers</a:t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>
              <a:spcAft>
                <a:spcPts val="600"/>
              </a:spcAft>
            </a:pPr>
            <a:r>
              <a:rPr lang="en-US" sz="2400" dirty="0" smtClean="0"/>
              <a:t>Keep the transformation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41790055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86750" cy="838200"/>
          </a:xfrm>
        </p:spPr>
        <p:txBody>
          <a:bodyPr/>
          <a:lstStyle/>
          <a:p>
            <a:r>
              <a:rPr lang="en-US" dirty="0" smtClean="0"/>
              <a:t>Motivation: mosaics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39668"/>
            <a:ext cx="8839200" cy="3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38600" y="6550223"/>
            <a:ext cx="489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Image from http://graphics.cs.cmu.edu/courses/15-463/2010_fall/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297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example: Translation</a:t>
            </a:r>
          </a:p>
        </p:txBody>
      </p:sp>
      <p:pic>
        <p:nvPicPr>
          <p:cNvPr id="983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98308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Putative matches</a:t>
            </a:r>
          </a:p>
        </p:txBody>
      </p:sp>
      <p:sp>
        <p:nvSpPr>
          <p:cNvPr id="98316" name="TextBox 11"/>
          <p:cNvSpPr txBox="1">
            <a:spLocks noChangeArrowheads="1"/>
          </p:cNvSpPr>
          <p:nvPr/>
        </p:nvSpPr>
        <p:spPr bwMode="auto">
          <a:xfrm>
            <a:off x="6616700" y="6488113"/>
            <a:ext cx="42354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Rick Szeliski</a:t>
            </a:r>
          </a:p>
        </p:txBody>
      </p:sp>
    </p:spTree>
    <p:extLst>
      <p:ext uri="{BB962C8B-B14F-4D97-AF65-F5344CB8AC3E}">
        <p14:creationId xmlns:p14="http://schemas.microsoft.com/office/powerpoint/2010/main" val="3169624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example: Translation</a:t>
            </a:r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709636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9637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9638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9639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9640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9641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9642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one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match, count 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inliers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610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example: Translation</a:t>
            </a:r>
          </a:p>
        </p:txBody>
      </p:sp>
      <p:pic>
        <p:nvPicPr>
          <p:cNvPr id="1003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710660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0661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0662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0663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0664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0665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0666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one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match, count 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inliers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489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example: Translation</a:t>
            </a:r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101380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Find “average” translation vector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120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Parameters to tune</a:t>
            </a:r>
          </a:p>
          <a:p>
            <a:pPr lvl="1"/>
            <a:r>
              <a:rPr lang="en-US" dirty="0" smtClean="0"/>
              <a:t>Doesn’t work well for low </a:t>
            </a:r>
            <a:r>
              <a:rPr lang="en-US" dirty="0" err="1" smtClean="0"/>
              <a:t>inlier</a:t>
            </a:r>
            <a:r>
              <a:rPr lang="en-US" dirty="0" smtClean="0"/>
              <a:t> ratios (too many iterations, </a:t>
            </a:r>
            <a:br>
              <a:rPr lang="en-US" dirty="0" smtClean="0"/>
            </a:br>
            <a:r>
              <a:rPr lang="en-US" dirty="0" smtClean="0"/>
              <a:t>or can fail completely)</a:t>
            </a:r>
          </a:p>
          <a:p>
            <a:pPr lvl="1"/>
            <a:r>
              <a:rPr lang="en-US" dirty="0" smtClean="0"/>
              <a:t>Can’t always get a good initialization </a:t>
            </a:r>
            <a:br>
              <a:rPr lang="en-US" dirty="0" smtClean="0"/>
            </a:br>
            <a:r>
              <a:rPr lang="en-US" dirty="0" smtClean="0"/>
              <a:t>of the model based on the minimum </a:t>
            </a:r>
            <a:br>
              <a:rPr lang="en-US" dirty="0" smtClean="0"/>
            </a:br>
            <a:r>
              <a:rPr lang="en-US" dirty="0" smtClean="0"/>
              <a:t>number of samples</a:t>
            </a:r>
          </a:p>
        </p:txBody>
      </p:sp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3086100" cy="231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6550222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Slide credit: 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~1\grauman\LOCALS~1\Temp\_TS832.tmp\_TS22D8.tmp\combo_statue.jpg"/>
          <p:cNvPicPr>
            <a:picLocks noChangeAspect="1" noChangeArrowheads="1"/>
          </p:cNvPicPr>
          <p:nvPr/>
        </p:nvPicPr>
        <p:blipFill>
          <a:blip r:embed="rId2"/>
          <a:srcRect l="23770" t="3613" r="24477" b="5649"/>
          <a:stretch>
            <a:fillRect/>
          </a:stretch>
        </p:blipFill>
        <p:spPr bwMode="auto">
          <a:xfrm>
            <a:off x="381000" y="1831022"/>
            <a:ext cx="41157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Coming up: </a:t>
            </a:r>
            <a:br>
              <a:rPr lang="en-US" dirty="0" smtClean="0"/>
            </a:br>
            <a:r>
              <a:rPr lang="en-US" dirty="0" smtClean="0"/>
              <a:t>alignment and image stitching</a:t>
            </a:r>
            <a:endParaRPr lang="en-US" dirty="0"/>
          </a:p>
        </p:txBody>
      </p:sp>
      <p:pic>
        <p:nvPicPr>
          <p:cNvPr id="7" name="Picture 4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619" y="2133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</p:txBody>
      </p:sp>
      <p:sp>
        <p:nvSpPr>
          <p:cNvPr id="103430" name="TextBox 6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75623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smtClean="0">
                <a:solidFill>
                  <a:srgbClr val="000000"/>
                </a:solidFill>
              </a:rPr>
              <a:t>Coming up: robust feature-based alignment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</p:txBody>
      </p:sp>
      <p:sp>
        <p:nvSpPr>
          <p:cNvPr id="104454" name="Line 11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5" name="Freeform 12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6" name="Line 13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7" name="Freeform 14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8" name="Line 15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9" name="Freeform 16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0" name="Freeform 17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1" name="Freeform 18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2" name="Freeform 19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3" name="Line 20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64" name="Freeform 21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5" name="Freeform 22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6" name="Freeform 23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7" name="Freeform 24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8" name="Freeform 25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9" name="Freeform 26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0" name="Freeform 27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1" name="Freeform 28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>
              <a:gd name="T0" fmla="*/ 0 w 2443"/>
              <a:gd name="T1" fmla="*/ 0 h 384"/>
              <a:gd name="T2" fmla="*/ 2147483647 w 2443"/>
              <a:gd name="T3" fmla="*/ 2147483647 h 384"/>
              <a:gd name="T4" fmla="*/ 0 60000 65536"/>
              <a:gd name="T5" fmla="*/ 0 60000 65536"/>
              <a:gd name="T6" fmla="*/ 0 w 2443"/>
              <a:gd name="T7" fmla="*/ 0 h 384"/>
              <a:gd name="T8" fmla="*/ 2443 w 2443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2" name="Freeform 29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>
              <a:gd name="T0" fmla="*/ 0 w 3397"/>
              <a:gd name="T1" fmla="*/ 2147483647 h 261"/>
              <a:gd name="T2" fmla="*/ 2147483647 w 3397"/>
              <a:gd name="T3" fmla="*/ 0 h 261"/>
              <a:gd name="T4" fmla="*/ 0 60000 65536"/>
              <a:gd name="T5" fmla="*/ 0 60000 65536"/>
              <a:gd name="T6" fmla="*/ 0 w 3397"/>
              <a:gd name="T7" fmla="*/ 0 h 261"/>
              <a:gd name="T8" fmla="*/ 3397 w 3397"/>
              <a:gd name="T9" fmla="*/ 261 h 2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3" name="Freeform 30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>
              <a:gd name="T0" fmla="*/ 0 w 3858"/>
              <a:gd name="T1" fmla="*/ 0 h 155"/>
              <a:gd name="T2" fmla="*/ 2147483647 w 3858"/>
              <a:gd name="T3" fmla="*/ 2147483647 h 155"/>
              <a:gd name="T4" fmla="*/ 0 60000 65536"/>
              <a:gd name="T5" fmla="*/ 0 60000 65536"/>
              <a:gd name="T6" fmla="*/ 0 w 3858"/>
              <a:gd name="T7" fmla="*/ 0 h 155"/>
              <a:gd name="T8" fmla="*/ 3858 w 3858"/>
              <a:gd name="T9" fmla="*/ 155 h 1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4" name="Freeform 31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>
              <a:gd name="T0" fmla="*/ 0 w 3303"/>
              <a:gd name="T1" fmla="*/ 0 h 501"/>
              <a:gd name="T2" fmla="*/ 2147483647 w 3303"/>
              <a:gd name="T3" fmla="*/ 2147483647 h 501"/>
              <a:gd name="T4" fmla="*/ 0 60000 65536"/>
              <a:gd name="T5" fmla="*/ 0 60000 65536"/>
              <a:gd name="T6" fmla="*/ 0 w 3303"/>
              <a:gd name="T7" fmla="*/ 0 h 501"/>
              <a:gd name="T8" fmla="*/ 3303 w 330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5" name="Freeform 32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>
              <a:gd name="T0" fmla="*/ 0 w 3118"/>
              <a:gd name="T1" fmla="*/ 2147483647 h 128"/>
              <a:gd name="T2" fmla="*/ 2147483647 w 3118"/>
              <a:gd name="T3" fmla="*/ 0 h 128"/>
              <a:gd name="T4" fmla="*/ 0 60000 65536"/>
              <a:gd name="T5" fmla="*/ 0 60000 65536"/>
              <a:gd name="T6" fmla="*/ 0 w 3118"/>
              <a:gd name="T7" fmla="*/ 0 h 128"/>
              <a:gd name="T8" fmla="*/ 3118 w 3118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6" name="Freeform 33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>
              <a:gd name="T0" fmla="*/ 0 w 2617"/>
              <a:gd name="T1" fmla="*/ 2147483647 h 810"/>
              <a:gd name="T2" fmla="*/ 2147483647 w 2617"/>
              <a:gd name="T3" fmla="*/ 0 h 810"/>
              <a:gd name="T4" fmla="*/ 0 60000 65536"/>
              <a:gd name="T5" fmla="*/ 0 60000 65536"/>
              <a:gd name="T6" fmla="*/ 0 w 2617"/>
              <a:gd name="T7" fmla="*/ 0 h 810"/>
              <a:gd name="T8" fmla="*/ 2617 w 2617"/>
              <a:gd name="T9" fmla="*/ 810 h 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7" name="Freeform 34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>
              <a:gd name="T0" fmla="*/ 0 w 905"/>
              <a:gd name="T1" fmla="*/ 2147483647 h 988"/>
              <a:gd name="T2" fmla="*/ 2147483647 w 905"/>
              <a:gd name="T3" fmla="*/ 0 h 988"/>
              <a:gd name="T4" fmla="*/ 0 60000 65536"/>
              <a:gd name="T5" fmla="*/ 0 60000 65536"/>
              <a:gd name="T6" fmla="*/ 0 w 905"/>
              <a:gd name="T7" fmla="*/ 0 h 988"/>
              <a:gd name="T8" fmla="*/ 905 w 905"/>
              <a:gd name="T9" fmla="*/ 988 h 9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8" name="Freeform 35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>
              <a:gd name="T0" fmla="*/ 0 w 4213"/>
              <a:gd name="T1" fmla="*/ 2147483647 h 501"/>
              <a:gd name="T2" fmla="*/ 2147483647 w 4213"/>
              <a:gd name="T3" fmla="*/ 0 h 501"/>
              <a:gd name="T4" fmla="*/ 0 60000 65536"/>
              <a:gd name="T5" fmla="*/ 0 60000 65536"/>
              <a:gd name="T6" fmla="*/ 0 w 4213"/>
              <a:gd name="T7" fmla="*/ 0 h 501"/>
              <a:gd name="T8" fmla="*/ 4213 w 421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9" name="Freeform 36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>
              <a:gd name="T0" fmla="*/ 0 w 3831"/>
              <a:gd name="T1" fmla="*/ 2147483647 h 299"/>
              <a:gd name="T2" fmla="*/ 2147483647 w 3831"/>
              <a:gd name="T3" fmla="*/ 0 h 299"/>
              <a:gd name="T4" fmla="*/ 0 60000 65536"/>
              <a:gd name="T5" fmla="*/ 0 60000 65536"/>
              <a:gd name="T6" fmla="*/ 0 w 3831"/>
              <a:gd name="T7" fmla="*/ 0 h 299"/>
              <a:gd name="T8" fmla="*/ 3831 w 3831"/>
              <a:gd name="T9" fmla="*/ 299 h 2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0" name="Freeform 37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>
              <a:gd name="T0" fmla="*/ 0 w 2240"/>
              <a:gd name="T1" fmla="*/ 2147483647 h 393"/>
              <a:gd name="T2" fmla="*/ 2147483647 w 2240"/>
              <a:gd name="T3" fmla="*/ 0 h 393"/>
              <a:gd name="T4" fmla="*/ 0 60000 65536"/>
              <a:gd name="T5" fmla="*/ 0 60000 65536"/>
              <a:gd name="T6" fmla="*/ 0 w 2240"/>
              <a:gd name="T7" fmla="*/ 0 h 393"/>
              <a:gd name="T8" fmla="*/ 2240 w 224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1" name="Freeform 38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>
              <a:gd name="T0" fmla="*/ 0 w 2176"/>
              <a:gd name="T1" fmla="*/ 2147483647 h 421"/>
              <a:gd name="T2" fmla="*/ 2147483647 w 2176"/>
              <a:gd name="T3" fmla="*/ 0 h 421"/>
              <a:gd name="T4" fmla="*/ 0 60000 65536"/>
              <a:gd name="T5" fmla="*/ 0 60000 65536"/>
              <a:gd name="T6" fmla="*/ 0 w 2176"/>
              <a:gd name="T7" fmla="*/ 0 h 421"/>
              <a:gd name="T8" fmla="*/ 2176 w 2176"/>
              <a:gd name="T9" fmla="*/ 421 h 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2" name="Freeform 39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>
              <a:gd name="T0" fmla="*/ 0 w 2327"/>
              <a:gd name="T1" fmla="*/ 0 h 21"/>
              <a:gd name="T2" fmla="*/ 2147483647 w 2327"/>
              <a:gd name="T3" fmla="*/ 2147483647 h 21"/>
              <a:gd name="T4" fmla="*/ 0 60000 65536"/>
              <a:gd name="T5" fmla="*/ 0 60000 65536"/>
              <a:gd name="T6" fmla="*/ 0 w 2327"/>
              <a:gd name="T7" fmla="*/ 0 h 21"/>
              <a:gd name="T8" fmla="*/ 2327 w 2327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3" name="Freeform 40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>
              <a:gd name="T0" fmla="*/ 0 w 4352"/>
              <a:gd name="T1" fmla="*/ 0 h 690"/>
              <a:gd name="T2" fmla="*/ 2147483647 w 4352"/>
              <a:gd name="T3" fmla="*/ 2147483647 h 690"/>
              <a:gd name="T4" fmla="*/ 0 60000 65536"/>
              <a:gd name="T5" fmla="*/ 0 60000 65536"/>
              <a:gd name="T6" fmla="*/ 0 w 4352"/>
              <a:gd name="T7" fmla="*/ 0 h 690"/>
              <a:gd name="T8" fmla="*/ 4352 w 4352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4" name="Freeform 41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>
              <a:gd name="T0" fmla="*/ 0 w 3707"/>
              <a:gd name="T1" fmla="*/ 0 h 125"/>
              <a:gd name="T2" fmla="*/ 2147483647 w 3707"/>
              <a:gd name="T3" fmla="*/ 2147483647 h 125"/>
              <a:gd name="T4" fmla="*/ 0 60000 65536"/>
              <a:gd name="T5" fmla="*/ 0 60000 65536"/>
              <a:gd name="T6" fmla="*/ 0 w 3707"/>
              <a:gd name="T7" fmla="*/ 0 h 125"/>
              <a:gd name="T8" fmla="*/ 3707 w 3707"/>
              <a:gd name="T9" fmla="*/ 125 h 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5" name="TextBox 37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381000" y="75623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smtClean="0">
                <a:solidFill>
                  <a:srgbClr val="000000"/>
                </a:solidFill>
              </a:rPr>
              <a:t>Coming up: robust feature-based alignment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 </a:t>
            </a:r>
            <a:r>
              <a:rPr lang="en-US" smtClean="0"/>
              <a:t>(small group of putative matches that are related by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pPr marL="457200" indent="-457200">
              <a:buFontTx/>
              <a:buChar char="•"/>
            </a:pPr>
            <a:endParaRPr lang="en-US" smtClean="0"/>
          </a:p>
        </p:txBody>
      </p:sp>
      <p:sp>
        <p:nvSpPr>
          <p:cNvPr id="105478" name="Line 7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479" name="Line 8"/>
          <p:cNvSpPr>
            <a:spLocks noChangeShapeType="1"/>
          </p:cNvSpPr>
          <p:nvPr/>
        </p:nvSpPr>
        <p:spPr bwMode="auto">
          <a:xfrm>
            <a:off x="4232275" y="20986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480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81" name="TextBox 9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75623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smtClean="0">
                <a:solidFill>
                  <a:srgbClr val="000000"/>
                </a:solidFill>
              </a:rPr>
              <a:t>Coming up: robust feature-based alignment</a:t>
            </a:r>
            <a:endParaRPr 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Microsoft Office PowerPoint</Application>
  <PresentationFormat>On-screen Show (4:3)</PresentationFormat>
  <Paragraphs>434</Paragraphs>
  <Slides>65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89" baseType="lpstr">
      <vt:lpstr>Arial</vt:lpstr>
      <vt:lpstr>Calibri</vt:lpstr>
      <vt:lpstr>Symbol</vt:lpstr>
      <vt:lpstr>Times New Roman</vt:lpstr>
      <vt:lpstr>Office Theme</vt:lpstr>
      <vt:lpstr>3_Default Design</vt:lpstr>
      <vt:lpstr>1_Default Design</vt:lpstr>
      <vt:lpstr>1_Blank Presentation</vt:lpstr>
      <vt:lpstr>4_Default Design</vt:lpstr>
      <vt:lpstr>2_Blank Presentation</vt:lpstr>
      <vt:lpstr>6_Default Design</vt:lpstr>
      <vt:lpstr>7_Default Design</vt:lpstr>
      <vt:lpstr>8_Default Design</vt:lpstr>
      <vt:lpstr>3_Blank Presentation</vt:lpstr>
      <vt:lpstr>1_Office Theme</vt:lpstr>
      <vt:lpstr>Custom Design</vt:lpstr>
      <vt:lpstr>8_Blank Presentation</vt:lpstr>
      <vt:lpstr>10_Default Design</vt:lpstr>
      <vt:lpstr>5_Blank Presentation</vt:lpstr>
      <vt:lpstr>11_Default Design</vt:lpstr>
      <vt:lpstr>5_Office Theme</vt:lpstr>
      <vt:lpstr>CorelPhotoPaint.Image.8</vt:lpstr>
      <vt:lpstr>Equation</vt:lpstr>
      <vt:lpstr>Image</vt:lpstr>
      <vt:lpstr>Fitting a transformation: feature-based alignment</vt:lpstr>
      <vt:lpstr>Previously</vt:lpstr>
      <vt:lpstr>Multi-view: what’s next</vt:lpstr>
      <vt:lpstr>Motivation: Recognition </vt:lpstr>
      <vt:lpstr>Motivation: medical image registration</vt:lpstr>
      <vt:lpstr>Motivation: mosaics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</vt:lpstr>
      <vt:lpstr>Alignment as fitting</vt:lpstr>
      <vt:lpstr>Parametric (global) warping</vt:lpstr>
      <vt:lpstr>Parametric (global) warping</vt:lpstr>
      <vt:lpstr>Scaling</vt:lpstr>
      <vt:lpstr>Scaling</vt:lpstr>
      <vt:lpstr>Scaling</vt:lpstr>
      <vt:lpstr>What transformations can be represented with a 2x2 matrix?</vt:lpstr>
      <vt:lpstr>What transformations can be represented with a 2x2 matrix?</vt:lpstr>
      <vt:lpstr>2D Linear Transformations</vt:lpstr>
      <vt:lpstr>Homogeneous coordinates</vt:lpstr>
      <vt:lpstr>Homogeneous Coordinates</vt:lpstr>
      <vt:lpstr>Translation</vt:lpstr>
      <vt:lpstr>Basic 2D Transformations</vt:lpstr>
      <vt:lpstr>2D Affine Transformations</vt:lpstr>
      <vt:lpstr>Today</vt:lpstr>
      <vt:lpstr>Alignment problem</vt:lpstr>
      <vt:lpstr>Image alignment</vt:lpstr>
      <vt:lpstr>Let’s start with affine transformations</vt:lpstr>
      <vt:lpstr>Fitting an affine transformation</vt:lpstr>
      <vt:lpstr>An aside: Least Squares Example</vt:lpstr>
      <vt:lpstr>Fitting an affine transformation</vt:lpstr>
      <vt:lpstr>Fitting an affine transformation</vt:lpstr>
      <vt:lpstr>PowerPoint Presentation</vt:lpstr>
      <vt:lpstr>Recall: SIFT (preliminary) matches</vt:lpstr>
      <vt:lpstr>Fitting an affine transformation</vt:lpstr>
      <vt:lpstr>Today</vt:lpstr>
      <vt:lpstr>Recall: SIFT (preliminary) matches</vt:lpstr>
      <vt:lpstr>Outliers</vt:lpstr>
      <vt:lpstr>Outliers affect least squares fit</vt:lpstr>
      <vt:lpstr>PowerPoint Presentation</vt:lpstr>
      <vt:lpstr>RANSAC</vt:lpstr>
      <vt:lpstr>RANSAC for line fitting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How many trials for RANSAC?</vt:lpstr>
      <vt:lpstr>How many trials for RANSAC?</vt:lpstr>
      <vt:lpstr>RANSAC song – danielwedge.com</vt:lpstr>
      <vt:lpstr>PowerPoint Presentation</vt:lpstr>
      <vt:lpstr>RANSAC: General form</vt:lpstr>
      <vt:lpstr>RANSAC example: Translation</vt:lpstr>
      <vt:lpstr>RANSAC example: Translation</vt:lpstr>
      <vt:lpstr>RANSAC example: Translation</vt:lpstr>
      <vt:lpstr>RANSAC example: Translation</vt:lpstr>
      <vt:lpstr>RANSAC pros and cons</vt:lpstr>
      <vt:lpstr>Coming up:  alignment and image stitching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2017-03-02T04:46:42Z</dcterms:created>
  <dcterms:modified xsi:type="dcterms:W3CDTF">2017-03-02T04:47:31Z</dcterms:modified>
</cp:coreProperties>
</file>