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96" r:id="rId2"/>
    <p:sldMasterId id="2147483825" r:id="rId3"/>
    <p:sldMasterId id="2147483861" r:id="rId4"/>
    <p:sldMasterId id="2147483873" r:id="rId5"/>
    <p:sldMasterId id="2147484020" r:id="rId6"/>
    <p:sldMasterId id="2147484032" r:id="rId7"/>
    <p:sldMasterId id="2147484044" r:id="rId8"/>
    <p:sldMasterId id="2147484068" r:id="rId9"/>
    <p:sldMasterId id="2147484080" r:id="rId10"/>
    <p:sldMasterId id="2147484092" r:id="rId11"/>
    <p:sldMasterId id="2147484104" r:id="rId12"/>
    <p:sldMasterId id="2147484116" r:id="rId13"/>
    <p:sldMasterId id="2147484128" r:id="rId14"/>
    <p:sldMasterId id="2147484140" r:id="rId15"/>
    <p:sldMasterId id="2147484152" r:id="rId16"/>
    <p:sldMasterId id="2147484184" r:id="rId17"/>
    <p:sldMasterId id="2147484196" r:id="rId18"/>
    <p:sldMasterId id="2147484211" r:id="rId19"/>
    <p:sldMasterId id="2147484226" r:id="rId20"/>
    <p:sldMasterId id="2147484265" r:id="rId21"/>
  </p:sldMasterIdLst>
  <p:notesMasterIdLst>
    <p:notesMasterId r:id="rId102"/>
  </p:notesMasterIdLst>
  <p:handoutMasterIdLst>
    <p:handoutMasterId r:id="rId103"/>
  </p:handoutMasterIdLst>
  <p:sldIdLst>
    <p:sldId id="256" r:id="rId22"/>
    <p:sldId id="473" r:id="rId23"/>
    <p:sldId id="385" r:id="rId24"/>
    <p:sldId id="474" r:id="rId25"/>
    <p:sldId id="476" r:id="rId26"/>
    <p:sldId id="373" r:id="rId27"/>
    <p:sldId id="378" r:id="rId28"/>
    <p:sldId id="375" r:id="rId29"/>
    <p:sldId id="376" r:id="rId30"/>
    <p:sldId id="377" r:id="rId31"/>
    <p:sldId id="380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477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9" r:id="rId72"/>
    <p:sldId id="460" r:id="rId73"/>
    <p:sldId id="461" r:id="rId74"/>
    <p:sldId id="467" r:id="rId75"/>
    <p:sldId id="463" r:id="rId76"/>
    <p:sldId id="464" r:id="rId77"/>
    <p:sldId id="465" r:id="rId78"/>
    <p:sldId id="466" r:id="rId79"/>
    <p:sldId id="472" r:id="rId80"/>
    <p:sldId id="483" r:id="rId81"/>
    <p:sldId id="484" r:id="rId82"/>
    <p:sldId id="485" r:id="rId83"/>
    <p:sldId id="486" r:id="rId84"/>
    <p:sldId id="487" r:id="rId85"/>
    <p:sldId id="489" r:id="rId86"/>
    <p:sldId id="422" r:id="rId87"/>
    <p:sldId id="423" r:id="rId88"/>
    <p:sldId id="424" r:id="rId89"/>
    <p:sldId id="425" r:id="rId90"/>
    <p:sldId id="426" r:id="rId91"/>
    <p:sldId id="427" r:id="rId92"/>
    <p:sldId id="428" r:id="rId93"/>
    <p:sldId id="429" r:id="rId94"/>
    <p:sldId id="430" r:id="rId95"/>
    <p:sldId id="432" r:id="rId96"/>
    <p:sldId id="433" r:id="rId97"/>
    <p:sldId id="434" r:id="rId98"/>
    <p:sldId id="435" r:id="rId99"/>
    <p:sldId id="437" r:id="rId100"/>
    <p:sldId id="384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57461" autoAdjust="0"/>
  </p:normalViewPr>
  <p:slideViewPr>
    <p:cSldViewPr snapToGrid="0">
      <p:cViewPr varScale="1">
        <p:scale>
          <a:sx n="39" d="100"/>
          <a:sy n="39" d="100"/>
        </p:scale>
        <p:origin x="20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71345-3559-438F-A88B-D1799C2AD09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05656-AA10-4C60-BDE0-CAD70E8FF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39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1CB98-539D-4180-81ED-9500A2F0E351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8447A-A6DA-4E4B-BABB-ACAE952B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8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89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1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265-F70D-4ADE-AFFC-4B1B637237C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1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01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75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26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19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96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71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9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2FC136-E570-43E5-9ABC-FD418402ED3D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24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40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65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1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48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13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77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BC719D-CD3B-4F6F-8111-106A14438D4E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060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DD7076-4DFF-4879-86AC-5531102A4141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6858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B1CF3E-6523-46AC-B185-F998F82C093E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4401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67D27F-D88A-47C0-B5DA-A7F2375111A1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973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C8F9A-FC17-40D2-83A1-5A7390C835B9}" type="slidenum">
              <a:rPr lang="en-US" u="sng">
                <a:solidFill>
                  <a:srgbClr val="000000"/>
                </a:solidFill>
              </a:rPr>
              <a:pPr/>
              <a:t>6</a:t>
            </a:fld>
            <a:endParaRPr lang="en-US" u="sng">
              <a:solidFill>
                <a:srgbClr val="000000"/>
              </a:solidFill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116" eaLnBrk="0" fontAlgn="base" hangingPunct="0">
              <a:spcBef>
                <a:spcPct val="0"/>
              </a:spcBef>
              <a:spcAft>
                <a:spcPct val="0"/>
              </a:spcAft>
            </a:pPr>
            <a:fld id="{90758088-1FA3-4CAD-AB1B-E18A0E8B9D32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794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116" eaLnBrk="0" fontAlgn="base" hangingPunct="0">
              <a:spcBef>
                <a:spcPct val="0"/>
              </a:spcBef>
              <a:spcAft>
                <a:spcPct val="0"/>
              </a:spcAft>
            </a:pPr>
            <a:fld id="{AC203CBC-613B-48AC-8829-67C1A82A428B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7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8979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BD1356-3701-49D5-8ABB-4C89CCAB182D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98778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E4CD42-E5A6-4D41-AC45-FD32E11BFB25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4267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7C4137-FB41-47D3-917B-FF92E953B906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2712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5A3CE9-A603-43F3-87E1-01786ED680E7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01081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0D67D2-FC98-4BD0-BA2A-DE62ED112A72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1705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E8B379-FB01-4A13-AEE6-EAF1013F1DDA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73717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859117-A319-41D8-8836-2FE5E2B95A1A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44B7CC3-C05B-4757-9CB2-46A904B64B41}" type="slidenum">
              <a:rPr lang="en-US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81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71A332-7F90-4ACE-874B-BBAE9BD7DB8E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BF83C22-607B-4117-A79E-D75184D360B4}" type="slidenum">
              <a:rPr lang="en-US" sz="12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52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40563F-52D9-4407-8332-3423FF80A805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11786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BF9E50-CF54-45D6-A5E8-E237872DAB88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4143375" y="9117013"/>
            <a:ext cx="31702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69" rIns="95738" bIns="47869" anchor="b"/>
          <a:lstStyle>
            <a:lvl1pPr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586C5E2-5533-4BAC-8DFC-FD408B1FD6AD}" type="slidenum">
              <a:rPr lang="en-US" sz="13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300" smtClean="0">
              <a:solidFill>
                <a:srgbClr val="000000"/>
              </a:solidFill>
            </a:endParaRPr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69" rIns="95738" bIns="4786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7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006C8-1102-432E-8095-5765C474242E}" type="slidenum">
              <a:rPr lang="en-US" u="sng">
                <a:solidFill>
                  <a:srgbClr val="000000"/>
                </a:solidFill>
              </a:rPr>
              <a:pPr/>
              <a:t>7</a:t>
            </a:fld>
            <a:endParaRPr lang="en-US" u="sng">
              <a:solidFill>
                <a:srgbClr val="000000"/>
              </a:solidFill>
            </a:endParaRPr>
          </a:p>
        </p:txBody>
      </p:sp>
      <p:sp>
        <p:nvSpPr>
          <p:cNvPr id="1689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116" eaLnBrk="0" fontAlgn="base" hangingPunct="0">
              <a:spcBef>
                <a:spcPct val="0"/>
              </a:spcBef>
              <a:spcAft>
                <a:spcPct val="0"/>
              </a:spcAft>
            </a:pPr>
            <a:fld id="{F73B521D-E00A-42E8-A272-5FB715759632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116" eaLnBrk="0" fontAlgn="base" hangingPunct="0">
              <a:spcBef>
                <a:spcPct val="0"/>
              </a:spcBef>
              <a:spcAft>
                <a:spcPct val="0"/>
              </a:spcAft>
            </a:pPr>
            <a:fld id="{F1B238AE-3090-4944-9E25-A8BAA43BFFCD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222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274634-7B3B-4AC9-84CE-EAC6BF1EF5BD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8" tIns="47869" rIns="95738" bIns="47869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5461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9873F5-660F-4A0F-9E32-60868D7B603E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566E822-21CB-4529-B1DC-9D09CA517722}" type="slidenum">
              <a:rPr lang="en-US" sz="13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 smtClean="0">
              <a:solidFill>
                <a:srgbClr val="000000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2476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AA3C8-FA98-47A5-967D-72D94ABED5DA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4E480DC-55BF-4595-8E95-403E60ACC82D}" type="slidenum">
              <a:rPr lang="en-US" sz="13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 smtClean="0">
              <a:solidFill>
                <a:srgbClr val="000000"/>
              </a:solidFill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59666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044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8417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67102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1B444-04FC-49E3-91AB-252305807AF6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107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0068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7073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F2569C-3AF5-4963-AF2E-AC3764E8860A}" type="slidenum">
              <a:rPr lang="en-US" altLang="en-US" smtClean="0"/>
              <a:pPr/>
              <a:t>59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943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641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889FE-7173-4642-B820-4E2DA24029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50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3E117-7A53-462F-939E-DBC1FD3DD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40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86B3C-B2E7-443F-91C9-553AC85B8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598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E1ACD-2E6D-4985-8BB3-1188D874B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03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729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723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941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502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48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2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75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733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526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452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805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925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5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F8769-0739-4E13-B6A8-C9C580C863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9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7638-AD90-4A0E-A281-BDA6B22E564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4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8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8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E349E1-66DE-4BEC-8D03-654041EFD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366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26E7E3A-2B48-4476-96FF-A56D9FE262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92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D35064-2278-4AFD-A193-0EBD7B94D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4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E40E6-F22B-4043-975E-6AC51C26CB21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9219847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48FAC-E07D-4826-82D5-652FE713C854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484340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01514-18B7-4BE3-8A64-EACA4284CFD6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48213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7EADB-4B74-41D6-9BCA-5292FDB65ECA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5109616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EF404-55E3-49C4-8BC7-CDE668E1C4D9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8546084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F0C77-90FC-4EE3-B09E-D68E2FEBC2FF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9583307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1D18C-DF27-4A92-BEE2-2933706FA68F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90017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4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DFB77-EB1B-4522-A4FB-10FE35505D39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911160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4D18C-5B74-48A0-9360-44467D0C4DC4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6069834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BF4A6-BD5E-42A1-8B6B-7B79329D54A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71678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7A8CE-2E1E-48F2-B520-A1F29997CE0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017112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E60EB-8638-44B0-977A-9A10E9EEC3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89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29ACE-A984-4153-8AA1-441C7A239F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50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86DF4-6837-44D9-947A-83A9CA1072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F1B8F-BC16-4BD0-9C62-78A7455603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7FC6F-6430-423C-8E5C-85CD25648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59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9E09E-D03B-4E1E-B74F-F9E290037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E7018-3777-435C-B746-F07EA21F2A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59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A1004-9C2D-453F-B2FA-8A82D73594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463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8B5E4-D2F2-49B3-9883-F8048F479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95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6B521-2F69-43FF-B029-5EBA80E72B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7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5A7E0-CC0B-402C-947C-256024F53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429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CC74C-0822-4350-B1B8-6328FC731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564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2C8EE-94E7-4A57-A21C-5789CF0243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065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AEC88-0760-46A5-9B6C-8CB9BF4461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07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91AE2-181A-4C91-9AD4-2D8503C2FB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50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B4046-5C65-438B-A91F-AC3FA361B2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540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A747D-9639-4379-BBFD-B71CF64EB4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1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161F-7CD9-4E0C-B0BD-8F00EF98C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818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B1A62-E917-4C40-9A95-EB70A3CD66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356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6706F-E64E-418D-9F72-C0CA6A14CD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134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A267B-F6AC-4C44-B411-A2ACF38B52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6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C721A-0AA2-4A04-9453-20202B1376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707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8DFCF-0560-4E84-AFB5-E0B5C03876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42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2E39-AD6A-43FC-9494-5BA3EFAAD7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824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A095E-A6D0-408E-9E2C-D595A4C5B7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863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937FF-D121-4EE7-AB8F-170E2ED10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036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E7FF5-99B5-4806-9FE6-8A4A5FEE9C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794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A481A-4043-42D6-B702-F34C67F54B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20330-365E-4BE9-9639-8E61373B61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590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8A20E-8429-4C6F-AFC8-A6A6B28FC4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569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3909C-177C-4A2A-B2AF-C94479E86E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78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B919C-1546-467F-A19D-CD49ABC7AB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155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57C7C-E143-4FB7-A3E2-DE98B05911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9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826BE-6E57-4C29-971A-9FFF1F488E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342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D3512-ABDD-4472-9A97-2898FCAEC6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552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90316-C0A3-4B5F-8F46-3FC1B63D6B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666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AFC8D6-CCAC-4AB4-8BE8-B29BADD4F2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699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D4BEB-2618-484C-AF11-7E9D0A112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830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968AC-FD49-42DC-9098-5B26C2594A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2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006C8-D92F-424D-9154-7CB3DE07A5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530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ADAE9-29C5-453D-BF61-3879255702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248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20C70-370E-4759-A39C-10129A028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34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018FF-2500-4152-B67F-633738F1D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447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6030F-4D0D-424D-9A09-E718199D1C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343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5FE16-B41E-4282-A0AA-9D3450E825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21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D5176-B379-4B38-8F1A-743440226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347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87E99-7B7E-41D1-88CC-4B8B619752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2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114F3-7DD8-430F-B874-91BC7E1A32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5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7894F-B229-422D-BA0C-1B546BB3F1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20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B2EB0-4AFD-4679-8421-2BDBCFAADA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1E88-8256-458E-A214-0AFB6783AB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685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70A00-4886-42B1-B2B4-13D48D2553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057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D39C3-35F9-4AB4-BE7E-1BE3CBD818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529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C5C7A-58A4-4DB3-A195-12C5AAA8F6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44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821FC-82FC-4E80-8A2B-9365D09BF1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969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F38FC-B4EE-4DA4-BB28-924616EB0D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93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35502-2979-4838-9BF1-B588737CC7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899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007D4-EEED-4EA4-B8B4-FE6872078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08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3048-AF8D-4C98-8FD0-EE069792D0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140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32FB7-10BA-45FE-9B49-0E2D907293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0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F927A-FB26-41EB-8C02-00DE8307E37C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A2801-1C6B-4C98-B5B9-43E423563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3473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6867-FD34-4E42-A5FC-F268E79D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725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F684-01F3-434C-9275-359BC599CB71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2775-9134-414C-BF37-9CC9396DC2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586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1D2FE-9FC3-4DE5-A150-265756D8603A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3EB61-914F-403E-92DC-A60F581B9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3172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D255-2E9E-4F72-BECE-3F83B5AB0576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444CF-234A-4D4D-806F-AEAC69621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624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C34BA-774F-4345-94DF-D3184BA360E4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CE884-1909-4665-99FE-3B599C6D9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295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5D4F0-68F3-4FED-8927-D317E6FB2CCB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3041E-3D82-4A6E-A276-181BE65813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9578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75329-847A-4C0F-AB50-154E98C04F9F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8AB9F-DBA5-4A98-AE10-7017DEFC7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9689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A7E8B-EA45-4502-BD14-29D760552CC2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D10F9-CC8A-432A-B7B3-8E67484873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183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CD5F-1AF0-4C04-B0A3-BDD65F06A648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DA1AB-EB5E-4795-96D6-BF2ADC211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895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08EB-3757-4D9A-BEA3-A3BB9027F465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B9A3C-FC97-468C-A111-99E7020F9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625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0F31-6269-47F7-9311-82CBE4A2412D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023D3-0CFE-4660-9474-E52B49E466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087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394E-1EFB-4611-A2D7-F1F83D39C2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655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A7B5-BF99-4F8F-9A04-DE4FF6316A4F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A4D9B-DFD1-479B-9243-07461CA44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58820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479B-6F0E-4371-B425-7CBE4D157B62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AB717-457B-4155-B4BA-6A48CB54BC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4681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9CB7C-154D-4C2A-8CFA-5B9CC1E40185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C56BA-AEEC-4032-9895-FD3F751CF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2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13E7E-FDAF-465C-AE87-0E61A44EB117}" type="datetimeFigureOut">
              <a:rPr lang="en-US"/>
              <a:pPr>
                <a:defRPr/>
              </a:pPr>
              <a:t>4/11/2017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546D9-9AB0-4A73-9FDB-1FD8CCD9D7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489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FBB5F-66EA-4966-8EDE-33556C64A0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395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912CE-B214-4858-8188-78E2AC795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313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9F6B9-D8AA-4CD3-9400-E8D14D98F2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321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A64EF-D6FF-4B51-8D21-8B7765707A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20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14D38-9461-4BAF-B273-3055709698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214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6EE-DF1D-4615-AE6B-3CB32B12D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92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F14E-BDF3-4930-A8F9-A2C3CA858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153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36F27-BDF5-40FA-A9BE-B581BDFAE8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474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6B453-8693-4094-8317-B2025D9ECA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274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BF919-454C-44B3-834D-3126E1BA42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922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13CE1-4E33-4D96-9FF0-303CD33979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829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827FA-C06F-4198-8100-D9E78743FB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078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6F526-23F3-41F7-8F81-16E3B1919F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7968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47945-F078-45ED-B358-ADD3BFFB8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564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BB0261-A855-4D40-84A9-1B9A8D2DC2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20114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AE97D-55B4-4EDF-9934-2B600D4B6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351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3042-B0D3-469E-A494-B9DE8D230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61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F9784-5388-461C-80FF-3CD420AE5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340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41898-B1BF-4BC0-BA98-E171265B7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4815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5D962-AD4F-4908-BB97-1ECA03E8D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5731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7AD12-8A23-4DBE-A587-A6D583FFB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321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63E10-963F-4580-AAD6-DD3E6216D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253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14B27-6BB7-4DE3-8630-49078AAC8D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3069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3A344-09AC-4BAC-9792-0E6F51FF5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503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5DE5C-2E25-4EF1-A8DF-CE8E0071CE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9351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5087C-969A-4241-A911-1B4076E9B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108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62FA9-61F4-4EA6-96B3-89EBFCBD0A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36850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97BBB-D178-49D4-A09B-876226464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19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C1CD2-7C51-48FC-9682-6E0FE3263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7407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81A7F-C562-483A-92C9-5ACEE32E47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992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7670F-4A4E-47D2-88A6-BF8E6D76D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3042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08F46-A9A6-4B6A-9E04-8B8380A42D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011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AEF8-91CA-433C-99CF-2D3286214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542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CCA72-F167-4BA9-8A69-9912FDC4E7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07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7FB18-CEF8-47CE-AAD6-1814FC2745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78844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5B958-E15F-474B-B620-A0AC94157C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596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B45D5-B164-40E2-BE4A-073E2319C1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8597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1982A-BB7F-4B03-B3C7-34E69F91D1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604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FDF00-9132-4313-9E8C-281F260DE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057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F5840-4315-49A6-A247-9742C9731D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386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E1F11-3023-45F1-BE39-BCF60CCFD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0297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FB9DA-FACD-47C9-BFB4-42E8B1364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8107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EF1DC-B105-4105-BC23-C7BAC7AF6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5472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16CC6-7FAA-4003-B051-08E55B9247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955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AF9-5FA6-44A5-A2FB-CD24D8AA43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23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C873-E98D-4C93-B944-095A86D9B4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896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0FC6-997A-44E2-8F34-5304BB2557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342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554F9-E7B8-4942-96B0-4B8629D1EB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762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4705-3071-44C9-8F37-6697802646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136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98A8B-50C7-4CB3-9CF3-A8C762488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6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86D4-C0FC-4CEA-B797-71D24C79B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685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89C4D-0506-45CF-AF47-5D8DE5E76B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172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10F47-7FD5-4B70-9CDD-8C2D0624FD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0469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64BF6-C4C6-4EBA-A859-6849C463A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242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D69C6-D59F-4CAD-830A-7F2113F61D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614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F9496-57B1-4802-A7E0-3A0E95ED1C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441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68D2-D306-4CFF-B7F3-508DEDD486B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602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5B9C90-58AC-4498-A3C6-6BCD39A68F9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56143-3D81-462F-AD64-A43E548268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9027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F5A84-8C1A-422E-B899-8D106FD839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F226A-2B30-4263-B830-21DE2951BC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758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7B735-1EDE-460E-B2BB-DF8C8C59A9F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050EA2-D2C1-4FDE-A4C8-65E0375450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01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8DCDA1-D05F-405D-8A44-958A55FD3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B067-718F-47F2-8579-5C257033E6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46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528AE-3A66-4F8D-84B4-8854F317FD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0325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5CDFF-2C93-4D8D-A30B-8C80D04E5C7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9DCC8-D8E1-4A0F-B397-A5A5045F65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1807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60DB2-86D6-425A-808B-3CD5FC3A18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7831B-B099-4A92-AF40-4488862A3A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8767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8AE0D2-1281-4DDB-A1AB-86600BFD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2994A-A097-44E2-8C03-35FB148F43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509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4F2F3-069F-4CB6-8D67-EA77B60F87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9DD1F-E6D9-458A-9B1B-AEBFC12FC1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6384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066FA-65E7-423C-968C-581538CC485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39F48-31A4-4ACC-988D-B86A2319D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0788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939586-D1F3-4679-9018-98AE17450F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F85D8-60E8-43A8-9D89-B3750100E2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328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4D80D-6A69-48F4-B62B-D58A7BC5B4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3D7FDB-7743-4695-AEA4-297C3C0C00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710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BB53D-CE0D-4A11-9B35-27C554D927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C95F-B08B-493D-97DC-AC691812C5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03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A76C-572C-47FA-9E5F-0654CC208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1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2782-7001-4AAE-A089-669445B51B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8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4E74-607D-43FF-97E2-396326D53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8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57F0-2CD6-4D19-9E98-2EE2C6081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7EA0-98FD-4876-9BF4-4D229CD09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6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BD15-2073-401D-A3EB-5EA1076973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6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C549-FA64-4EF4-96A8-ED9B228154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4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E19D3-140D-4341-A9A8-7B0D76935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6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BCCE4-8AD2-4950-95AD-ED877E4D1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1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2FE2D-0AFA-4593-9E76-4630B4EC6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5EEC0-9CFF-4C08-82A6-817813B7F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5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7067-FDDC-4AED-8B99-42D2FFBAB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19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B2F5-5E82-46D8-A65A-E96CDA062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8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8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CFD81-BBC7-43B5-9B31-6C485C711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65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D479F-3D41-48DE-8C27-4BBD08FF1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64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3D3D8-940F-4270-8239-198EEC3F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91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79DAF-B07D-4A35-8C23-0F82741F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19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562D-C16E-454F-AAA7-52CB0B792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65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FF13-AB42-4263-96A9-F4FD2B11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2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4DBA5-EC2C-4F24-9A4D-1AB8B428C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F1DE0-1C37-4A68-B6FB-02C47F156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193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D590A-9D60-48F8-8436-4191CD20A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6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90C9-EFC5-48CC-A3DF-B66991523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9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E86CE-2E5D-4C5B-990A-10275FB5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94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B6B2D-E784-46F8-B4B7-2AECA22CE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5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8B5B-1A13-44F4-A224-E44F1DEF1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59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3FA5D-2F93-4448-820C-B9B8A6FC2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36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E85B-27E8-49C7-87E8-41B1EDE67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10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2BCB-89FB-4007-97CE-7E3D65BAE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95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3A2E0-BDE9-4B9A-911D-427F4E653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790E5-302E-45A7-A0F2-26D445FE1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371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DDDA1-7818-44E0-93F6-85B00A040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3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1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46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12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41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53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78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01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28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00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78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6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1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21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443DFF-AA14-4E9D-8B86-329A6C3241E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25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702F0A2-8EE7-43D9-857D-EFA5E8038C2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2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95830-261E-409D-9F0F-5998729052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27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C6E60-C812-42AC-B17A-D6751D9645D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887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EA9909-2D62-44B0-9939-05F8110F8D4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38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541BD8-7A41-459B-8F1B-6676722F9F4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40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2ED252-911B-46A9-B8A7-E331FBBBD2F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447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AFB516-A0B3-4D3C-9565-4AC9B06504C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9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262A2A-90C0-45DD-BF5E-65981EEBADE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095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319269-CDB7-452C-907B-C981831DE7B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1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13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9A4F45-C63F-46BD-B43E-9C104FC582C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23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5DC1D5-5FDE-428B-BA8A-934DE0F00C1C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5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040A6E-9496-440D-8616-59C1BECB301F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952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53F0C2-F4FD-4A6F-8E97-EC02C4B53DD9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65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00BA8B-92BA-457B-9FDB-709FFF6FEBD1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659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E294C5-7A3E-4D18-9E33-610B1A4F9C4B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16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F35516-D684-4588-99AF-273051FDF2BE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47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1A8D0-0937-483C-9314-67D229BB03A8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26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60F534-CD5A-4D57-B30F-24F92FDC05F3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183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B5F803-2D01-4FF0-AF72-3BDC2EA0CCBA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1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498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0A80A8-0E94-4F7B-8D74-F0BBF6A2C05C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61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63445-6ECB-4861-A883-858F5DA9B2A4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712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562DFF4-595A-42A6-862D-F5D1B8048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928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E37415-4D47-48D3-BB2A-5AF1DAE25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1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A008BB4-D6A8-4C3F-AF72-92172D5F3D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355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8FE9D77-2CBD-417B-89DA-61C3897BD9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485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7D80A1E-F6E6-4A2D-A903-7256389A01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562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4802A3C-6C37-4203-8EC5-18D3E25519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66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78AC9E4-0AD2-4694-A0F2-6BC3726805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23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AF56B4F-A5DA-4A41-A230-7E1677A10D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0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45354-7D85-4F68-AB17-62F543426C2E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A6FBA-BE47-4EB2-AAB2-EAF176FCC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3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F787D4-4F34-470E-AF96-05054E228843}" type="slidenum">
              <a:rPr lang="de-DE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/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668648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anose="05000000000000000000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0192-3B8C-4347-90EF-88C5C3A3FE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363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5B01A-6689-4C64-ABD0-5D39D550C0E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0DA720-FE30-4699-AE00-0BA0852CC25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3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0856F7-9D01-49D1-A7E3-ED01691B02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4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CCE80-B2DA-4656-993C-FBB34138B2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2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53109E-D971-40D1-9977-C8B45E209C0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4/11/2017</a:t>
            </a:fld>
            <a:endParaRPr lang="en-US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CD05F-E1C7-4FF0-ADAD-31B04C904C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09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179C3B-0C98-4BB2-985D-4D6C674671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4DB1BA-1741-4F2A-ACD1-9F443BD67F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911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8C76EB-A087-453A-B59C-57141382A9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473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 defTabSz="91411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 defTabSz="91411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latin typeface="+mn-lt"/>
                <a:cs typeface="+mn-cs"/>
              </a:defRPr>
            </a:lvl1pPr>
          </a:lstStyle>
          <a:p>
            <a:pPr defTabSz="914116">
              <a:defRPr/>
            </a:pPr>
            <a:fld id="{C4D14F47-50D6-4B1C-B4AA-0288B06D18F4}" type="slidenum">
              <a:rPr lang="en-US">
                <a:solidFill>
                  <a:srgbClr val="000000"/>
                </a:solidFill>
              </a:rPr>
              <a:pPr defTabSz="914116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6C422E-69D2-44C1-97F1-93F8A329A5E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0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0BD95-AC22-4E7B-A15D-0128069ED9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36987-6446-488B-80E8-81A7A6B9EC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2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3832" fontAlgn="base">
              <a:spcBef>
                <a:spcPct val="0"/>
              </a:spcBef>
              <a:spcAft>
                <a:spcPct val="0"/>
              </a:spcAft>
              <a:defRPr/>
            </a:pPr>
            <a:fld id="{90FB4DB8-2BD8-4012-953F-6DE137EBA378}" type="slidenum">
              <a:rPr lang="en-US">
                <a:solidFill>
                  <a:srgbClr val="000000"/>
                </a:solidFill>
              </a:rPr>
              <a:pPr defTabSz="9138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0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1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83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74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66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solidFill>
                  <a:srgbClr val="000000"/>
                </a:solidFill>
                <a:latin typeface="+mn-lt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solidFill>
                  <a:srgbClr val="000000"/>
                </a:solidFill>
                <a:latin typeface="+mn-lt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solidFill>
                  <a:srgbClr val="000000"/>
                </a:solidFill>
                <a:latin typeface="+mn-lt"/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fld id="{7DDA9A9C-F021-4FAF-8190-CA284A18643A}" type="slidenum">
              <a:rPr lang="en-US"/>
              <a:pPr defTabSz="9141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fld id="{ED2ABE88-9897-472A-A4DA-0174785B8C9D}" type="slidenum">
              <a:rPr lang="en-US"/>
              <a:pPr defTabSz="9141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4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E3C817-DC77-4339-8B28-E958EBB6D46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DBC445-AF78-4EB4-BA9F-90F6B4C3859B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0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44E508-E1EF-405C-8FBC-DB2CB8A33A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949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181.xml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jpeg"/><Relationship Id="rId11" Type="http://schemas.openxmlformats.org/officeDocument/2006/relationships/image" Target="../media/image69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26" Type="http://schemas.openxmlformats.org/officeDocument/2006/relationships/image" Target="../media/image102.jpeg"/><Relationship Id="rId3" Type="http://schemas.openxmlformats.org/officeDocument/2006/relationships/image" Target="../media/image79.jpeg"/><Relationship Id="rId21" Type="http://schemas.openxmlformats.org/officeDocument/2006/relationships/image" Target="../media/image97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5" Type="http://schemas.openxmlformats.org/officeDocument/2006/relationships/image" Target="../media/image101.jpe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29" Type="http://schemas.openxmlformats.org/officeDocument/2006/relationships/image" Target="../media/image105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24" Type="http://schemas.openxmlformats.org/officeDocument/2006/relationships/image" Target="../media/image100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23" Type="http://schemas.openxmlformats.org/officeDocument/2006/relationships/image" Target="../media/image99.jpeg"/><Relationship Id="rId28" Type="http://schemas.openxmlformats.org/officeDocument/2006/relationships/image" Target="../media/image104.jpe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Relationship Id="rId22" Type="http://schemas.openxmlformats.org/officeDocument/2006/relationships/image" Target="../media/image98.jpeg"/><Relationship Id="rId27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7.png"/><Relationship Id="rId7" Type="http://schemas.openxmlformats.org/officeDocument/2006/relationships/image" Target="../media/image123.jpe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0.wmf"/><Relationship Id="rId4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3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7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3.xml"/><Relationship Id="rId7" Type="http://schemas.openxmlformats.org/officeDocument/2006/relationships/image" Target="../media/image1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39.png"/><Relationship Id="rId5" Type="http://schemas.openxmlformats.org/officeDocument/2006/relationships/tags" Target="../tags/tag5.xml"/><Relationship Id="rId10" Type="http://schemas.openxmlformats.org/officeDocument/2006/relationships/image" Target="../media/image138.png"/><Relationship Id="rId4" Type="http://schemas.openxmlformats.org/officeDocument/2006/relationships/tags" Target="../tags/tag4.xml"/><Relationship Id="rId9" Type="http://schemas.openxmlformats.org/officeDocument/2006/relationships/image" Target="../media/image1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3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6.vml"/><Relationship Id="rId5" Type="http://schemas.openxmlformats.org/officeDocument/2006/relationships/hyperlink" Target="http://www-2.cs.cmu.edu/afs/cs.cmu.edu/user/hws/www/CVPR00.pdf" TargetMode="External"/><Relationship Id="rId4" Type="http://schemas.openxmlformats.org/officeDocument/2006/relationships/image" Target="../media/image1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722" y="3959833"/>
            <a:ext cx="2885589" cy="284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954" y="1989806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Mining, and</a:t>
            </a:r>
            <a:br>
              <a:rPr lang="en-US" dirty="0" smtClean="0"/>
            </a:br>
            <a:r>
              <a:rPr lang="en-US" dirty="0" smtClean="0"/>
              <a:t>Intro to Categorization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94979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Tues April 11</a:t>
            </a:r>
          </a:p>
          <a:p>
            <a:endParaRPr lang="en-US" dirty="0"/>
          </a:p>
          <a:p>
            <a:r>
              <a:rPr lang="en-US" dirty="0" smtClean="0"/>
              <a:t>Kristen Grauman</a:t>
            </a:r>
          </a:p>
          <a:p>
            <a:r>
              <a:rPr lang="en-US" dirty="0" smtClean="0"/>
              <a:t>UT Austin</a:t>
            </a:r>
            <a:endParaRPr lang="en-US" dirty="0"/>
          </a:p>
        </p:txBody>
      </p:sp>
      <p:pic>
        <p:nvPicPr>
          <p:cNvPr id="6" name="Picture 2" descr="objec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5632" cy="26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4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15263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  <a:t>LSH function example: </a:t>
            </a:r>
            <a:b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  <a:t>Min-hash for set overlap similarity</a:t>
            </a:r>
            <a:endParaRPr lang="en-US" sz="3800" kern="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39750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116013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268538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843213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419475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295525" y="3429000"/>
            <a:ext cx="504825" cy="5048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692275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292725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868988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021513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7596188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172450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445250" y="1628775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4598988" y="3429000"/>
            <a:ext cx="504825" cy="50482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5751513" y="3429000"/>
            <a:ext cx="504825" cy="50482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448050" y="3429000"/>
            <a:ext cx="504825" cy="50482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00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5175250" y="342900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022725" y="342900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2870200" y="3429000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6875463" y="3429000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995738" y="1628775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8738" y="164782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CC3300"/>
                </a:solidFill>
              </a:rPr>
              <a:t>A</a:t>
            </a:r>
            <a:r>
              <a:rPr lang="en-US" sz="2400" smtClean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59338" y="16287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FFFF"/>
                </a:solidFill>
              </a:rPr>
              <a:t>B</a:t>
            </a:r>
            <a:r>
              <a:rPr lang="en-US" sz="2400" smtClean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07950" y="3422650"/>
            <a:ext cx="106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CC3300"/>
                </a:solidFill>
              </a:rPr>
              <a:t>A</a:t>
            </a:r>
            <a:r>
              <a:rPr lang="en-US" sz="2400" smtClean="0">
                <a:solidFill>
                  <a:srgbClr val="000000"/>
                </a:solidFill>
              </a:rPr>
              <a:t> </a:t>
            </a:r>
            <a:r>
              <a:rPr lang="en-US" sz="2000" smtClean="0">
                <a:solidFill>
                  <a:srgbClr val="000000"/>
                </a:solidFill>
                <a:cs typeface="Arial" charset="0"/>
              </a:rPr>
              <a:t>U</a:t>
            </a:r>
            <a:r>
              <a:rPr lang="en-US" sz="2400" smtClean="0">
                <a:solidFill>
                  <a:srgbClr val="000000"/>
                </a:solidFill>
              </a:rPr>
              <a:t> </a:t>
            </a:r>
            <a:r>
              <a:rPr lang="en-US" sz="2400" b="1" i="1" smtClean="0">
                <a:solidFill>
                  <a:srgbClr val="00FFFF"/>
                </a:solidFill>
              </a:rPr>
              <a:t>B</a:t>
            </a:r>
            <a:r>
              <a:rPr lang="en-US" sz="2400" smtClean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4895850" y="4940300"/>
            <a:ext cx="3924300" cy="12969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P(h(</a:t>
            </a:r>
            <a:r>
              <a:rPr lang="en-US" sz="2400" b="1" i="1" dirty="0" smtClean="0">
                <a:solidFill>
                  <a:srgbClr val="CC33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) = h(</a:t>
            </a:r>
            <a:r>
              <a:rPr lang="en-US" sz="2400" b="1" i="1" dirty="0" smtClean="0">
                <a:solidFill>
                  <a:srgbClr val="00FFFF"/>
                </a:solidFill>
              </a:rPr>
              <a:t>B</a:t>
            </a:r>
            <a:r>
              <a:rPr lang="en-US" sz="2400" dirty="0" smtClean="0">
                <a:solidFill>
                  <a:srgbClr val="000000"/>
                </a:solidFill>
              </a:rPr>
              <a:t>)) =               </a:t>
            </a:r>
          </a:p>
        </p:txBody>
      </p:sp>
      <p:graphicFrame>
        <p:nvGraphicFramePr>
          <p:cNvPr id="30" name="Group 28"/>
          <p:cNvGraphicFramePr>
            <a:graphicFrameLocks noGrp="1"/>
          </p:cNvGraphicFramePr>
          <p:nvPr/>
        </p:nvGraphicFramePr>
        <p:xfrm>
          <a:off x="7451725" y="5110163"/>
          <a:ext cx="1185863" cy="914400"/>
        </p:xfrm>
        <a:graphic>
          <a:graphicData uri="http://schemas.openxmlformats.org/drawingml/2006/table">
            <a:tbl>
              <a:tblPr/>
              <a:tblGrid>
                <a:gridCol w="118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</a:t>
                      </a: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∩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U 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95288" y="5734050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h2(</a:t>
            </a:r>
            <a:r>
              <a:rPr lang="en-US" sz="2400" b="1" i="1" dirty="0" smtClean="0">
                <a:solidFill>
                  <a:srgbClr val="CC3300"/>
                </a:solidFill>
                <a:cs typeface="Arial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sz="2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2268538" y="5740400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h2(</a:t>
            </a:r>
            <a:r>
              <a:rPr lang="en-US" sz="2400" b="1" i="1" dirty="0" smtClean="0">
                <a:solidFill>
                  <a:srgbClr val="00FFFF"/>
                </a:solidFill>
                <a:cs typeface="Arial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sz="2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Oval 38"/>
          <p:cNvSpPr>
            <a:spLocks noChangeArrowheads="1"/>
          </p:cNvSpPr>
          <p:nvPr/>
        </p:nvSpPr>
        <p:spPr bwMode="auto">
          <a:xfrm>
            <a:off x="1547813" y="5741988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422275" y="5030788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h1(</a:t>
            </a:r>
            <a:r>
              <a:rPr lang="en-US" sz="2400" b="1" i="1" dirty="0" smtClean="0">
                <a:solidFill>
                  <a:srgbClr val="CC3300"/>
                </a:solidFill>
                <a:cs typeface="Arial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sz="2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2268538" y="5005388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h1(</a:t>
            </a:r>
            <a:r>
              <a:rPr lang="en-US" sz="2400" b="1" i="1" dirty="0" smtClean="0">
                <a:solidFill>
                  <a:srgbClr val="00FFFF"/>
                </a:solidFill>
                <a:cs typeface="Arial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sz="2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1547813" y="5011738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7" name="Oval 42"/>
          <p:cNvSpPr>
            <a:spLocks noChangeArrowheads="1"/>
          </p:cNvSpPr>
          <p:nvPr/>
        </p:nvSpPr>
        <p:spPr bwMode="auto">
          <a:xfrm>
            <a:off x="3346450" y="5011738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8" name="Oval 43"/>
          <p:cNvSpPr>
            <a:spLocks noChangeArrowheads="1"/>
          </p:cNvSpPr>
          <p:nvPr/>
        </p:nvSpPr>
        <p:spPr bwMode="auto">
          <a:xfrm>
            <a:off x="3346450" y="5740400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9" name="Text Box 44"/>
          <p:cNvSpPr txBox="1">
            <a:spLocks noChangeArrowheads="1"/>
          </p:cNvSpPr>
          <p:nvPr/>
        </p:nvSpPr>
        <p:spPr bwMode="auto">
          <a:xfrm>
            <a:off x="3586163" y="2755900"/>
            <a:ext cx="2058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Ordering by f</a:t>
            </a:r>
            <a:r>
              <a:rPr lang="el-GR" sz="2400" baseline="-25000" smtClean="0">
                <a:solidFill>
                  <a:srgbClr val="000000"/>
                </a:solidFill>
                <a:cs typeface="Arial" charset="0"/>
              </a:rPr>
              <a:t>1</a:t>
            </a:r>
            <a:endParaRPr lang="el-GR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3589338" y="2755900"/>
            <a:ext cx="2058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Ordering by f</a:t>
            </a:r>
            <a:r>
              <a:rPr lang="en-US" sz="2400" baseline="-25000" smtClean="0">
                <a:solidFill>
                  <a:srgbClr val="000000"/>
                </a:solidFill>
                <a:cs typeface="Arial" charset="0"/>
              </a:rPr>
              <a:t>2</a:t>
            </a:r>
            <a:endParaRPr lang="el-GR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Oval 46"/>
          <p:cNvSpPr>
            <a:spLocks noChangeArrowheads="1"/>
          </p:cNvSpPr>
          <p:nvPr/>
        </p:nvSpPr>
        <p:spPr bwMode="auto">
          <a:xfrm>
            <a:off x="6300788" y="342900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Y</a:t>
            </a:r>
          </a:p>
        </p:txBody>
      </p:sp>
      <p:grpSp>
        <p:nvGrpSpPr>
          <p:cNvPr id="42" name="Group 47"/>
          <p:cNvGrpSpPr>
            <a:grpSpLocks/>
          </p:cNvGrpSpPr>
          <p:nvPr/>
        </p:nvGrpSpPr>
        <p:grpSpPr bwMode="auto">
          <a:xfrm>
            <a:off x="2268538" y="4005263"/>
            <a:ext cx="514350" cy="649287"/>
            <a:chOff x="340" y="2069"/>
            <a:chExt cx="324" cy="409"/>
          </a:xfrm>
        </p:grpSpPr>
        <p:sp>
          <p:nvSpPr>
            <p:cNvPr id="43" name="AutoShape 48"/>
            <p:cNvSpPr>
              <a:spLocks noChangeArrowheads="1"/>
            </p:cNvSpPr>
            <p:nvPr/>
          </p:nvSpPr>
          <p:spPr bwMode="auto">
            <a:xfrm>
              <a:off x="340" y="2069"/>
              <a:ext cx="324" cy="227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9"/>
            <p:cNvSpPr>
              <a:spLocks noChangeArrowheads="1"/>
            </p:cNvSpPr>
            <p:nvPr/>
          </p:nvSpPr>
          <p:spPr bwMode="auto">
            <a:xfrm>
              <a:off x="431" y="2205"/>
              <a:ext cx="145" cy="27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0" y="6613611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 smtClean="0">
                <a:solidFill>
                  <a:srgbClr val="000000"/>
                </a:solidFill>
              </a:rPr>
              <a:t>Slide credit: </a:t>
            </a:r>
            <a:r>
              <a:rPr lang="en-US" sz="1400" dirty="0" err="1" smtClean="0">
                <a:solidFill>
                  <a:srgbClr val="000000"/>
                </a:solidFill>
              </a:rPr>
              <a:t>Ondrej</a:t>
            </a:r>
            <a:r>
              <a:rPr lang="en-US" sz="1400" dirty="0" smtClean="0">
                <a:solidFill>
                  <a:srgbClr val="000000"/>
                </a:solidFill>
              </a:rPr>
              <a:t> Chum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63888" y="649389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 smtClean="0">
                <a:solidFill>
                  <a:srgbClr val="000000"/>
                </a:solidFill>
              </a:rPr>
              <a:t>[</a:t>
            </a:r>
            <a:r>
              <a:rPr lang="en-US" sz="2000" i="1" dirty="0" err="1" smtClean="0">
                <a:solidFill>
                  <a:srgbClr val="000000"/>
                </a:solidFill>
              </a:rPr>
              <a:t>Broder</a:t>
            </a:r>
            <a:r>
              <a:rPr lang="en-US" sz="2000" i="1" dirty="0" smtClean="0">
                <a:solidFill>
                  <a:srgbClr val="000000"/>
                </a:solidFill>
              </a:rPr>
              <a:t>, 1999]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049 -0.49318 " pathEditMode="relative" ptsTypes="AA">
                                      <p:cBhvr>
                                        <p:cTn id="10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9366E-7 L -0.11025 -0.49318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532 C 0.06302 -0.06153 0.12569 -0.11774 0.17795 -0.11774 C 0.2302 -0.11774 0.28576 -0.02845 0.31406 -0.00509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03262E-6 L -0.06198 -0.005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03262E-6 C -0.07934 0.07518 -0.14826 0.15152 -0.2217 0.15082 C -0.29513 0.15013 -0.39531 0.02869 -0.44097 -0.0034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03262E-6 C -0.02153 0.05205 -0.04271 0.10549 -0.06389 0.10433 C -0.08507 0.10317 -0.11372 0.01643 -0.12691 -0.00671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03262E-6 C 0.04462 0.04812 0.08924 0.09739 0.12049 0.09623 C 0.15174 0.09508 0.17379 0.01481 0.18785 -0.00671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509 C -0.03559 -0.04881 -0.06997 -0.0916 -0.09115 -0.09183 C -0.11233 -0.09206 -0.12066 -0.02452 -0.12848 -0.00671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-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647 L 0.06146 -0.006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671 C 0.01059 -0.02197 0.05347 -0.09669 0.07465 -0.09646 C 0.09583 -0.09623 0.11475 -0.02405 0.12534 -0.00509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3262E-6 C 0.01076 -0.02012 0.02291 -0.03863 0.03385 -0.04002 C 0.04479 -0.0414 0.05868 -0.01503 0.06527 -0.00832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9366E-7 C 0.04965 -0.05876 0.09931 -0.11728 0.14097 -0.11728 C 0.18264 -0.11728 0.21649 -0.05876 0.25052 -3.79366E-7 " pathEditMode="relative" ptsTypes="a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1.88758E-6 C 9.16667E-6 -1.88758E-6 -0.03142 -1.88758E-6 -0.06267 -1.88758E-6 " pathEditMode="relative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3.79366E-7 C -0.06562 0.04904 -0.13107 0.09808 -0.17343 0.09784 C -0.21579 0.09761 -0.23506 0.04788 -0.25416 -0.00162 " pathEditMode="relative" ptsTypes="a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1.13347E-6 C -0.02501 -0.00023 -0.04983 -0.00023 -0.06146 -1.13347E-6 " pathEditMode="relative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8758E-6 C 0.00937 0.03123 0.01892 0.06269 0.02899 0.06245 C 0.03906 0.06222 0.04965 0.0303 0.06024 -0.00162 " pathEditMode="relative" ptsTypes="a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1.88758E-6 C 0.0132 -0.0266 0.02657 -0.05321 0.03733 -0.05298 C 0.0481 -0.05274 0.0566 -0.02568 0.06511 0.00162 " pathEditMode="relative" ptsTypes="a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1.13347E-6 C -0.03315 -0.04604 -0.06614 -0.09184 -0.09756 -0.09161 C -0.12899 -0.09138 -0.15902 -0.04488 -0.18905 0.00162 " pathEditMode="relative" ptsTypes="a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3347E-6 C -0.04271 0.05297 -0.08542 0.10594 -0.11684 0.10594 C -0.14826 0.10594 -0.16875 0.05297 -0.18906 -1.13347E-6 " pathEditMode="relative" ptsTypes="a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80222E-6 L 0.06007 0.0020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3347E-6 C 0.03663 -0.04349 0.07326 -0.08675 0.10469 -0.08675 C 0.13611 -0.08675 0.17031 0.00809 0.18906 -1.13347E-6 " pathEditMode="relative" ptsTypes="a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3347E-6 C 0.02465 0.04025 0.0493 0.0805 0.06996 0.08026 C 0.09062 0.08003 0.10469 0.02914 0.12413 -0.00162 " pathEditMode="relative" ptsTypes="a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25 -0.58779 L 3.05556E-6 -3.79366E-7 " pathEditMode="relative" ptsTypes="AA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66 -0.58756 L -0.00087 3.82142E-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29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/>
      <p:bldP spid="32" grpId="0"/>
      <p:bldP spid="33" grpId="0" animBg="1"/>
      <p:bldP spid="33" grpId="1" animBg="1"/>
      <p:bldP spid="34" grpId="0"/>
      <p:bldP spid="35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  <p:bldP spid="40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r>
              <a:rPr lang="en-US" sz="3800" dirty="0" smtClean="0"/>
              <a:t>Multiple hash functions and tables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6419056" cy="4525963"/>
          </a:xfrm>
        </p:spPr>
        <p:txBody>
          <a:bodyPr/>
          <a:lstStyle/>
          <a:p>
            <a:r>
              <a:rPr lang="en-US" sz="2800" dirty="0" smtClean="0"/>
              <a:t>Generate </a:t>
            </a:r>
            <a:r>
              <a:rPr lang="en-US" sz="2800" i="1" dirty="0" smtClean="0"/>
              <a:t>k</a:t>
            </a:r>
            <a:r>
              <a:rPr lang="en-US" sz="2800" dirty="0" smtClean="0"/>
              <a:t> such hash functions, concatenate outputs into hash key: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dirty="0" smtClean="0"/>
              <a:t>To increase recall, search multiple independently generated hash tables</a:t>
            </a:r>
          </a:p>
          <a:p>
            <a:pPr lvl="1"/>
            <a:r>
              <a:rPr lang="en-US" sz="2400" dirty="0" smtClean="0"/>
              <a:t>Search/rank the union of collisions in each table, or</a:t>
            </a:r>
          </a:p>
          <a:p>
            <a:pPr lvl="1"/>
            <a:r>
              <a:rPr lang="en-US" sz="2400" dirty="0" smtClean="0"/>
              <a:t>Require that two examples in at least </a:t>
            </a:r>
            <a:r>
              <a:rPr lang="en-US" sz="2400" i="1" dirty="0" smtClean="0"/>
              <a:t>T</a:t>
            </a:r>
            <a:r>
              <a:rPr lang="en-US" sz="2400" dirty="0" smtClean="0"/>
              <a:t> of the tables to consider them similar</a:t>
            </a:r>
            <a:r>
              <a:rPr lang="en-US" dirty="0" smtClean="0"/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81945" y="2492896"/>
          <a:ext cx="4987732" cy="612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4" imgW="2070000" imgH="253800" progId="Equation.3">
                  <p:embed/>
                </p:oleObj>
              </mc:Choice>
              <mc:Fallback>
                <p:oleObj name="Equation" r:id="rId4" imgW="2070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945" y="2492896"/>
                        <a:ext cx="4987732" cy="6120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 bwMode="auto">
          <a:xfrm>
            <a:off x="4355976" y="2456892"/>
            <a:ext cx="1764196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624228" y="1556792"/>
            <a:ext cx="2409828" cy="1362078"/>
            <a:chOff x="3119438" y="4552950"/>
            <a:chExt cx="2409828" cy="1362078"/>
          </a:xfrm>
        </p:grpSpPr>
        <p:sp>
          <p:nvSpPr>
            <p:cNvPr id="5" name="Rectangle 5"/>
            <p:cNvSpPr>
              <a:spLocks noChangeAspect="1" noChangeArrowheads="1"/>
            </p:cNvSpPr>
            <p:nvPr/>
          </p:nvSpPr>
          <p:spPr bwMode="auto">
            <a:xfrm>
              <a:off x="3124200" y="5461001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111101</a:t>
              </a:r>
            </a:p>
          </p:txBody>
        </p:sp>
        <p:sp>
          <p:nvSpPr>
            <p:cNvPr id="6" name="Rectangle 6"/>
            <p:cNvSpPr>
              <a:spLocks noChangeAspect="1" noChangeArrowheads="1"/>
            </p:cNvSpPr>
            <p:nvPr/>
          </p:nvSpPr>
          <p:spPr bwMode="auto">
            <a:xfrm>
              <a:off x="3124200" y="5006978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110111</a:t>
              </a:r>
            </a:p>
          </p:txBody>
        </p:sp>
        <p:sp>
          <p:nvSpPr>
            <p:cNvPr id="7" name="Rectangle 7"/>
            <p:cNvSpPr>
              <a:spLocks noChangeAspect="1" noChangeArrowheads="1"/>
            </p:cNvSpPr>
            <p:nvPr/>
          </p:nvSpPr>
          <p:spPr bwMode="auto">
            <a:xfrm>
              <a:off x="3124200" y="4552950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110101</a:t>
              </a:r>
            </a:p>
          </p:txBody>
        </p:sp>
        <p:sp>
          <p:nvSpPr>
            <p:cNvPr id="8" name="Line 8"/>
            <p:cNvSpPr>
              <a:spLocks noChangeAspect="1" noChangeShapeType="1"/>
            </p:cNvSpPr>
            <p:nvPr/>
          </p:nvSpPr>
          <p:spPr bwMode="auto">
            <a:xfrm>
              <a:off x="3119438" y="4552950"/>
              <a:ext cx="24066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9"/>
            <p:cNvSpPr>
              <a:spLocks noChangeAspect="1" noChangeShapeType="1"/>
            </p:cNvSpPr>
            <p:nvPr/>
          </p:nvSpPr>
          <p:spPr bwMode="auto">
            <a:xfrm>
              <a:off x="3124203" y="5006975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3124203" y="5461000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11"/>
            <p:cNvSpPr>
              <a:spLocks noChangeAspect="1" noChangeShapeType="1"/>
            </p:cNvSpPr>
            <p:nvPr/>
          </p:nvSpPr>
          <p:spPr bwMode="auto">
            <a:xfrm>
              <a:off x="3124203" y="5915025"/>
              <a:ext cx="2405063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>
              <a:off x="3124200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Aspect="1" noChangeShapeType="1"/>
            </p:cNvSpPr>
            <p:nvPr/>
          </p:nvSpPr>
          <p:spPr bwMode="auto">
            <a:xfrm>
              <a:off x="3900488" y="4552953"/>
              <a:ext cx="0" cy="13620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Aspect="1" noChangeShapeType="1"/>
            </p:cNvSpPr>
            <p:nvPr/>
          </p:nvSpPr>
          <p:spPr bwMode="auto">
            <a:xfrm>
              <a:off x="5526088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AutoShape 16"/>
            <p:cNvSpPr>
              <a:spLocks noChangeAspect="1" noChangeArrowheads="1"/>
            </p:cNvSpPr>
            <p:nvPr/>
          </p:nvSpPr>
          <p:spPr bwMode="auto">
            <a:xfrm>
              <a:off x="3973516" y="4622803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" name="AutoShape 17"/>
            <p:cNvSpPr>
              <a:spLocks noChangeAspect="1" noChangeArrowheads="1"/>
            </p:cNvSpPr>
            <p:nvPr/>
          </p:nvSpPr>
          <p:spPr bwMode="auto">
            <a:xfrm>
              <a:off x="4762500" y="4627566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AutoShape 18"/>
            <p:cNvSpPr>
              <a:spLocks noChangeAspect="1" noChangeArrowheads="1"/>
            </p:cNvSpPr>
            <p:nvPr/>
          </p:nvSpPr>
          <p:spPr bwMode="auto">
            <a:xfrm>
              <a:off x="3927475" y="5073653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AutoShape 19"/>
            <p:cNvSpPr>
              <a:spLocks noChangeAspect="1" noChangeArrowheads="1"/>
            </p:cNvSpPr>
            <p:nvPr/>
          </p:nvSpPr>
          <p:spPr bwMode="auto">
            <a:xfrm>
              <a:off x="3968752" y="5507041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AutoShape 20"/>
            <p:cNvSpPr>
              <a:spLocks noChangeAspect="1" noChangeArrowheads="1"/>
            </p:cNvSpPr>
            <p:nvPr/>
          </p:nvSpPr>
          <p:spPr bwMode="auto">
            <a:xfrm>
              <a:off x="4356100" y="5511803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1" name="AutoShape 21"/>
            <p:cNvSpPr>
              <a:spLocks noChangeAspect="1" noChangeArrowheads="1"/>
            </p:cNvSpPr>
            <p:nvPr/>
          </p:nvSpPr>
          <p:spPr bwMode="auto">
            <a:xfrm>
              <a:off x="4699003" y="5070478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AutoShape 22"/>
            <p:cNvSpPr>
              <a:spLocks noChangeAspect="1" noChangeArrowheads="1"/>
            </p:cNvSpPr>
            <p:nvPr/>
          </p:nvSpPr>
          <p:spPr bwMode="auto">
            <a:xfrm>
              <a:off x="5110163" y="5070478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" name="AutoShape 23"/>
            <p:cNvSpPr>
              <a:spLocks noChangeAspect="1" noChangeArrowheads="1"/>
            </p:cNvSpPr>
            <p:nvPr/>
          </p:nvSpPr>
          <p:spPr bwMode="auto">
            <a:xfrm>
              <a:off x="4316413" y="5070478"/>
              <a:ext cx="352425" cy="3524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AutoShape 24"/>
            <p:cNvSpPr>
              <a:spLocks noChangeAspect="1" noChangeArrowheads="1"/>
            </p:cNvSpPr>
            <p:nvPr/>
          </p:nvSpPr>
          <p:spPr bwMode="auto">
            <a:xfrm>
              <a:off x="4356100" y="4622803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34172" y="3645024"/>
            <a:ext cx="2409828" cy="1362078"/>
            <a:chOff x="3119438" y="4552950"/>
            <a:chExt cx="2409828" cy="1362078"/>
          </a:xfrm>
        </p:grpSpPr>
        <p:sp>
          <p:nvSpPr>
            <p:cNvPr id="54" name="Rectangle 5"/>
            <p:cNvSpPr>
              <a:spLocks noChangeAspect="1" noChangeArrowheads="1"/>
            </p:cNvSpPr>
            <p:nvPr/>
          </p:nvSpPr>
          <p:spPr bwMode="auto">
            <a:xfrm>
              <a:off x="3124200" y="5461001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111101</a:t>
              </a:r>
            </a:p>
          </p:txBody>
        </p:sp>
        <p:sp>
          <p:nvSpPr>
            <p:cNvPr id="55" name="Rectangle 6"/>
            <p:cNvSpPr>
              <a:spLocks noChangeAspect="1" noChangeArrowheads="1"/>
            </p:cNvSpPr>
            <p:nvPr/>
          </p:nvSpPr>
          <p:spPr bwMode="auto">
            <a:xfrm>
              <a:off x="3124200" y="5006978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110111</a:t>
              </a:r>
            </a:p>
          </p:txBody>
        </p:sp>
        <p:sp>
          <p:nvSpPr>
            <p:cNvPr id="56" name="Rectangle 7"/>
            <p:cNvSpPr>
              <a:spLocks noChangeAspect="1" noChangeArrowheads="1"/>
            </p:cNvSpPr>
            <p:nvPr/>
          </p:nvSpPr>
          <p:spPr bwMode="auto">
            <a:xfrm>
              <a:off x="3124200" y="4552950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110101</a:t>
              </a:r>
            </a:p>
          </p:txBody>
        </p:sp>
        <p:sp>
          <p:nvSpPr>
            <p:cNvPr id="57" name="Line 8"/>
            <p:cNvSpPr>
              <a:spLocks noChangeAspect="1" noChangeShapeType="1"/>
            </p:cNvSpPr>
            <p:nvPr/>
          </p:nvSpPr>
          <p:spPr bwMode="auto">
            <a:xfrm>
              <a:off x="3119438" y="4552950"/>
              <a:ext cx="24066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Line 9"/>
            <p:cNvSpPr>
              <a:spLocks noChangeAspect="1" noChangeShapeType="1"/>
            </p:cNvSpPr>
            <p:nvPr/>
          </p:nvSpPr>
          <p:spPr bwMode="auto">
            <a:xfrm>
              <a:off x="3124203" y="5006975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Line 10"/>
            <p:cNvSpPr>
              <a:spLocks noChangeAspect="1" noChangeShapeType="1"/>
            </p:cNvSpPr>
            <p:nvPr/>
          </p:nvSpPr>
          <p:spPr bwMode="auto">
            <a:xfrm>
              <a:off x="3124203" y="5461000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11"/>
            <p:cNvSpPr>
              <a:spLocks noChangeAspect="1" noChangeShapeType="1"/>
            </p:cNvSpPr>
            <p:nvPr/>
          </p:nvSpPr>
          <p:spPr bwMode="auto">
            <a:xfrm>
              <a:off x="3124203" y="5915025"/>
              <a:ext cx="2405063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12"/>
            <p:cNvSpPr>
              <a:spLocks noChangeAspect="1" noChangeShapeType="1"/>
            </p:cNvSpPr>
            <p:nvPr/>
          </p:nvSpPr>
          <p:spPr bwMode="auto">
            <a:xfrm>
              <a:off x="3124200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13"/>
            <p:cNvSpPr>
              <a:spLocks noChangeAspect="1" noChangeShapeType="1"/>
            </p:cNvSpPr>
            <p:nvPr/>
          </p:nvSpPr>
          <p:spPr bwMode="auto">
            <a:xfrm>
              <a:off x="3900488" y="4552953"/>
              <a:ext cx="0" cy="13620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14"/>
            <p:cNvSpPr>
              <a:spLocks noChangeAspect="1" noChangeShapeType="1"/>
            </p:cNvSpPr>
            <p:nvPr/>
          </p:nvSpPr>
          <p:spPr bwMode="auto">
            <a:xfrm>
              <a:off x="5526088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AutoShape 16"/>
            <p:cNvSpPr>
              <a:spLocks noChangeAspect="1" noChangeArrowheads="1"/>
            </p:cNvSpPr>
            <p:nvPr/>
          </p:nvSpPr>
          <p:spPr bwMode="auto">
            <a:xfrm>
              <a:off x="3973516" y="4622803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5" name="AutoShape 17"/>
            <p:cNvSpPr>
              <a:spLocks noChangeAspect="1" noChangeArrowheads="1"/>
            </p:cNvSpPr>
            <p:nvPr/>
          </p:nvSpPr>
          <p:spPr bwMode="auto">
            <a:xfrm>
              <a:off x="4762500" y="4627566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AutoShape 18"/>
            <p:cNvSpPr>
              <a:spLocks noChangeAspect="1" noChangeArrowheads="1"/>
            </p:cNvSpPr>
            <p:nvPr/>
          </p:nvSpPr>
          <p:spPr bwMode="auto">
            <a:xfrm>
              <a:off x="3927475" y="5073653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" name="AutoShape 19"/>
            <p:cNvSpPr>
              <a:spLocks noChangeAspect="1" noChangeArrowheads="1"/>
            </p:cNvSpPr>
            <p:nvPr/>
          </p:nvSpPr>
          <p:spPr bwMode="auto">
            <a:xfrm>
              <a:off x="3968752" y="5507041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8" name="AutoShape 20"/>
            <p:cNvSpPr>
              <a:spLocks noChangeAspect="1" noChangeArrowheads="1"/>
            </p:cNvSpPr>
            <p:nvPr/>
          </p:nvSpPr>
          <p:spPr bwMode="auto">
            <a:xfrm>
              <a:off x="4356100" y="5511803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9" name="AutoShape 21"/>
            <p:cNvSpPr>
              <a:spLocks noChangeAspect="1" noChangeArrowheads="1"/>
            </p:cNvSpPr>
            <p:nvPr/>
          </p:nvSpPr>
          <p:spPr bwMode="auto">
            <a:xfrm>
              <a:off x="4699003" y="5070478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0" name="AutoShape 22"/>
            <p:cNvSpPr>
              <a:spLocks noChangeAspect="1" noChangeArrowheads="1"/>
            </p:cNvSpPr>
            <p:nvPr/>
          </p:nvSpPr>
          <p:spPr bwMode="auto">
            <a:xfrm>
              <a:off x="5110163" y="5070478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" name="AutoShape 23"/>
            <p:cNvSpPr>
              <a:spLocks noChangeAspect="1" noChangeArrowheads="1"/>
            </p:cNvSpPr>
            <p:nvPr/>
          </p:nvSpPr>
          <p:spPr bwMode="auto">
            <a:xfrm>
              <a:off x="4316413" y="5070478"/>
              <a:ext cx="352425" cy="3524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" name="AutoShape 24"/>
            <p:cNvSpPr>
              <a:spLocks noChangeAspect="1" noChangeArrowheads="1"/>
            </p:cNvSpPr>
            <p:nvPr/>
          </p:nvSpPr>
          <p:spPr bwMode="auto">
            <a:xfrm>
              <a:off x="4356100" y="4622803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734172" y="5343286"/>
            <a:ext cx="2409828" cy="1362078"/>
            <a:chOff x="3119438" y="4552950"/>
            <a:chExt cx="2409828" cy="1362078"/>
          </a:xfrm>
        </p:grpSpPr>
        <p:sp>
          <p:nvSpPr>
            <p:cNvPr id="74" name="Rectangle 5"/>
            <p:cNvSpPr>
              <a:spLocks noChangeAspect="1" noChangeArrowheads="1"/>
            </p:cNvSpPr>
            <p:nvPr/>
          </p:nvSpPr>
          <p:spPr bwMode="auto">
            <a:xfrm>
              <a:off x="3124200" y="5461001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111001</a:t>
              </a:r>
              <a:endParaRPr lang="en-US" sz="1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" name="Rectangle 6"/>
            <p:cNvSpPr>
              <a:spLocks noChangeAspect="1" noChangeArrowheads="1"/>
            </p:cNvSpPr>
            <p:nvPr/>
          </p:nvSpPr>
          <p:spPr bwMode="auto">
            <a:xfrm>
              <a:off x="3124200" y="5006978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111111</a:t>
              </a:r>
              <a:endParaRPr lang="en-US" sz="1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6" name="Rectangle 7"/>
            <p:cNvSpPr>
              <a:spLocks noChangeAspect="1" noChangeArrowheads="1"/>
            </p:cNvSpPr>
            <p:nvPr/>
          </p:nvSpPr>
          <p:spPr bwMode="auto">
            <a:xfrm>
              <a:off x="3124200" y="4552950"/>
              <a:ext cx="7762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6" rIns="91410" bIns="45706"/>
            <a:lstStyle/>
            <a:p>
              <a:pPr algn="ctr" defTabSz="914116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110100</a:t>
              </a:r>
              <a:endParaRPr lang="en-US" sz="1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7" name="Line 8"/>
            <p:cNvSpPr>
              <a:spLocks noChangeAspect="1" noChangeShapeType="1"/>
            </p:cNvSpPr>
            <p:nvPr/>
          </p:nvSpPr>
          <p:spPr bwMode="auto">
            <a:xfrm>
              <a:off x="3119438" y="4552950"/>
              <a:ext cx="240665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9"/>
            <p:cNvSpPr>
              <a:spLocks noChangeAspect="1" noChangeShapeType="1"/>
            </p:cNvSpPr>
            <p:nvPr/>
          </p:nvSpPr>
          <p:spPr bwMode="auto">
            <a:xfrm>
              <a:off x="3124203" y="5006975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10"/>
            <p:cNvSpPr>
              <a:spLocks noChangeAspect="1" noChangeShapeType="1"/>
            </p:cNvSpPr>
            <p:nvPr/>
          </p:nvSpPr>
          <p:spPr bwMode="auto">
            <a:xfrm>
              <a:off x="3124203" y="5461000"/>
              <a:ext cx="24050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11"/>
            <p:cNvSpPr>
              <a:spLocks noChangeAspect="1" noChangeShapeType="1"/>
            </p:cNvSpPr>
            <p:nvPr/>
          </p:nvSpPr>
          <p:spPr bwMode="auto">
            <a:xfrm>
              <a:off x="3124203" y="5915025"/>
              <a:ext cx="2405063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12"/>
            <p:cNvSpPr>
              <a:spLocks noChangeAspect="1" noChangeShapeType="1"/>
            </p:cNvSpPr>
            <p:nvPr/>
          </p:nvSpPr>
          <p:spPr bwMode="auto">
            <a:xfrm>
              <a:off x="3124200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13"/>
            <p:cNvSpPr>
              <a:spLocks noChangeAspect="1" noChangeShapeType="1"/>
            </p:cNvSpPr>
            <p:nvPr/>
          </p:nvSpPr>
          <p:spPr bwMode="auto">
            <a:xfrm>
              <a:off x="3900488" y="4552953"/>
              <a:ext cx="0" cy="13620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14"/>
            <p:cNvSpPr>
              <a:spLocks noChangeAspect="1" noChangeShapeType="1"/>
            </p:cNvSpPr>
            <p:nvPr/>
          </p:nvSpPr>
          <p:spPr bwMode="auto">
            <a:xfrm>
              <a:off x="5526088" y="4552953"/>
              <a:ext cx="0" cy="1362075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91410" tIns="45706" rIns="91410" bIns="45706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utoShape 16"/>
            <p:cNvSpPr>
              <a:spLocks noChangeAspect="1" noChangeArrowheads="1"/>
            </p:cNvSpPr>
            <p:nvPr/>
          </p:nvSpPr>
          <p:spPr bwMode="auto">
            <a:xfrm>
              <a:off x="3973516" y="4622803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5" name="AutoShape 17"/>
            <p:cNvSpPr>
              <a:spLocks noChangeAspect="1" noChangeArrowheads="1"/>
            </p:cNvSpPr>
            <p:nvPr/>
          </p:nvSpPr>
          <p:spPr bwMode="auto">
            <a:xfrm>
              <a:off x="5176841" y="5525058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6" name="AutoShape 18"/>
            <p:cNvSpPr>
              <a:spLocks noChangeAspect="1" noChangeArrowheads="1"/>
            </p:cNvSpPr>
            <p:nvPr/>
          </p:nvSpPr>
          <p:spPr bwMode="auto">
            <a:xfrm>
              <a:off x="3953213" y="5073653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7" name="AutoShape 19"/>
            <p:cNvSpPr>
              <a:spLocks noChangeAspect="1" noChangeArrowheads="1"/>
            </p:cNvSpPr>
            <p:nvPr/>
          </p:nvSpPr>
          <p:spPr bwMode="auto">
            <a:xfrm>
              <a:off x="3968752" y="5507041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8" name="AutoShape 20"/>
            <p:cNvSpPr>
              <a:spLocks noChangeAspect="1" noChangeArrowheads="1"/>
            </p:cNvSpPr>
            <p:nvPr/>
          </p:nvSpPr>
          <p:spPr bwMode="auto">
            <a:xfrm>
              <a:off x="4356100" y="5511803"/>
              <a:ext cx="352425" cy="352425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9" name="AutoShape 21"/>
            <p:cNvSpPr>
              <a:spLocks noChangeAspect="1" noChangeArrowheads="1"/>
            </p:cNvSpPr>
            <p:nvPr/>
          </p:nvSpPr>
          <p:spPr bwMode="auto">
            <a:xfrm>
              <a:off x="4377646" y="4624958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0" name="AutoShape 22"/>
            <p:cNvSpPr>
              <a:spLocks noChangeAspect="1" noChangeArrowheads="1"/>
            </p:cNvSpPr>
            <p:nvPr/>
          </p:nvSpPr>
          <p:spPr bwMode="auto">
            <a:xfrm>
              <a:off x="4773690" y="5057006"/>
              <a:ext cx="352425" cy="35242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1" name="AutoShape 23"/>
            <p:cNvSpPr>
              <a:spLocks noChangeAspect="1" noChangeArrowheads="1"/>
            </p:cNvSpPr>
            <p:nvPr/>
          </p:nvSpPr>
          <p:spPr bwMode="auto">
            <a:xfrm>
              <a:off x="4773690" y="5525058"/>
              <a:ext cx="352425" cy="3524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2" name="AutoShape 24"/>
            <p:cNvSpPr>
              <a:spLocks noChangeAspect="1" noChangeArrowheads="1"/>
            </p:cNvSpPr>
            <p:nvPr/>
          </p:nvSpPr>
          <p:spPr bwMode="auto">
            <a:xfrm>
              <a:off x="4341642" y="5057006"/>
              <a:ext cx="352425" cy="3524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0" tIns="45706" rIns="91410" bIns="45706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 bwMode="auto">
          <a:xfrm>
            <a:off x="7524328" y="3681028"/>
            <a:ext cx="1619672" cy="43204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7524328" y="5811338"/>
            <a:ext cx="1619672" cy="43204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60232" y="3356992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dirty="0" smtClean="0">
                <a:solidFill>
                  <a:srgbClr val="000000"/>
                </a:solidFill>
              </a:rPr>
              <a:t>TABLE 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660232" y="5075892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dirty="0" smtClean="0">
                <a:solidFill>
                  <a:srgbClr val="000000"/>
                </a:solidFill>
              </a:rPr>
              <a:t>TABLE 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3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3" grpId="0" animBg="1"/>
      <p:bldP spid="94" grpId="0" animBg="1"/>
      <p:bldP spid="95" grpId="0"/>
      <p:bldP spid="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Mining for common visual patterns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232756"/>
            <a:ext cx="7772400" cy="4755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 addition to visual search, want to be able to </a:t>
            </a:r>
            <a:r>
              <a:rPr lang="en-US" sz="2800" b="1" dirty="0" smtClean="0"/>
              <a:t>summarize, mine, and rank </a:t>
            </a:r>
            <a:r>
              <a:rPr lang="en-US" sz="2800" dirty="0" smtClean="0"/>
              <a:t>the large collection as a whole.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888940"/>
            <a:ext cx="5622608" cy="34465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5536" y="3356992"/>
            <a:ext cx="2700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116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What is common?</a:t>
            </a:r>
          </a:p>
          <a:p>
            <a:pPr marL="228600" indent="-228600" defTabSz="914116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What is unusual?</a:t>
            </a:r>
          </a:p>
          <a:p>
            <a:pPr marL="228600" indent="-228600" defTabSz="914116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What co-occurs?</a:t>
            </a:r>
          </a:p>
          <a:p>
            <a:pPr marL="228600" indent="-228600" defTabSz="914116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Which exemplars are most representative?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33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Mining for common visual patterns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232756"/>
            <a:ext cx="7772400" cy="4755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 addition to visual search, want to be able to </a:t>
            </a:r>
            <a:r>
              <a:rPr lang="en-US" sz="2800" b="1" dirty="0" smtClean="0"/>
              <a:t>summarize, mine, and rank </a:t>
            </a:r>
            <a:r>
              <a:rPr lang="en-US" sz="2800" dirty="0" smtClean="0"/>
              <a:t>the large collection as a whole.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We’ll look at a few examples:</a:t>
            </a:r>
          </a:p>
          <a:p>
            <a:pPr marL="280988" indent="-280988"/>
            <a:r>
              <a:rPr lang="en-US" sz="2400" b="1" dirty="0" smtClean="0"/>
              <a:t>Connected component clustering </a:t>
            </a:r>
            <a:r>
              <a:rPr lang="en-US" sz="2400" dirty="0" smtClean="0"/>
              <a:t>via hashing</a:t>
            </a:r>
          </a:p>
          <a:p>
            <a:pPr marL="680914" lvl="1" indent="-280988"/>
            <a:r>
              <a:rPr lang="en-US" sz="1200" dirty="0" smtClean="0"/>
              <a:t>[Geometric Min-hash, Chum et al. 2009]</a:t>
            </a:r>
          </a:p>
          <a:p>
            <a:pPr marL="280988" indent="-280988"/>
            <a:r>
              <a:rPr lang="en-US" sz="2400" b="1" dirty="0" smtClean="0"/>
              <a:t>Visual Rank </a:t>
            </a:r>
            <a:r>
              <a:rPr lang="en-US" sz="2400" dirty="0" smtClean="0"/>
              <a:t>to choose “image authorities” </a:t>
            </a:r>
            <a:endParaRPr lang="en-US" sz="2400" dirty="0"/>
          </a:p>
          <a:p>
            <a:pPr marL="680914" lvl="1" indent="-280988"/>
            <a:r>
              <a:rPr lang="en-US" sz="1200" dirty="0" smtClean="0"/>
              <a:t>[Jing and </a:t>
            </a:r>
            <a:r>
              <a:rPr lang="en-US" sz="1200" dirty="0" err="1" smtClean="0"/>
              <a:t>Baluja</a:t>
            </a:r>
            <a:r>
              <a:rPr lang="en-US" sz="1200" dirty="0" smtClean="0"/>
              <a:t>, 2008]</a:t>
            </a:r>
            <a:endParaRPr lang="en-US" sz="2000" dirty="0" smtClean="0"/>
          </a:p>
          <a:p>
            <a:pPr marL="280988" indent="-280988"/>
            <a:r>
              <a:rPr lang="en-US" sz="2400" b="1" dirty="0" smtClean="0"/>
              <a:t>Frequent item-set mining </a:t>
            </a:r>
            <a:r>
              <a:rPr lang="en-US" sz="2400" dirty="0" smtClean="0"/>
              <a:t>with spatial patterns</a:t>
            </a:r>
          </a:p>
          <a:p>
            <a:pPr marL="680914" lvl="1" indent="-280988"/>
            <a:r>
              <a:rPr lang="en-US" sz="1200" dirty="0" smtClean="0"/>
              <a:t>[Quack et al., 2007]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40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80628"/>
            <a:ext cx="8640960" cy="1143000"/>
          </a:xfrm>
        </p:spPr>
        <p:txBody>
          <a:bodyPr/>
          <a:lstStyle/>
          <a:p>
            <a:r>
              <a:rPr lang="en-US" sz="3800" dirty="0" smtClean="0"/>
              <a:t>Connected component clustering</a:t>
            </a:r>
            <a:br>
              <a:rPr lang="en-US" sz="3800" dirty="0" smtClean="0"/>
            </a:br>
            <a:r>
              <a:rPr lang="en-US" sz="3800" dirty="0" smtClean="0"/>
              <a:t>with hashing</a:t>
            </a:r>
            <a:endParaRPr lang="en-US" sz="3800" dirty="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75556" y="1628800"/>
            <a:ext cx="7830990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kern="0" dirty="0">
                <a:solidFill>
                  <a:srgbClr val="000000"/>
                </a:solidFill>
              </a:rPr>
              <a:t>Detect seed pairs via hash collisions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kern="0" dirty="0">
                <a:solidFill>
                  <a:srgbClr val="000000"/>
                </a:solidFill>
              </a:rPr>
              <a:t>Hash to related images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kern="0" dirty="0">
                <a:solidFill>
                  <a:srgbClr val="000000"/>
                </a:solidFill>
              </a:rPr>
              <a:t>Compute connected components of the graph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0" y="6550223"/>
            <a:ext cx="3311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0000"/>
                </a:solidFill>
              </a:rPr>
              <a:t>Slide credit: </a:t>
            </a:r>
            <a:r>
              <a:rPr lang="en-US" sz="1400" dirty="0" err="1">
                <a:solidFill>
                  <a:srgbClr val="000000"/>
                </a:solidFill>
              </a:rPr>
              <a:t>Ondrej</a:t>
            </a:r>
            <a:r>
              <a:rPr lang="en-US" sz="1400" dirty="0">
                <a:solidFill>
                  <a:srgbClr val="000000"/>
                </a:solidFill>
              </a:rPr>
              <a:t> Chum</a:t>
            </a:r>
          </a:p>
        </p:txBody>
      </p:sp>
      <p:sp>
        <p:nvSpPr>
          <p:cNvPr id="188" name="Freeform 109"/>
          <p:cNvSpPr>
            <a:spLocks/>
          </p:cNvSpPr>
          <p:nvPr/>
        </p:nvSpPr>
        <p:spPr bwMode="auto">
          <a:xfrm>
            <a:off x="1171575" y="4924549"/>
            <a:ext cx="966788" cy="400050"/>
          </a:xfrm>
          <a:custGeom>
            <a:avLst/>
            <a:gdLst/>
            <a:ahLst/>
            <a:cxnLst>
              <a:cxn ang="0">
                <a:pos x="0" y="252"/>
              </a:cxn>
              <a:cxn ang="0">
                <a:pos x="609" y="0"/>
              </a:cxn>
            </a:cxnLst>
            <a:rect l="0" t="0" r="r" b="b"/>
            <a:pathLst>
              <a:path w="609" h="252">
                <a:moveTo>
                  <a:pt x="0" y="252"/>
                </a:moveTo>
                <a:lnTo>
                  <a:pt x="609" y="0"/>
                </a:lnTo>
              </a:path>
            </a:pathLst>
          </a:custGeom>
          <a:noFill/>
          <a:ln w="2540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9" name="Line 39"/>
          <p:cNvSpPr>
            <a:spLocks noChangeShapeType="1"/>
          </p:cNvSpPr>
          <p:nvPr/>
        </p:nvSpPr>
        <p:spPr bwMode="auto">
          <a:xfrm>
            <a:off x="7164388" y="4653087"/>
            <a:ext cx="431800" cy="935037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0" name="Line 40"/>
          <p:cNvSpPr>
            <a:spLocks noChangeShapeType="1"/>
          </p:cNvSpPr>
          <p:nvPr/>
        </p:nvSpPr>
        <p:spPr bwMode="auto">
          <a:xfrm flipH="1">
            <a:off x="6011863" y="4653087"/>
            <a:ext cx="1152525" cy="503237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1" name="Line 41"/>
          <p:cNvSpPr>
            <a:spLocks noChangeShapeType="1"/>
          </p:cNvSpPr>
          <p:nvPr/>
        </p:nvSpPr>
        <p:spPr bwMode="auto">
          <a:xfrm>
            <a:off x="6011863" y="5156324"/>
            <a:ext cx="1584325" cy="43180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" name="Line 42"/>
          <p:cNvSpPr>
            <a:spLocks noChangeShapeType="1"/>
          </p:cNvSpPr>
          <p:nvPr/>
        </p:nvSpPr>
        <p:spPr bwMode="auto">
          <a:xfrm>
            <a:off x="7019925" y="3787899"/>
            <a:ext cx="144463" cy="865188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3" name="Line 43"/>
          <p:cNvSpPr>
            <a:spLocks noChangeShapeType="1"/>
          </p:cNvSpPr>
          <p:nvPr/>
        </p:nvSpPr>
        <p:spPr bwMode="auto">
          <a:xfrm flipV="1">
            <a:off x="6011863" y="3787899"/>
            <a:ext cx="1008062" cy="1368425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" name="Line 26"/>
          <p:cNvSpPr>
            <a:spLocks noChangeShapeType="1"/>
          </p:cNvSpPr>
          <p:nvPr/>
        </p:nvSpPr>
        <p:spPr bwMode="auto">
          <a:xfrm flipH="1">
            <a:off x="4787900" y="4075237"/>
            <a:ext cx="936625" cy="14398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5" name="Line 29"/>
          <p:cNvSpPr>
            <a:spLocks noChangeShapeType="1"/>
          </p:cNvSpPr>
          <p:nvPr/>
        </p:nvSpPr>
        <p:spPr bwMode="auto">
          <a:xfrm>
            <a:off x="4643438" y="4507037"/>
            <a:ext cx="144462" cy="10080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" name="Line 30"/>
          <p:cNvSpPr>
            <a:spLocks noChangeShapeType="1"/>
          </p:cNvSpPr>
          <p:nvPr/>
        </p:nvSpPr>
        <p:spPr bwMode="auto">
          <a:xfrm>
            <a:off x="3635375" y="3859337"/>
            <a:ext cx="1008063" cy="64770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" name="Line 31"/>
          <p:cNvSpPr>
            <a:spLocks noChangeShapeType="1"/>
          </p:cNvSpPr>
          <p:nvPr/>
        </p:nvSpPr>
        <p:spPr bwMode="auto">
          <a:xfrm>
            <a:off x="3635375" y="3859337"/>
            <a:ext cx="2089150" cy="21590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8" name="Line 32"/>
          <p:cNvSpPr>
            <a:spLocks noChangeShapeType="1"/>
          </p:cNvSpPr>
          <p:nvPr/>
        </p:nvSpPr>
        <p:spPr bwMode="auto">
          <a:xfrm>
            <a:off x="3635375" y="3859337"/>
            <a:ext cx="1152525" cy="16557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" name="Line 33"/>
          <p:cNvSpPr>
            <a:spLocks noChangeShapeType="1"/>
          </p:cNvSpPr>
          <p:nvPr/>
        </p:nvSpPr>
        <p:spPr bwMode="auto">
          <a:xfrm flipV="1">
            <a:off x="4643438" y="4075237"/>
            <a:ext cx="1079500" cy="43180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0" name="Oval 35"/>
          <p:cNvSpPr>
            <a:spLocks noChangeArrowheads="1"/>
          </p:cNvSpPr>
          <p:nvPr/>
        </p:nvSpPr>
        <p:spPr bwMode="auto">
          <a:xfrm>
            <a:off x="604838" y="386092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" name="Oval 35"/>
          <p:cNvSpPr>
            <a:spLocks noChangeArrowheads="1"/>
          </p:cNvSpPr>
          <p:nvPr/>
        </p:nvSpPr>
        <p:spPr bwMode="auto">
          <a:xfrm>
            <a:off x="960438" y="460069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" name="Oval 35"/>
          <p:cNvSpPr>
            <a:spLocks noChangeArrowheads="1"/>
          </p:cNvSpPr>
          <p:nvPr/>
        </p:nvSpPr>
        <p:spPr bwMode="auto">
          <a:xfrm>
            <a:off x="1103313" y="524998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3" name="Oval 35"/>
          <p:cNvSpPr>
            <a:spLocks noChangeArrowheads="1"/>
          </p:cNvSpPr>
          <p:nvPr/>
        </p:nvSpPr>
        <p:spPr bwMode="auto">
          <a:xfrm>
            <a:off x="2063750" y="485469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" name="Oval 35"/>
          <p:cNvSpPr>
            <a:spLocks noChangeArrowheads="1"/>
          </p:cNvSpPr>
          <p:nvPr/>
        </p:nvSpPr>
        <p:spPr bwMode="auto">
          <a:xfrm>
            <a:off x="2351088" y="384663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" name="Oval 35"/>
          <p:cNvSpPr>
            <a:spLocks noChangeArrowheads="1"/>
          </p:cNvSpPr>
          <p:nvPr/>
        </p:nvSpPr>
        <p:spPr bwMode="auto">
          <a:xfrm>
            <a:off x="2854325" y="5215062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" name="Oval 35"/>
          <p:cNvSpPr>
            <a:spLocks noChangeArrowheads="1"/>
          </p:cNvSpPr>
          <p:nvPr/>
        </p:nvSpPr>
        <p:spPr bwMode="auto">
          <a:xfrm>
            <a:off x="3276600" y="44371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" name="Oval 34"/>
          <p:cNvSpPr>
            <a:spLocks noChangeArrowheads="1"/>
          </p:cNvSpPr>
          <p:nvPr/>
        </p:nvSpPr>
        <p:spPr bwMode="auto">
          <a:xfrm>
            <a:off x="3476625" y="3730749"/>
            <a:ext cx="265113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" name="Oval 34"/>
          <p:cNvSpPr>
            <a:spLocks noChangeArrowheads="1"/>
          </p:cNvSpPr>
          <p:nvPr/>
        </p:nvSpPr>
        <p:spPr bwMode="auto">
          <a:xfrm>
            <a:off x="4510088" y="4354637"/>
            <a:ext cx="265112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9" name="Oval 34"/>
          <p:cNvSpPr>
            <a:spLocks noChangeArrowheads="1"/>
          </p:cNvSpPr>
          <p:nvPr/>
        </p:nvSpPr>
        <p:spPr bwMode="auto">
          <a:xfrm>
            <a:off x="4667250" y="5343649"/>
            <a:ext cx="265113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0" name="Oval 34"/>
          <p:cNvSpPr>
            <a:spLocks noChangeArrowheads="1"/>
          </p:cNvSpPr>
          <p:nvPr/>
        </p:nvSpPr>
        <p:spPr bwMode="auto">
          <a:xfrm>
            <a:off x="5602288" y="3932362"/>
            <a:ext cx="265112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1" name="Oval 35"/>
          <p:cNvSpPr>
            <a:spLocks noChangeArrowheads="1"/>
          </p:cNvSpPr>
          <p:nvPr/>
        </p:nvSpPr>
        <p:spPr bwMode="auto">
          <a:xfrm>
            <a:off x="5711825" y="46530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2" name="Oval 34"/>
          <p:cNvSpPr>
            <a:spLocks noChangeArrowheads="1"/>
          </p:cNvSpPr>
          <p:nvPr/>
        </p:nvSpPr>
        <p:spPr bwMode="auto">
          <a:xfrm>
            <a:off x="6899275" y="3645024"/>
            <a:ext cx="265113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3" name="Oval 34"/>
          <p:cNvSpPr>
            <a:spLocks noChangeArrowheads="1"/>
          </p:cNvSpPr>
          <p:nvPr/>
        </p:nvSpPr>
        <p:spPr bwMode="auto">
          <a:xfrm>
            <a:off x="5900738" y="5011862"/>
            <a:ext cx="265112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" name="Oval 34"/>
          <p:cNvSpPr>
            <a:spLocks noChangeArrowheads="1"/>
          </p:cNvSpPr>
          <p:nvPr/>
        </p:nvSpPr>
        <p:spPr bwMode="auto">
          <a:xfrm>
            <a:off x="7043738" y="4541962"/>
            <a:ext cx="265112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" name="Oval 34"/>
          <p:cNvSpPr>
            <a:spLocks noChangeArrowheads="1"/>
          </p:cNvSpPr>
          <p:nvPr/>
        </p:nvSpPr>
        <p:spPr bwMode="auto">
          <a:xfrm>
            <a:off x="7466013" y="5454774"/>
            <a:ext cx="265112" cy="254000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6" name="Oval 35"/>
          <p:cNvSpPr>
            <a:spLocks noChangeArrowheads="1"/>
          </p:cNvSpPr>
          <p:nvPr/>
        </p:nvSpPr>
        <p:spPr bwMode="auto">
          <a:xfrm>
            <a:off x="7967663" y="413556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7" name="Line 26"/>
          <p:cNvSpPr>
            <a:spLocks noChangeShapeType="1"/>
          </p:cNvSpPr>
          <p:nvPr/>
        </p:nvSpPr>
        <p:spPr bwMode="auto">
          <a:xfrm flipH="1">
            <a:off x="4787900" y="4076824"/>
            <a:ext cx="936625" cy="14398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" name="Line 29"/>
          <p:cNvSpPr>
            <a:spLocks noChangeShapeType="1"/>
          </p:cNvSpPr>
          <p:nvPr/>
        </p:nvSpPr>
        <p:spPr bwMode="auto">
          <a:xfrm>
            <a:off x="4643438" y="4508624"/>
            <a:ext cx="144462" cy="10080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" name="Line 30"/>
          <p:cNvSpPr>
            <a:spLocks noChangeShapeType="1"/>
          </p:cNvSpPr>
          <p:nvPr/>
        </p:nvSpPr>
        <p:spPr bwMode="auto">
          <a:xfrm>
            <a:off x="3635375" y="3860924"/>
            <a:ext cx="1008063" cy="647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0" name="Line 31"/>
          <p:cNvSpPr>
            <a:spLocks noChangeShapeType="1"/>
          </p:cNvSpPr>
          <p:nvPr/>
        </p:nvSpPr>
        <p:spPr bwMode="auto">
          <a:xfrm>
            <a:off x="3635375" y="3860924"/>
            <a:ext cx="2089150" cy="2159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1" name="Line 32"/>
          <p:cNvSpPr>
            <a:spLocks noChangeShapeType="1"/>
          </p:cNvSpPr>
          <p:nvPr/>
        </p:nvSpPr>
        <p:spPr bwMode="auto">
          <a:xfrm>
            <a:off x="3635375" y="3860924"/>
            <a:ext cx="1152525" cy="1655763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2" name="Line 33"/>
          <p:cNvSpPr>
            <a:spLocks noChangeShapeType="1"/>
          </p:cNvSpPr>
          <p:nvPr/>
        </p:nvSpPr>
        <p:spPr bwMode="auto">
          <a:xfrm flipV="1">
            <a:off x="4643438" y="4076824"/>
            <a:ext cx="1079500" cy="4318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3" name="Oval 35"/>
          <p:cNvSpPr>
            <a:spLocks noChangeArrowheads="1"/>
          </p:cNvSpPr>
          <p:nvPr/>
        </p:nvSpPr>
        <p:spPr bwMode="auto">
          <a:xfrm>
            <a:off x="8543925" y="481659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" name="Oval 35"/>
          <p:cNvSpPr>
            <a:spLocks noChangeArrowheads="1"/>
          </p:cNvSpPr>
          <p:nvPr/>
        </p:nvSpPr>
        <p:spPr bwMode="auto">
          <a:xfrm>
            <a:off x="5662613" y="399109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" name="Oval 35"/>
          <p:cNvSpPr>
            <a:spLocks noChangeArrowheads="1"/>
          </p:cNvSpPr>
          <p:nvPr/>
        </p:nvSpPr>
        <p:spPr bwMode="auto">
          <a:xfrm>
            <a:off x="4727575" y="54023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6" name="Line 102"/>
          <p:cNvSpPr>
            <a:spLocks noChangeShapeType="1"/>
          </p:cNvSpPr>
          <p:nvPr/>
        </p:nvSpPr>
        <p:spPr bwMode="auto">
          <a:xfrm>
            <a:off x="7164388" y="4653087"/>
            <a:ext cx="431800" cy="93503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7" name="Line 103"/>
          <p:cNvSpPr>
            <a:spLocks noChangeShapeType="1"/>
          </p:cNvSpPr>
          <p:nvPr/>
        </p:nvSpPr>
        <p:spPr bwMode="auto">
          <a:xfrm flipH="1">
            <a:off x="6011863" y="4653087"/>
            <a:ext cx="1152525" cy="503237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" name="Line 104"/>
          <p:cNvSpPr>
            <a:spLocks noChangeShapeType="1"/>
          </p:cNvSpPr>
          <p:nvPr/>
        </p:nvSpPr>
        <p:spPr bwMode="auto">
          <a:xfrm>
            <a:off x="6011863" y="5156324"/>
            <a:ext cx="1584325" cy="4318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9" name="Line 105"/>
          <p:cNvSpPr>
            <a:spLocks noChangeShapeType="1"/>
          </p:cNvSpPr>
          <p:nvPr/>
        </p:nvSpPr>
        <p:spPr bwMode="auto">
          <a:xfrm>
            <a:off x="7019925" y="3787899"/>
            <a:ext cx="144463" cy="86518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0" name="Line 106"/>
          <p:cNvSpPr>
            <a:spLocks noChangeShapeType="1"/>
          </p:cNvSpPr>
          <p:nvPr/>
        </p:nvSpPr>
        <p:spPr bwMode="auto">
          <a:xfrm flipV="1">
            <a:off x="6011863" y="3787899"/>
            <a:ext cx="1008062" cy="13684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1" name="Oval 35"/>
          <p:cNvSpPr>
            <a:spLocks noChangeArrowheads="1"/>
          </p:cNvSpPr>
          <p:nvPr/>
        </p:nvSpPr>
        <p:spPr bwMode="auto">
          <a:xfrm>
            <a:off x="7526338" y="551351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2" name="Oval 35"/>
          <p:cNvSpPr>
            <a:spLocks noChangeArrowheads="1"/>
          </p:cNvSpPr>
          <p:nvPr/>
        </p:nvSpPr>
        <p:spPr bwMode="auto">
          <a:xfrm>
            <a:off x="7104063" y="460069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3" name="Line 30"/>
          <p:cNvSpPr>
            <a:spLocks noChangeShapeType="1"/>
          </p:cNvSpPr>
          <p:nvPr/>
        </p:nvSpPr>
        <p:spPr bwMode="auto">
          <a:xfrm>
            <a:off x="3635375" y="3860924"/>
            <a:ext cx="1008063" cy="6477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" name="Line 108"/>
          <p:cNvSpPr>
            <a:spLocks noChangeShapeType="1"/>
          </p:cNvSpPr>
          <p:nvPr/>
        </p:nvSpPr>
        <p:spPr bwMode="auto">
          <a:xfrm flipV="1">
            <a:off x="6011863" y="3787899"/>
            <a:ext cx="1008062" cy="1368425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" name="Oval 35"/>
          <p:cNvSpPr>
            <a:spLocks noChangeArrowheads="1"/>
          </p:cNvSpPr>
          <p:nvPr/>
        </p:nvSpPr>
        <p:spPr bwMode="auto">
          <a:xfrm>
            <a:off x="3536950" y="37894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" name="Oval 35"/>
          <p:cNvSpPr>
            <a:spLocks noChangeArrowheads="1"/>
          </p:cNvSpPr>
          <p:nvPr/>
        </p:nvSpPr>
        <p:spPr bwMode="auto">
          <a:xfrm>
            <a:off x="4570413" y="441337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7" name="Oval 35"/>
          <p:cNvSpPr>
            <a:spLocks noChangeArrowheads="1"/>
          </p:cNvSpPr>
          <p:nvPr/>
        </p:nvSpPr>
        <p:spPr bwMode="auto">
          <a:xfrm>
            <a:off x="6959600" y="3703762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8" name="Oval 35"/>
          <p:cNvSpPr>
            <a:spLocks noChangeArrowheads="1"/>
          </p:cNvSpPr>
          <p:nvPr/>
        </p:nvSpPr>
        <p:spPr bwMode="auto">
          <a:xfrm>
            <a:off x="5961063" y="507059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107504" y="6057292"/>
            <a:ext cx="932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400" i="1" dirty="0">
                <a:solidFill>
                  <a:srgbClr val="000000"/>
                </a:solidFill>
              </a:rPr>
              <a:t>Contrast with frequently used quadratic-time clustering algorithms</a:t>
            </a:r>
          </a:p>
        </p:txBody>
      </p:sp>
    </p:spTree>
    <p:extLst>
      <p:ext uri="{BB962C8B-B14F-4D97-AF65-F5344CB8AC3E}">
        <p14:creationId xmlns:p14="http://schemas.microsoft.com/office/powerpoint/2010/main" val="10365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80628"/>
            <a:ext cx="7772400" cy="1143000"/>
          </a:xfrm>
        </p:spPr>
        <p:txBody>
          <a:bodyPr/>
          <a:lstStyle/>
          <a:p>
            <a:r>
              <a:rPr lang="en-US" sz="3800" dirty="0" smtClean="0"/>
              <a:t>Geometric Min-hash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930352"/>
            <a:ext cx="7772400" cy="4755232"/>
          </a:xfrm>
        </p:spPr>
        <p:txBody>
          <a:bodyPr/>
          <a:lstStyle/>
          <a:p>
            <a:r>
              <a:rPr lang="en-US" sz="2800" dirty="0" smtClean="0"/>
              <a:t>Main idea: build spatial relationships into the hash key construction:</a:t>
            </a:r>
          </a:p>
          <a:p>
            <a:pPr lvl="1"/>
            <a:r>
              <a:rPr lang="en-US" sz="2400" dirty="0" smtClean="0"/>
              <a:t>Select first hash output according to min hash (“central word”)</a:t>
            </a:r>
          </a:p>
          <a:p>
            <a:pPr lvl="1"/>
            <a:r>
              <a:rPr lang="en-US" sz="2400" dirty="0" smtClean="0"/>
              <a:t>Then append subsequent hash outputs from within its neighborhood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863424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i="1" dirty="0">
                <a:solidFill>
                  <a:srgbClr val="000000"/>
                </a:solidFill>
              </a:rPr>
              <a:t>[Chum, </a:t>
            </a:r>
            <a:r>
              <a:rPr lang="en-US" i="1" dirty="0" err="1">
                <a:solidFill>
                  <a:srgbClr val="000000"/>
                </a:solidFill>
              </a:rPr>
              <a:t>Perdoch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Matas</a:t>
            </a:r>
            <a:r>
              <a:rPr lang="en-US" i="1" dirty="0">
                <a:solidFill>
                  <a:srgbClr val="000000"/>
                </a:solidFill>
              </a:rPr>
              <a:t>, CVPR 2009]</a:t>
            </a:r>
          </a:p>
        </p:txBody>
      </p:sp>
      <p:pic>
        <p:nvPicPr>
          <p:cNvPr id="40" name="Picture 8" descr="C:\Prezent\gmh-cvpr09\graff-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615" y="1556792"/>
            <a:ext cx="2733279" cy="17859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1" name="Picture 7" descr="C:\Prezent\gmh-cvpr09\gra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612" y="1556792"/>
            <a:ext cx="2714644" cy="1785950"/>
          </a:xfrm>
          <a:prstGeom prst="rect">
            <a:avLst/>
          </a:prstGeom>
          <a:noFill/>
        </p:spPr>
      </p:pic>
      <p:sp>
        <p:nvSpPr>
          <p:cNvPr id="42" name="Oval 41"/>
          <p:cNvSpPr/>
          <p:nvPr/>
        </p:nvSpPr>
        <p:spPr bwMode="auto">
          <a:xfrm>
            <a:off x="2402644" y="2454053"/>
            <a:ext cx="250949" cy="23743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grpSp>
        <p:nvGrpSpPr>
          <p:cNvPr id="5" name="Group 56"/>
          <p:cNvGrpSpPr/>
          <p:nvPr/>
        </p:nvGrpSpPr>
        <p:grpSpPr>
          <a:xfrm>
            <a:off x="4102493" y="1458366"/>
            <a:ext cx="1911000" cy="1869386"/>
            <a:chOff x="833319" y="5064618"/>
            <a:chExt cx="1543500" cy="1650530"/>
          </a:xfrm>
        </p:grpSpPr>
        <p:pic>
          <p:nvPicPr>
            <p:cNvPr id="44" name="Picture 9" descr="C:\Prezent\gmh-cvpr09\graff-cro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7224" y="5143512"/>
              <a:ext cx="1519595" cy="1571636"/>
            </a:xfrm>
            <a:prstGeom prst="rect">
              <a:avLst/>
            </a:prstGeom>
            <a:noFill/>
          </p:spPr>
        </p:pic>
        <p:sp>
          <p:nvSpPr>
            <p:cNvPr id="45" name="Oval 44"/>
            <p:cNvSpPr/>
            <p:nvPr/>
          </p:nvSpPr>
          <p:spPr bwMode="auto">
            <a:xfrm>
              <a:off x="1357290" y="5786454"/>
              <a:ext cx="428628" cy="42862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 rot="21360397">
              <a:off x="1556983" y="6081464"/>
              <a:ext cx="280167" cy="410112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 rot="18414582">
              <a:off x="1763130" y="5981806"/>
              <a:ext cx="347666" cy="433192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 rot="2429410">
              <a:off x="833319" y="5429162"/>
              <a:ext cx="571504" cy="357190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 rot="18700896">
              <a:off x="1341659" y="5613817"/>
              <a:ext cx="463133" cy="357190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643042" y="5715016"/>
              <a:ext cx="571504" cy="357190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 rot="763290">
              <a:off x="1285852" y="5191132"/>
              <a:ext cx="642942" cy="381008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1713417">
              <a:off x="1500166" y="5343532"/>
              <a:ext cx="414334" cy="514360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2163561">
              <a:off x="1964945" y="5064618"/>
              <a:ext cx="204361" cy="705689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20808583">
              <a:off x="974172" y="6302747"/>
              <a:ext cx="636513" cy="357190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7"/>
          <p:cNvGrpSpPr/>
          <p:nvPr/>
        </p:nvGrpSpPr>
        <p:grpSpPr>
          <a:xfrm>
            <a:off x="6080272" y="1455374"/>
            <a:ext cx="1881403" cy="1869386"/>
            <a:chOff x="3481033" y="5064618"/>
            <a:chExt cx="1519595" cy="1650530"/>
          </a:xfrm>
        </p:grpSpPr>
        <p:pic>
          <p:nvPicPr>
            <p:cNvPr id="56" name="Picture 9" descr="C:\Prezent\gmh-cvpr09\graff-cro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1033" y="5143512"/>
              <a:ext cx="1519595" cy="1571636"/>
            </a:xfrm>
            <a:prstGeom prst="rect">
              <a:avLst/>
            </a:prstGeom>
            <a:noFill/>
          </p:spPr>
        </p:pic>
        <p:sp>
          <p:nvSpPr>
            <p:cNvPr id="57" name="Oval 56"/>
            <p:cNvSpPr/>
            <p:nvPr/>
          </p:nvSpPr>
          <p:spPr bwMode="auto">
            <a:xfrm>
              <a:off x="3981099" y="5786454"/>
              <a:ext cx="428628" cy="42862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 rot="21360397">
              <a:off x="4180792" y="6081464"/>
              <a:ext cx="280167" cy="410112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 rot="2163561">
              <a:off x="4588754" y="5064618"/>
              <a:ext cx="204361" cy="705689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6219967" y="2136102"/>
            <a:ext cx="1646257" cy="1744800"/>
            <a:chOff x="5354635" y="4722690"/>
            <a:chExt cx="1646257" cy="1744800"/>
          </a:xfrm>
        </p:grpSpPr>
        <p:sp>
          <p:nvSpPr>
            <p:cNvPr id="66" name="Oval 28"/>
            <p:cNvSpPr>
              <a:spLocks noChangeArrowheads="1"/>
            </p:cNvSpPr>
            <p:nvPr/>
          </p:nvSpPr>
          <p:spPr bwMode="auto">
            <a:xfrm>
              <a:off x="6496067" y="5957906"/>
              <a:ext cx="504825" cy="5048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kern="0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67" name="Oval 29"/>
            <p:cNvSpPr>
              <a:spLocks noChangeArrowheads="1"/>
            </p:cNvSpPr>
            <p:nvPr/>
          </p:nvSpPr>
          <p:spPr bwMode="auto">
            <a:xfrm>
              <a:off x="5926139" y="5962665"/>
              <a:ext cx="504825" cy="5048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auto">
            <a:xfrm>
              <a:off x="5354635" y="5962665"/>
              <a:ext cx="504825" cy="5048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kern="0" dirty="0">
                  <a:solidFill>
                    <a:srgbClr val="000000"/>
                  </a:solidFill>
                </a:rPr>
                <a:t>F</a:t>
              </a:r>
            </a:p>
          </p:txBody>
        </p:sp>
        <p:cxnSp>
          <p:nvCxnSpPr>
            <p:cNvPr id="69" name="Straight Arrow Connector 68"/>
            <p:cNvCxnSpPr>
              <a:stCxn id="57" idx="3"/>
              <a:endCxn id="68" idx="0"/>
            </p:cNvCxnSpPr>
            <p:nvPr/>
          </p:nvCxnSpPr>
          <p:spPr bwMode="auto">
            <a:xfrm rot="5400000">
              <a:off x="5397023" y="5483906"/>
              <a:ext cx="688784" cy="268734"/>
            </a:xfrm>
            <a:prstGeom prst="straightConnector1">
              <a:avLst/>
            </a:prstGeom>
            <a:solidFill>
              <a:srgbClr val="BBE0E3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>
              <a:stCxn id="58" idx="4"/>
              <a:endCxn id="67" idx="0"/>
            </p:cNvCxnSpPr>
            <p:nvPr/>
          </p:nvCxnSpPr>
          <p:spPr bwMode="auto">
            <a:xfrm rot="5400000">
              <a:off x="6054185" y="5781935"/>
              <a:ext cx="305098" cy="56363"/>
            </a:xfrm>
            <a:prstGeom prst="straightConnector1">
              <a:avLst/>
            </a:prstGeom>
            <a:solidFill>
              <a:srgbClr val="BBE0E3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/>
            <p:cNvCxnSpPr>
              <a:stCxn id="59" idx="5"/>
              <a:endCxn id="66" idx="0"/>
            </p:cNvCxnSpPr>
            <p:nvPr/>
          </p:nvCxnSpPr>
          <p:spPr bwMode="auto">
            <a:xfrm rot="16200000" flipH="1">
              <a:off x="6048077" y="5257503"/>
              <a:ext cx="1235216" cy="165589"/>
            </a:xfrm>
            <a:prstGeom prst="straightConnector1">
              <a:avLst/>
            </a:prstGeom>
            <a:solidFill>
              <a:srgbClr val="BBE0E3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2" name="Rectangle 71"/>
          <p:cNvSpPr/>
          <p:nvPr/>
        </p:nvSpPr>
        <p:spPr bwMode="auto">
          <a:xfrm>
            <a:off x="2091174" y="2128299"/>
            <a:ext cx="857256" cy="8686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 bwMode="auto">
          <a:xfrm flipV="1">
            <a:off x="2079744" y="1556792"/>
            <a:ext cx="2071702" cy="571504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2079744" y="2985552"/>
            <a:ext cx="2071702" cy="35719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0" y="6550223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0000"/>
                </a:solidFill>
              </a:rPr>
              <a:t>Figure from </a:t>
            </a:r>
            <a:r>
              <a:rPr lang="en-US" sz="1400" dirty="0" err="1">
                <a:solidFill>
                  <a:srgbClr val="000000"/>
                </a:solidFill>
              </a:rPr>
              <a:t>Ondrej</a:t>
            </a:r>
            <a:r>
              <a:rPr lang="en-US" sz="1400" dirty="0">
                <a:solidFill>
                  <a:srgbClr val="000000"/>
                </a:solidFill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28964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89756"/>
            <a:ext cx="7772400" cy="1143000"/>
          </a:xfrm>
        </p:spPr>
        <p:txBody>
          <a:bodyPr/>
          <a:lstStyle/>
          <a:p>
            <a:r>
              <a:rPr lang="en-US" sz="3800" dirty="0" smtClean="0"/>
              <a:t>Results: </a:t>
            </a:r>
            <a:br>
              <a:rPr lang="en-US" sz="3800" dirty="0" smtClean="0"/>
            </a:br>
            <a:r>
              <a:rPr lang="en-US" sz="3800" dirty="0" smtClean="0"/>
              <a:t>Geometric Min-hash clustering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64804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1760" y="1151456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i="1" dirty="0">
                <a:solidFill>
                  <a:srgbClr val="000000"/>
                </a:solidFill>
              </a:rPr>
              <a:t>[Chum, </a:t>
            </a:r>
            <a:r>
              <a:rPr lang="en-US" i="1" dirty="0" err="1">
                <a:solidFill>
                  <a:srgbClr val="000000"/>
                </a:solidFill>
              </a:rPr>
              <a:t>Perdoch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Matas</a:t>
            </a:r>
            <a:r>
              <a:rPr lang="en-US" i="1" dirty="0">
                <a:solidFill>
                  <a:srgbClr val="000000"/>
                </a:solidFill>
              </a:rPr>
              <a:t>, CVPR 2009]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277" y="1683847"/>
            <a:ext cx="3159125" cy="3805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1988" y="1818781"/>
            <a:ext cx="3255962" cy="325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41853" y="1815609"/>
            <a:ext cx="1152525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Hertford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641853" y="2536334"/>
            <a:ext cx="1152525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Keble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641853" y="3184034"/>
            <a:ext cx="1152525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 err="1">
                <a:solidFill>
                  <a:srgbClr val="000080"/>
                </a:solidFill>
              </a:rPr>
              <a:t>Magdalen</a:t>
            </a:r>
            <a:endParaRPr lang="en-GB" sz="1600" kern="0" dirty="0">
              <a:solidFill>
                <a:srgbClr val="000080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641853" y="3847609"/>
            <a:ext cx="1152525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Pitt Rivers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643441" y="4515944"/>
            <a:ext cx="1152525" cy="41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Radcliffe Camera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8100" y="1758459"/>
            <a:ext cx="1295400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All Soul's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38100" y="2371234"/>
            <a:ext cx="1257300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 err="1">
                <a:solidFill>
                  <a:srgbClr val="000080"/>
                </a:solidFill>
              </a:rPr>
              <a:t>Ashmolean</a:t>
            </a:r>
            <a:endParaRPr lang="en-GB" sz="1600" kern="0" dirty="0">
              <a:solidFill>
                <a:srgbClr val="000080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8100" y="3053859"/>
            <a:ext cx="1295400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Balliol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4925" y="3665044"/>
            <a:ext cx="1295400" cy="41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Bodleian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38102" y="4279409"/>
            <a:ext cx="1365250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>
                <a:solidFill>
                  <a:srgbClr val="000080"/>
                </a:solidFill>
              </a:rPr>
              <a:t>Christ Church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4928" y="4927109"/>
            <a:ext cx="1457325" cy="41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7966" tIns="217373" rIns="0" bIns="217373" anchor="ctr"/>
          <a:lstStyle/>
          <a:p>
            <a:pPr defTabSz="457059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423731" algn="l"/>
                <a:tab pos="880789" algn="l"/>
                <a:tab pos="1337846" algn="l"/>
                <a:tab pos="1794905" algn="l"/>
                <a:tab pos="2251962" algn="l"/>
                <a:tab pos="2709020" algn="l"/>
                <a:tab pos="3166078" algn="l"/>
                <a:tab pos="3623136" algn="l"/>
                <a:tab pos="4080194" algn="l"/>
                <a:tab pos="4537251" algn="l"/>
                <a:tab pos="4994309" algn="l"/>
                <a:tab pos="5451366" algn="l"/>
                <a:tab pos="5908424" algn="l"/>
                <a:tab pos="6365482" algn="l"/>
                <a:tab pos="6822540" algn="l"/>
                <a:tab pos="7279598" algn="l"/>
                <a:tab pos="7736657" algn="l"/>
                <a:tab pos="8193715" algn="l"/>
                <a:tab pos="8650772" algn="l"/>
                <a:tab pos="9107830" algn="l"/>
              </a:tabLst>
              <a:defRPr/>
            </a:pPr>
            <a:r>
              <a:rPr lang="en-GB" sz="1600" kern="0" dirty="0" err="1">
                <a:solidFill>
                  <a:srgbClr val="000080"/>
                </a:solidFill>
              </a:rPr>
              <a:t>Cornmarket</a:t>
            </a:r>
            <a:endParaRPr lang="en-GB" sz="1600" kern="0" dirty="0">
              <a:solidFill>
                <a:srgbClr val="000080"/>
              </a:solidFill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42844" y="5496320"/>
            <a:ext cx="8786874" cy="861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100 000 Images downloaded from FLICKR</a:t>
            </a:r>
          </a:p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Includes 11 Oxford Landmarks with manually labeled ground truth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550223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0000"/>
                </a:solidFill>
              </a:rPr>
              <a:t>Slide credit: </a:t>
            </a:r>
            <a:r>
              <a:rPr lang="en-US" sz="1400" dirty="0" err="1">
                <a:solidFill>
                  <a:srgbClr val="000000"/>
                </a:solidFill>
              </a:rPr>
              <a:t>Ondrej</a:t>
            </a:r>
            <a:r>
              <a:rPr lang="en-US" sz="1400" dirty="0">
                <a:solidFill>
                  <a:srgbClr val="000000"/>
                </a:solidFill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26618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89756"/>
            <a:ext cx="7772400" cy="1143000"/>
          </a:xfrm>
        </p:spPr>
        <p:txBody>
          <a:bodyPr/>
          <a:lstStyle/>
          <a:p>
            <a:r>
              <a:rPr lang="en-US" sz="3800" dirty="0" smtClean="0"/>
              <a:t>Results: </a:t>
            </a:r>
            <a:br>
              <a:rPr lang="en-US" sz="3800" dirty="0" smtClean="0"/>
            </a:br>
            <a:r>
              <a:rPr lang="en-US" sz="3800" dirty="0" smtClean="0"/>
              <a:t>Geometric Min-hash clustering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1151456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i="1" dirty="0">
                <a:solidFill>
                  <a:srgbClr val="000000"/>
                </a:solidFill>
              </a:rPr>
              <a:t>[Chum, </a:t>
            </a:r>
            <a:r>
              <a:rPr lang="en-US" i="1" dirty="0" err="1">
                <a:solidFill>
                  <a:srgbClr val="000000"/>
                </a:solidFill>
              </a:rPr>
              <a:t>Perdoch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Matas</a:t>
            </a:r>
            <a:r>
              <a:rPr lang="en-US" i="1" dirty="0">
                <a:solidFill>
                  <a:srgbClr val="000000"/>
                </a:solidFill>
              </a:rPr>
              <a:t>, CVPR 2009]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550223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0000"/>
                </a:solidFill>
              </a:rPr>
              <a:t>Slide credit: </a:t>
            </a:r>
            <a:r>
              <a:rPr lang="en-US" sz="1400" dirty="0" err="1">
                <a:solidFill>
                  <a:srgbClr val="000000"/>
                </a:solidFill>
              </a:rPr>
              <a:t>Ondrej</a:t>
            </a:r>
            <a:r>
              <a:rPr lang="en-US" sz="1400" dirty="0">
                <a:solidFill>
                  <a:srgbClr val="000000"/>
                </a:solidFill>
              </a:rPr>
              <a:t> Chum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825" y="1612908"/>
            <a:ext cx="8547100" cy="4757737"/>
            <a:chOff x="158" y="935"/>
            <a:chExt cx="5384" cy="2997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935"/>
              <a:ext cx="4016" cy="29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5" y="935"/>
              <a:ext cx="1347" cy="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95" y="1906"/>
              <a:ext cx="1347" cy="10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5" y="2940"/>
              <a:ext cx="1347" cy="9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39" name="TextBox 38"/>
          <p:cNvSpPr txBox="1"/>
          <p:nvPr/>
        </p:nvSpPr>
        <p:spPr>
          <a:xfrm>
            <a:off x="3095836" y="6345324"/>
            <a:ext cx="3322772" cy="46163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Discovering small objects</a:t>
            </a:r>
          </a:p>
        </p:txBody>
      </p:sp>
    </p:spTree>
    <p:extLst>
      <p:ext uri="{BB962C8B-B14F-4D97-AF65-F5344CB8AC3E}">
        <p14:creationId xmlns:p14="http://schemas.microsoft.com/office/powerpoint/2010/main" val="34814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89756"/>
            <a:ext cx="7772400" cy="1143000"/>
          </a:xfrm>
        </p:spPr>
        <p:txBody>
          <a:bodyPr/>
          <a:lstStyle/>
          <a:p>
            <a:r>
              <a:rPr lang="en-US" sz="3800" dirty="0" smtClean="0"/>
              <a:t>Results: </a:t>
            </a:r>
            <a:br>
              <a:rPr lang="en-US" sz="3800" dirty="0" smtClean="0"/>
            </a:br>
            <a:r>
              <a:rPr lang="en-US" sz="3800" dirty="0" smtClean="0"/>
              <a:t>Geometric Min-hash clustering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1151456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i="1" dirty="0">
                <a:solidFill>
                  <a:srgbClr val="000000"/>
                </a:solidFill>
              </a:rPr>
              <a:t>[Chum, </a:t>
            </a:r>
            <a:r>
              <a:rPr lang="en-US" i="1" dirty="0" err="1">
                <a:solidFill>
                  <a:srgbClr val="000000"/>
                </a:solidFill>
              </a:rPr>
              <a:t>Perdoch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Matas</a:t>
            </a:r>
            <a:r>
              <a:rPr lang="en-US" i="1" dirty="0">
                <a:solidFill>
                  <a:srgbClr val="000000"/>
                </a:solidFill>
              </a:rPr>
              <a:t>, CVPR 2009]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550223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0000"/>
                </a:solidFill>
              </a:rPr>
              <a:t>Slide credit: </a:t>
            </a:r>
            <a:r>
              <a:rPr lang="en-US" sz="1400" dirty="0" err="1">
                <a:solidFill>
                  <a:srgbClr val="000000"/>
                </a:solidFill>
              </a:rPr>
              <a:t>Ondrej</a:t>
            </a:r>
            <a:r>
              <a:rPr lang="en-US" sz="1400" dirty="0">
                <a:solidFill>
                  <a:srgbClr val="000000"/>
                </a:solidFill>
              </a:rPr>
              <a:t> Chum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5836" y="6345324"/>
            <a:ext cx="3322772" cy="46163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914116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Discovering small objects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01" y="1772816"/>
            <a:ext cx="8713787" cy="445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94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Mining for common visual patterns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232756"/>
            <a:ext cx="7772400" cy="4755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 addition to visual search, want to be able to </a:t>
            </a:r>
            <a:r>
              <a:rPr lang="en-US" sz="2800" b="1" dirty="0" smtClean="0"/>
              <a:t>summarize, mine, and rank </a:t>
            </a:r>
            <a:r>
              <a:rPr lang="en-US" sz="2800" dirty="0" smtClean="0"/>
              <a:t>the large collection as a whole.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We’ll look briefly at a few recent examples:</a:t>
            </a:r>
          </a:p>
          <a:p>
            <a:pPr marL="280988" indent="-280988"/>
            <a:r>
              <a:rPr lang="en-US" sz="2400" b="1" dirty="0" smtClean="0"/>
              <a:t>Connected component clustering </a:t>
            </a:r>
            <a:r>
              <a:rPr lang="en-US" sz="2400" dirty="0" smtClean="0"/>
              <a:t>via hashing [Geometric Min-hash, Chum et al. 2009]</a:t>
            </a:r>
          </a:p>
          <a:p>
            <a:pPr marL="280988" indent="-280988"/>
            <a:r>
              <a:rPr lang="en-US" sz="2400" b="1" dirty="0" smtClean="0"/>
              <a:t>Visual Rank </a:t>
            </a:r>
            <a:r>
              <a:rPr lang="en-US" sz="2400" dirty="0" smtClean="0"/>
              <a:t>to choose “image authorities” [Jing and </a:t>
            </a:r>
            <a:r>
              <a:rPr lang="en-US" sz="2400" dirty="0" err="1" smtClean="0"/>
              <a:t>Baluja</a:t>
            </a:r>
            <a:r>
              <a:rPr lang="en-US" sz="2400" dirty="0" smtClean="0"/>
              <a:t>, 2008]</a:t>
            </a:r>
          </a:p>
          <a:p>
            <a:pPr marL="280988" indent="-280988"/>
            <a:r>
              <a:rPr lang="en-US" sz="2400" b="1" dirty="0" smtClean="0"/>
              <a:t>Frequent item-set mining </a:t>
            </a:r>
            <a:r>
              <a:rPr lang="en-US" sz="2400" dirty="0" smtClean="0"/>
              <a:t>with spatial patterns [Quack et al., 2007]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19572" y="4437112"/>
            <a:ext cx="7776864" cy="79208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95413"/>
            <a:ext cx="356393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14" descr="http://research.microsoft.com/en-us/people/jamiesho/bodypartrec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987675"/>
            <a:ext cx="435133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Recognition and learning</a:t>
            </a:r>
          </a:p>
        </p:txBody>
      </p:sp>
      <p:pic>
        <p:nvPicPr>
          <p:cNvPr id="132101" name="Picture 4" descr="eigenfaces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" y="4548188"/>
            <a:ext cx="2216150" cy="2216150"/>
          </a:xfrm>
          <a:noFill/>
        </p:spPr>
      </p:pic>
      <p:pic>
        <p:nvPicPr>
          <p:cNvPr id="132102" name="Picture 10" descr="b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1376363"/>
            <a:ext cx="18224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12" descr="sv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65575"/>
            <a:ext cx="26273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4" name="Text Box 14"/>
          <p:cNvSpPr txBox="1">
            <a:spLocks noChangeArrowheads="1"/>
          </p:cNvSpPr>
          <p:nvPr/>
        </p:nvSpPr>
        <p:spPr bwMode="auto">
          <a:xfrm>
            <a:off x="3028950" y="4746625"/>
            <a:ext cx="4032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Recognizing categories (objects, scenes, activities, attributes…), learning techniques</a:t>
            </a:r>
          </a:p>
        </p:txBody>
      </p:sp>
      <p:pic>
        <p:nvPicPr>
          <p:cNvPr id="132105" name="Picture 10" descr="recogniti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2213"/>
            <a:ext cx="316865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12" descr="Sho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706688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9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Visual Rank: motivation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0" y="1556792"/>
            <a:ext cx="2915816" cy="4114800"/>
          </a:xfrm>
        </p:spPr>
        <p:txBody>
          <a:bodyPr/>
          <a:lstStyle/>
          <a:p>
            <a:r>
              <a:rPr lang="en-US" sz="2800" b="1" dirty="0" smtClean="0"/>
              <a:t>Goal:</a:t>
            </a:r>
            <a:r>
              <a:rPr lang="en-US" sz="2800" dirty="0" smtClean="0"/>
              <a:t> select small set of “best” images to display among millions of candidates </a:t>
            </a:r>
            <a:endParaRPr lang="en-US" sz="2800" dirty="0"/>
          </a:p>
        </p:txBody>
      </p:sp>
      <p:pic>
        <p:nvPicPr>
          <p:cNvPr id="3075074" name="Picture 2"/>
          <p:cNvPicPr>
            <a:picLocks noChangeAspect="1" noChangeArrowheads="1"/>
          </p:cNvPicPr>
          <p:nvPr/>
        </p:nvPicPr>
        <p:blipFill>
          <a:blip r:embed="rId3" cstate="print"/>
          <a:srcRect t="50451" r="42195" b="2842"/>
          <a:stretch>
            <a:fillRect/>
          </a:stretch>
        </p:blipFill>
        <p:spPr bwMode="auto">
          <a:xfrm>
            <a:off x="251520" y="1196752"/>
            <a:ext cx="2988332" cy="54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47348" b="53510"/>
          <a:stretch>
            <a:fillRect/>
          </a:stretch>
        </p:blipFill>
        <p:spPr bwMode="auto">
          <a:xfrm>
            <a:off x="3311860" y="1160748"/>
            <a:ext cx="272192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584" y="6488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0000"/>
                </a:solidFill>
              </a:rPr>
              <a:t>Product search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1900" y="64533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0000"/>
                </a:solidFill>
              </a:rPr>
              <a:t>Mixed-type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0068" y="6515998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97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Visual Rank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8780"/>
            <a:ext cx="7772400" cy="4647220"/>
          </a:xfrm>
        </p:spPr>
        <p:txBody>
          <a:bodyPr/>
          <a:lstStyle/>
          <a:p>
            <a:r>
              <a:rPr lang="en-US" sz="2800" dirty="0" smtClean="0"/>
              <a:t>Compute relative “authority” of an image based on random walk principle.  </a:t>
            </a:r>
          </a:p>
          <a:p>
            <a:pPr lvl="1"/>
            <a:r>
              <a:rPr lang="en-US" sz="2400" dirty="0" smtClean="0"/>
              <a:t>Application of </a:t>
            </a:r>
            <a:r>
              <a:rPr lang="en-US" sz="2400" dirty="0" err="1" smtClean="0"/>
              <a:t>PageRank</a:t>
            </a:r>
            <a:r>
              <a:rPr lang="en-US" sz="2400" dirty="0" smtClean="0"/>
              <a:t> to visual data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Main ideas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Graph weights = number of matched local features between two images</a:t>
            </a:r>
          </a:p>
          <a:p>
            <a:pPr lvl="1"/>
            <a:r>
              <a:rPr lang="en-US" sz="2400" dirty="0" smtClean="0"/>
              <a:t>Exploit text search to narrow scope of each graph</a:t>
            </a:r>
          </a:p>
          <a:p>
            <a:pPr lvl="1"/>
            <a:r>
              <a:rPr lang="en-US" sz="2400" dirty="0" smtClean="0"/>
              <a:t>Use LSH to make similarity computations efficient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86865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[Jing and </a:t>
            </a:r>
            <a:r>
              <a:rPr lang="en-US" sz="2000" i="1" dirty="0" err="1">
                <a:solidFill>
                  <a:srgbClr val="000000"/>
                </a:solidFill>
              </a:rPr>
              <a:t>Baluja</a:t>
            </a:r>
            <a:r>
              <a:rPr lang="en-US" sz="2000" i="1" dirty="0">
                <a:solidFill>
                  <a:srgbClr val="000000"/>
                </a:solidFill>
              </a:rPr>
              <a:t>, PAMI 2008]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753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Results: Visual Rank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86865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[Jing and </a:t>
            </a:r>
            <a:r>
              <a:rPr lang="en-US" sz="2000" i="1" dirty="0" err="1">
                <a:solidFill>
                  <a:srgbClr val="000000"/>
                </a:solidFill>
              </a:rPr>
              <a:t>Baluja</a:t>
            </a:r>
            <a:r>
              <a:rPr lang="en-US" sz="2000" i="1" dirty="0">
                <a:solidFill>
                  <a:srgbClr val="000000"/>
                </a:solidFill>
              </a:rPr>
              <a:t>, PAMI 2008]</a:t>
            </a:r>
          </a:p>
        </p:txBody>
      </p:sp>
      <p:pic>
        <p:nvPicPr>
          <p:cNvPr id="3076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00" y="1547500"/>
            <a:ext cx="3600400" cy="469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835" y="1232756"/>
            <a:ext cx="5208165" cy="514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500" y="6156012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dirty="0">
                <a:solidFill>
                  <a:srgbClr val="000000"/>
                </a:solidFill>
              </a:rPr>
              <a:t>Original has more matches to 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8004" y="6129300"/>
            <a:ext cx="435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dirty="0">
                <a:solidFill>
                  <a:srgbClr val="000000"/>
                </a:solidFill>
              </a:rPr>
              <a:t>Similarity graph generated from top 1,000 text search results of “Mona-Lisa”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5976156" y="1412776"/>
            <a:ext cx="5148572" cy="3132348"/>
            <a:chOff x="5976156" y="1412776"/>
            <a:chExt cx="5148572" cy="3132348"/>
          </a:xfrm>
        </p:grpSpPr>
        <p:sp>
          <p:nvSpPr>
            <p:cNvPr id="10" name="Oval 9"/>
            <p:cNvSpPr/>
            <p:nvPr/>
          </p:nvSpPr>
          <p:spPr bwMode="auto">
            <a:xfrm>
              <a:off x="5976156" y="3573016"/>
              <a:ext cx="1080120" cy="972108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8244" y="1412776"/>
              <a:ext cx="4356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16"/>
              <a:r>
                <a:rPr lang="en-US" b="1" dirty="0">
                  <a:solidFill>
                    <a:srgbClr val="000000"/>
                  </a:solidFill>
                </a:rPr>
                <a:t>Highest visual rank!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5400000">
              <a:off x="6714238" y="1970838"/>
              <a:ext cx="1728192" cy="14041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63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72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Results: Visual Rank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86865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[Jing and </a:t>
            </a:r>
            <a:r>
              <a:rPr lang="en-US" sz="2000" i="1" dirty="0" err="1">
                <a:solidFill>
                  <a:srgbClr val="000000"/>
                </a:solidFill>
              </a:rPr>
              <a:t>Baluja</a:t>
            </a:r>
            <a:r>
              <a:rPr lang="en-US" sz="2000" i="1" dirty="0">
                <a:solidFill>
                  <a:srgbClr val="000000"/>
                </a:solidFill>
              </a:rPr>
              <a:t>, PAMI 2008]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3668" y="5934670"/>
            <a:ext cx="6156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dirty="0">
                <a:solidFill>
                  <a:srgbClr val="000000"/>
                </a:solidFill>
              </a:rPr>
              <a:t>Similarity graph generated from top 1,000 text search results of “Lincoln Memorial”.  </a:t>
            </a:r>
          </a:p>
          <a:p>
            <a:pPr defTabSz="914116"/>
            <a:r>
              <a:rPr lang="en-US" dirty="0">
                <a:solidFill>
                  <a:srgbClr val="000000"/>
                </a:solidFill>
              </a:rPr>
              <a:t>Note the diversity of the high-ranked images.</a:t>
            </a:r>
          </a:p>
        </p:txBody>
      </p:sp>
      <p:pic>
        <p:nvPicPr>
          <p:cNvPr id="3077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4608512" cy="440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29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Mining for common visual patterns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232756"/>
            <a:ext cx="7772400" cy="4755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 addition to visual search, want to be able to </a:t>
            </a:r>
            <a:r>
              <a:rPr lang="en-US" sz="2800" b="1" dirty="0" smtClean="0"/>
              <a:t>summarize, mine, and rank </a:t>
            </a:r>
            <a:r>
              <a:rPr lang="en-US" sz="2800" dirty="0" smtClean="0"/>
              <a:t>the large collection as a whole.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We’ll look briefly at a few recent examples:</a:t>
            </a:r>
          </a:p>
          <a:p>
            <a:pPr marL="280988" indent="-280988"/>
            <a:r>
              <a:rPr lang="en-US" sz="2400" b="1" dirty="0" smtClean="0"/>
              <a:t>Connected component clustering </a:t>
            </a:r>
            <a:r>
              <a:rPr lang="en-US" sz="2400" dirty="0" smtClean="0"/>
              <a:t>via hashing [Geometric Min-hash, Chum et al. 2009]</a:t>
            </a:r>
          </a:p>
          <a:p>
            <a:pPr marL="280988" indent="-280988"/>
            <a:r>
              <a:rPr lang="en-US" sz="2400" b="1" dirty="0" smtClean="0"/>
              <a:t>Visual Rank </a:t>
            </a:r>
            <a:r>
              <a:rPr lang="en-US" sz="2400" dirty="0" smtClean="0"/>
              <a:t>to choose “image authorities” [Jing and </a:t>
            </a:r>
            <a:r>
              <a:rPr lang="en-US" sz="2400" dirty="0" err="1" smtClean="0"/>
              <a:t>Baluja</a:t>
            </a:r>
            <a:r>
              <a:rPr lang="en-US" sz="2400" dirty="0" smtClean="0"/>
              <a:t>, 2008]</a:t>
            </a:r>
          </a:p>
          <a:p>
            <a:pPr marL="280988" indent="-280988"/>
            <a:r>
              <a:rPr lang="en-US" sz="2400" b="1" dirty="0" smtClean="0"/>
              <a:t>Frequent item-set mining </a:t>
            </a:r>
            <a:r>
              <a:rPr lang="en-US" sz="2400" dirty="0" smtClean="0"/>
              <a:t>with spatial patterns [Quack et al., 2007]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83568" y="5265204"/>
            <a:ext cx="7776864" cy="79208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636"/>
            <a:ext cx="7772400" cy="1143000"/>
          </a:xfrm>
        </p:spPr>
        <p:txBody>
          <a:bodyPr/>
          <a:lstStyle/>
          <a:p>
            <a:r>
              <a:rPr lang="en-US" sz="3800" dirty="0" smtClean="0"/>
              <a:t>Frequent item-sets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9170" name="Picture 2"/>
          <p:cNvPicPr>
            <a:picLocks noChangeAspect="1" noChangeArrowheads="1"/>
          </p:cNvPicPr>
          <p:nvPr/>
        </p:nvPicPr>
        <p:blipFill>
          <a:blip r:embed="rId3" cstate="print"/>
          <a:srcRect t="18297" r="6750" b="5896"/>
          <a:stretch>
            <a:fillRect/>
          </a:stretch>
        </p:blipFill>
        <p:spPr bwMode="auto">
          <a:xfrm>
            <a:off x="61518" y="1664804"/>
            <a:ext cx="897497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48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5076564" cy="4114800"/>
          </a:xfrm>
        </p:spPr>
        <p:txBody>
          <a:bodyPr/>
          <a:lstStyle/>
          <a:p>
            <a:r>
              <a:rPr lang="en-US" sz="2800" dirty="0" smtClean="0"/>
              <a:t>What configurations of local features frequently occur in large collection?</a:t>
            </a:r>
          </a:p>
          <a:p>
            <a:r>
              <a:rPr lang="en-US" sz="2800" b="1" dirty="0" smtClean="0"/>
              <a:t>Main idea</a:t>
            </a:r>
            <a:r>
              <a:rPr lang="en-US" sz="2800" dirty="0" smtClean="0"/>
              <a:t>: Identify </a:t>
            </a:r>
            <a:r>
              <a:rPr lang="en-US" sz="2800" i="1" dirty="0" smtClean="0"/>
              <a:t>item-sets</a:t>
            </a:r>
            <a:r>
              <a:rPr lang="en-US" sz="2800" dirty="0" smtClean="0"/>
              <a:t> (visual word layouts) that often occur in </a:t>
            </a:r>
            <a:r>
              <a:rPr lang="en-US" sz="2800" i="1" dirty="0" smtClean="0"/>
              <a:t>transactions</a:t>
            </a:r>
            <a:r>
              <a:rPr lang="en-US" sz="2800" dirty="0" smtClean="0"/>
              <a:t> (images)</a:t>
            </a:r>
            <a:endParaRPr lang="en-US" dirty="0" smtClean="0"/>
          </a:p>
          <a:p>
            <a:r>
              <a:rPr lang="en-US" sz="2800" dirty="0" smtClean="0"/>
              <a:t>Efficient algorithms from data mining (e.g., </a:t>
            </a:r>
            <a:r>
              <a:rPr lang="en-US" sz="2800" dirty="0" err="1" smtClean="0"/>
              <a:t>Apriori</a:t>
            </a:r>
            <a:r>
              <a:rPr lang="en-US" sz="2800" dirty="0" smtClean="0"/>
              <a:t> algorithm, </a:t>
            </a:r>
            <a:r>
              <a:rPr lang="en-US" sz="2800" dirty="0" err="1" smtClean="0"/>
              <a:t>Agrawal</a:t>
            </a:r>
            <a:r>
              <a:rPr lang="en-US" sz="2800" dirty="0" smtClean="0"/>
              <a:t> 1993)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19572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Frequent item-set mining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for spatial visual patterns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636" y="1160748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[Quack, Ferrari, </a:t>
            </a:r>
            <a:r>
              <a:rPr lang="en-US" sz="2000" i="1" dirty="0" err="1">
                <a:solidFill>
                  <a:srgbClr val="000000"/>
                </a:solidFill>
              </a:rPr>
              <a:t>Leibe</a:t>
            </a:r>
            <a:r>
              <a:rPr lang="en-US" sz="2000" i="1" dirty="0">
                <a:solidFill>
                  <a:srgbClr val="000000"/>
                </a:solidFill>
              </a:rPr>
              <a:t>, Van </a:t>
            </a:r>
            <a:r>
              <a:rPr lang="en-US" sz="2000" i="1" dirty="0" err="1">
                <a:solidFill>
                  <a:srgbClr val="000000"/>
                </a:solidFill>
              </a:rPr>
              <a:t>Gool</a:t>
            </a:r>
            <a:r>
              <a:rPr lang="en-US" sz="2000" i="1" dirty="0">
                <a:solidFill>
                  <a:srgbClr val="000000"/>
                </a:solidFill>
              </a:rPr>
              <a:t>, CIVR 2006, ICCV 2007]</a:t>
            </a:r>
          </a:p>
        </p:txBody>
      </p:sp>
      <p:pic>
        <p:nvPicPr>
          <p:cNvPr id="3078147" name="Picture 3"/>
          <p:cNvPicPr>
            <a:picLocks noChangeAspect="1" noChangeArrowheads="1"/>
          </p:cNvPicPr>
          <p:nvPr/>
        </p:nvPicPr>
        <p:blipFill>
          <a:blip r:embed="rId3" cstate="print"/>
          <a:srcRect l="58578" t="41692" r="14861" b="5866"/>
          <a:stretch>
            <a:fillRect/>
          </a:stretch>
        </p:blipFill>
        <p:spPr bwMode="auto">
          <a:xfrm>
            <a:off x="5688124" y="2168860"/>
            <a:ext cx="3455876" cy="36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13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194" name="Picture 2"/>
          <p:cNvPicPr>
            <a:picLocks noChangeAspect="1" noChangeArrowheads="1"/>
          </p:cNvPicPr>
          <p:nvPr/>
        </p:nvPicPr>
        <p:blipFill>
          <a:blip r:embed="rId3" cstate="print"/>
          <a:srcRect l="41504" t="36989" r="24737" b="6415"/>
          <a:stretch>
            <a:fillRect/>
          </a:stretch>
        </p:blipFill>
        <p:spPr bwMode="auto">
          <a:xfrm>
            <a:off x="1943708" y="1772816"/>
            <a:ext cx="523874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19572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Frequent item-set mining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for spatial visual patterns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636" y="1160748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[Quack, Ferrari, </a:t>
            </a:r>
            <a:r>
              <a:rPr lang="en-US" sz="2000" i="1" dirty="0" err="1">
                <a:solidFill>
                  <a:srgbClr val="000000"/>
                </a:solidFill>
              </a:rPr>
              <a:t>Leibe</a:t>
            </a:r>
            <a:r>
              <a:rPr lang="en-US" sz="2000" i="1" dirty="0">
                <a:solidFill>
                  <a:srgbClr val="000000"/>
                </a:solidFill>
              </a:rPr>
              <a:t>, Van </a:t>
            </a:r>
            <a:r>
              <a:rPr lang="en-US" sz="2000" i="1" dirty="0" err="1">
                <a:solidFill>
                  <a:srgbClr val="000000"/>
                </a:solidFill>
              </a:rPr>
              <a:t>Gool</a:t>
            </a:r>
            <a:r>
              <a:rPr lang="en-US" sz="2000" i="1" dirty="0">
                <a:solidFill>
                  <a:srgbClr val="000000"/>
                </a:solidFill>
              </a:rPr>
              <a:t>, CIVR 2006, ICCV 2007]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5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5949280"/>
            <a:ext cx="7772400" cy="578768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Two example </a:t>
            </a:r>
            <a:r>
              <a:rPr lang="en-US" sz="2400" dirty="0" err="1" smtClean="0"/>
              <a:t>itemset</a:t>
            </a:r>
            <a:r>
              <a:rPr lang="en-US" sz="2400" dirty="0" smtClean="0"/>
              <a:t> clusters</a:t>
            </a:r>
            <a:endParaRPr lang="en-US" sz="2400" dirty="0"/>
          </a:p>
        </p:txBody>
      </p:sp>
      <p:pic>
        <p:nvPicPr>
          <p:cNvPr id="3081218" name="Picture 2"/>
          <p:cNvPicPr>
            <a:picLocks noChangeAspect="1" noChangeArrowheads="1"/>
          </p:cNvPicPr>
          <p:nvPr/>
        </p:nvPicPr>
        <p:blipFill>
          <a:blip r:embed="rId3" cstate="print"/>
          <a:srcRect l="24347" t="22970" r="19756" b="48992"/>
          <a:stretch>
            <a:fillRect/>
          </a:stretch>
        </p:blipFill>
        <p:spPr bwMode="auto">
          <a:xfrm>
            <a:off x="9360532" y="1988840"/>
            <a:ext cx="6840760" cy="182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219" name="Picture 3"/>
          <p:cNvPicPr>
            <a:picLocks noChangeAspect="1" noChangeArrowheads="1"/>
          </p:cNvPicPr>
          <p:nvPr/>
        </p:nvPicPr>
        <p:blipFill>
          <a:blip r:embed="rId4" cstate="print"/>
          <a:srcRect l="23989" t="27154" r="19008" b="10020"/>
          <a:stretch>
            <a:fillRect/>
          </a:stretch>
        </p:blipFill>
        <p:spPr bwMode="auto">
          <a:xfrm>
            <a:off x="1115616" y="1808820"/>
            <a:ext cx="6976221" cy="409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19572" y="537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Frequent item-set mining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>
                <a:solidFill>
                  <a:srgbClr val="000000"/>
                </a:solidFill>
              </a:rPr>
              <a:t>for spatial visual patterns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636" y="1160748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>
                <a:solidFill>
                  <a:srgbClr val="000000"/>
                </a:solidFill>
              </a:rPr>
              <a:t>[Quack, Ferrari, </a:t>
            </a:r>
            <a:r>
              <a:rPr lang="en-US" sz="2000" i="1" dirty="0" err="1">
                <a:solidFill>
                  <a:srgbClr val="000000"/>
                </a:solidFill>
              </a:rPr>
              <a:t>Leibe</a:t>
            </a:r>
            <a:r>
              <a:rPr lang="en-US" sz="2000" i="1" dirty="0">
                <a:solidFill>
                  <a:srgbClr val="000000"/>
                </a:solidFill>
              </a:rPr>
              <a:t>, Van </a:t>
            </a:r>
            <a:r>
              <a:rPr lang="en-US" sz="2000" i="1" dirty="0" err="1">
                <a:solidFill>
                  <a:srgbClr val="000000"/>
                </a:solidFill>
              </a:rPr>
              <a:t>Gool</a:t>
            </a:r>
            <a:r>
              <a:rPr lang="en-US" sz="2000" i="1" dirty="0">
                <a:solidFill>
                  <a:srgbClr val="000000"/>
                </a:solidFill>
              </a:rPr>
              <a:t>, CIVR 2006, ICCV 2007]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68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Discovering favorite views</a:t>
            </a:r>
            <a:endParaRPr lang="en-US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/>
          <a:srcRect l="25769" t="13043" r="20351" b="2174"/>
          <a:stretch>
            <a:fillRect/>
          </a:stretch>
        </p:blipFill>
        <p:spPr bwMode="auto">
          <a:xfrm>
            <a:off x="1600200" y="1625048"/>
            <a:ext cx="6172200" cy="523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914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Discovering Favorite Views of Popular Places with </a:t>
            </a:r>
            <a:r>
              <a:rPr lang="en-US" i="1" dirty="0" err="1">
                <a:solidFill>
                  <a:srgbClr val="000000"/>
                </a:solidFill>
              </a:rPr>
              <a:t>Iconoid</a:t>
            </a:r>
            <a:r>
              <a:rPr lang="en-US" i="1" dirty="0">
                <a:solidFill>
                  <a:srgbClr val="000000"/>
                </a:solidFill>
              </a:rPr>
              <a:t> Shift.  T. </a:t>
            </a:r>
            <a:r>
              <a:rPr lang="en-US" i="1" dirty="0" err="1">
                <a:solidFill>
                  <a:srgbClr val="000000"/>
                </a:solidFill>
              </a:rPr>
              <a:t>Weyand</a:t>
            </a:r>
            <a:r>
              <a:rPr lang="en-US" i="1" dirty="0">
                <a:solidFill>
                  <a:srgbClr val="000000"/>
                </a:solidFill>
              </a:rPr>
              <a:t> and B. </a:t>
            </a:r>
            <a:r>
              <a:rPr lang="en-US" i="1" dirty="0" err="1">
                <a:solidFill>
                  <a:srgbClr val="000000"/>
                </a:solidFill>
              </a:rPr>
              <a:t>Leibe</a:t>
            </a:r>
            <a:r>
              <a:rPr lang="en-US" i="1" dirty="0">
                <a:solidFill>
                  <a:srgbClr val="000000"/>
                </a:solidFill>
              </a:rPr>
              <a:t>.  ICCV 2011.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6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Instance recognition wrap up:</a:t>
            </a:r>
          </a:p>
          <a:p>
            <a:pPr lvl="1"/>
            <a:r>
              <a:rPr lang="en-US" dirty="0" smtClean="0"/>
              <a:t>Spatial verification</a:t>
            </a:r>
          </a:p>
          <a:p>
            <a:pPr lvl="1"/>
            <a:r>
              <a:rPr lang="en-US" dirty="0" smtClean="0"/>
              <a:t>Sky mapping example</a:t>
            </a:r>
          </a:p>
          <a:p>
            <a:pPr lvl="1"/>
            <a:r>
              <a:rPr lang="en-US" dirty="0" smtClean="0"/>
              <a:t>Query expansion</a:t>
            </a:r>
          </a:p>
        </p:txBody>
      </p:sp>
    </p:spTree>
    <p:extLst>
      <p:ext uri="{BB962C8B-B14F-4D97-AF65-F5344CB8AC3E}">
        <p14:creationId xmlns:p14="http://schemas.microsoft.com/office/powerpoint/2010/main" val="32640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Discovering visual patterns</a:t>
            </a:r>
          </a:p>
          <a:p>
            <a:pPr lvl="1"/>
            <a:r>
              <a:rPr lang="en-US" dirty="0" smtClean="0"/>
              <a:t>Randomized hashing algorithms</a:t>
            </a:r>
          </a:p>
          <a:p>
            <a:pPr lvl="1"/>
            <a:r>
              <a:rPr lang="en-US" dirty="0" smtClean="0"/>
              <a:t>Mining large-scale image collections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Introduction to visual categorization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9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76200" y="0"/>
            <a:ext cx="846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What does recognition involve?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0" y="64881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Fei-Fei Li</a:t>
            </a:r>
          </a:p>
        </p:txBody>
      </p:sp>
    </p:spTree>
    <p:extLst>
      <p:ext uri="{BB962C8B-B14F-4D97-AF65-F5344CB8AC3E}">
        <p14:creationId xmlns:p14="http://schemas.microsoft.com/office/powerpoint/2010/main" val="1302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52400" y="0"/>
            <a:ext cx="594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Detection: are there people?</a:t>
            </a:r>
          </a:p>
        </p:txBody>
      </p:sp>
      <p:pic>
        <p:nvPicPr>
          <p:cNvPr id="29699" name="Picture 7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Oval 9"/>
          <p:cNvSpPr>
            <a:spLocks noChangeArrowheads="1"/>
          </p:cNvSpPr>
          <p:nvPr/>
        </p:nvSpPr>
        <p:spPr bwMode="auto">
          <a:xfrm>
            <a:off x="2057400" y="5257800"/>
            <a:ext cx="1447800" cy="16002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3581400" y="5943600"/>
            <a:ext cx="1676400" cy="10668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52400" y="0"/>
            <a:ext cx="628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Activity: What are they doing?</a:t>
            </a:r>
          </a:p>
        </p:txBody>
      </p:sp>
      <p:pic>
        <p:nvPicPr>
          <p:cNvPr id="30723" name="Picture 7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Oval 9"/>
          <p:cNvSpPr>
            <a:spLocks noChangeArrowheads="1"/>
          </p:cNvSpPr>
          <p:nvPr/>
        </p:nvSpPr>
        <p:spPr bwMode="auto">
          <a:xfrm>
            <a:off x="2057400" y="5257800"/>
            <a:ext cx="1447800" cy="16002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3581400" y="5943600"/>
            <a:ext cx="1676400" cy="10668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5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2400" y="0"/>
            <a:ext cx="447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Object categorization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905000" y="2667000"/>
            <a:ext cx="1143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vendor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street lamp</a:t>
            </a:r>
          </a:p>
        </p:txBody>
      </p:sp>
    </p:spTree>
    <p:extLst>
      <p:ext uri="{BB962C8B-B14F-4D97-AF65-F5344CB8AC3E}">
        <p14:creationId xmlns:p14="http://schemas.microsoft.com/office/powerpoint/2010/main" val="37512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5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0"/>
            <a:ext cx="4313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Instance recognition</a:t>
            </a:r>
          </a:p>
        </p:txBody>
      </p: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3962400" y="1905000"/>
            <a:ext cx="1905000" cy="95408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Potala Palace</a:t>
            </a:r>
          </a:p>
        </p:txBody>
      </p:sp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4267200" y="4800600"/>
            <a:ext cx="2590800" cy="95408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A particular sign</a:t>
            </a:r>
          </a:p>
        </p:txBody>
      </p:sp>
    </p:spTree>
    <p:extLst>
      <p:ext uri="{BB962C8B-B14F-4D97-AF65-F5344CB8AC3E}">
        <p14:creationId xmlns:p14="http://schemas.microsoft.com/office/powerpoint/2010/main" val="36788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" y="0"/>
            <a:ext cx="694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Scene and context categorization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057400" cy="154463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outdoor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city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0798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IMG_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" y="0"/>
            <a:ext cx="428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Attribute recognition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029200" y="6269038"/>
            <a:ext cx="1219200" cy="436562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flat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3810000" y="3733800"/>
            <a:ext cx="1219200" cy="43656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gray</a:t>
            </a: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1828800" y="4191000"/>
            <a:ext cx="2057400" cy="781050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made of fabric</a:t>
            </a:r>
          </a:p>
        </p:txBody>
      </p:sp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2514600" y="5638800"/>
            <a:ext cx="1752600" cy="43656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crowded</a:t>
            </a:r>
          </a:p>
        </p:txBody>
      </p:sp>
    </p:spTree>
    <p:extLst>
      <p:ext uri="{BB962C8B-B14F-4D97-AF65-F5344CB8AC3E}">
        <p14:creationId xmlns:p14="http://schemas.microsoft.com/office/powerpoint/2010/main" val="38295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584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anose="020B0603020202020204" pitchFamily="34" charset="0"/>
              </a:rPr>
              <a:t>K. Grauman, B. Leibe</a:t>
            </a: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Object Categorization</a:t>
            </a:r>
            <a:endParaRPr lang="de-CH" smtClean="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Task Description</a:t>
            </a:r>
          </a:p>
          <a:p>
            <a:pPr lvl="1"/>
            <a:r>
              <a:rPr lang="en-US" smtClean="0"/>
              <a:t>“Given a small number of  training images of a category, recognize a-priori unknown instances of that category and assign the correct category label.”</a:t>
            </a:r>
          </a:p>
          <a:p>
            <a:pPr lvl="1">
              <a:buFont typeface="Wingdings" panose="05000000000000000000" pitchFamily="2" charset="2"/>
              <a:buNone/>
            </a:pPr>
            <a:endParaRPr lang="en-US" smtClean="0"/>
          </a:p>
          <a:p>
            <a:r>
              <a:rPr lang="en-US" smtClean="0"/>
              <a:t>Which categories are feasible visually?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03350" y="3962400"/>
            <a:ext cx="6624638" cy="1876425"/>
            <a:chOff x="884" y="2792"/>
            <a:chExt cx="4173" cy="1182"/>
          </a:xfrm>
        </p:grpSpPr>
        <p:pic>
          <p:nvPicPr>
            <p:cNvPr id="35847" name="Picture 5" descr="dog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2792"/>
              <a:ext cx="68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48" name="Group 6"/>
            <p:cNvGrpSpPr>
              <a:grpSpLocks/>
            </p:cNvGrpSpPr>
            <p:nvPr/>
          </p:nvGrpSpPr>
          <p:grpSpPr bwMode="auto">
            <a:xfrm>
              <a:off x="884" y="3563"/>
              <a:ext cx="4173" cy="411"/>
              <a:chOff x="884" y="3521"/>
              <a:chExt cx="4173" cy="411"/>
            </a:xfrm>
          </p:grpSpPr>
          <p:sp>
            <p:nvSpPr>
              <p:cNvPr id="35849" name="Text Box 7"/>
              <p:cNvSpPr txBox="1">
                <a:spLocks noChangeArrowheads="1"/>
              </p:cNvSpPr>
              <p:nvPr/>
            </p:nvSpPr>
            <p:spPr bwMode="auto">
              <a:xfrm>
                <a:off x="1655" y="3566"/>
                <a:ext cx="633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German</a:t>
                </a:r>
                <a:b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</a:b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shepherd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0" name="Text Box 8"/>
              <p:cNvSpPr txBox="1">
                <a:spLocks noChangeArrowheads="1"/>
              </p:cNvSpPr>
              <p:nvPr/>
            </p:nvSpPr>
            <p:spPr bwMode="auto">
              <a:xfrm>
                <a:off x="3606" y="3566"/>
                <a:ext cx="50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animal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1" name="Text Box 9"/>
              <p:cNvSpPr txBox="1">
                <a:spLocks noChangeArrowheads="1"/>
              </p:cNvSpPr>
              <p:nvPr/>
            </p:nvSpPr>
            <p:spPr bwMode="auto">
              <a:xfrm>
                <a:off x="2744" y="3566"/>
                <a:ext cx="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dog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2" name="Text Box 10"/>
              <p:cNvSpPr txBox="1">
                <a:spLocks noChangeArrowheads="1"/>
              </p:cNvSpPr>
              <p:nvPr/>
            </p:nvSpPr>
            <p:spPr bwMode="auto">
              <a:xfrm>
                <a:off x="4422" y="3566"/>
                <a:ext cx="43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living</a:t>
                </a:r>
                <a:b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</a:b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being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3" name="Text Box 11"/>
              <p:cNvSpPr txBox="1">
                <a:spLocks noChangeArrowheads="1"/>
              </p:cNvSpPr>
              <p:nvPr/>
            </p:nvSpPr>
            <p:spPr bwMode="auto">
              <a:xfrm>
                <a:off x="884" y="3566"/>
                <a:ext cx="46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“Fido”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4" name="Line 12"/>
              <p:cNvSpPr>
                <a:spLocks noChangeShapeType="1"/>
              </p:cNvSpPr>
              <p:nvPr/>
            </p:nvSpPr>
            <p:spPr bwMode="auto">
              <a:xfrm>
                <a:off x="884" y="3521"/>
                <a:ext cx="4173" cy="0"/>
              </a:xfrm>
              <a:prstGeom prst="line">
                <a:avLst/>
              </a:prstGeom>
              <a:noFill/>
              <a:ln w="19050" cap="sq">
                <a:solidFill>
                  <a:schemeClr val="bg2"/>
                </a:solidFill>
                <a:round/>
                <a:headEnd type="none" w="sm" len="sm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28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686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anose="020B0603020202020204" pitchFamily="34" charset="0"/>
              </a:rPr>
              <a:t>K. Grauman, B. Leibe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6227763" y="0"/>
            <a:ext cx="2916237" cy="2205038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000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Visual Object Categories</a:t>
            </a:r>
          </a:p>
        </p:txBody>
      </p:sp>
      <p:sp>
        <p:nvSpPr>
          <p:cNvPr id="3687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313"/>
            <a:ext cx="8686800" cy="4495800"/>
          </a:xfrm>
        </p:spPr>
        <p:txBody>
          <a:bodyPr/>
          <a:lstStyle/>
          <a:p>
            <a:r>
              <a:rPr lang="en-US" smtClean="0"/>
              <a:t>Basic Level Categories in human categorization </a:t>
            </a:r>
            <a:br>
              <a:rPr lang="en-US" smtClean="0"/>
            </a:br>
            <a:r>
              <a:rPr lang="en-US" sz="2000" smtClean="0"/>
              <a:t>[Rosch 76, Lakoff 87]</a:t>
            </a:r>
            <a:endParaRPr lang="en-US" smtClean="0"/>
          </a:p>
          <a:p>
            <a:pPr lvl="1"/>
            <a:r>
              <a:rPr lang="en-US" smtClean="0"/>
              <a:t>The highest level at which category members have similar perceived shape</a:t>
            </a:r>
          </a:p>
          <a:p>
            <a:pPr lvl="1"/>
            <a:r>
              <a:rPr lang="en-US" smtClean="0"/>
              <a:t>The highest level at which a single mental image reflects the entire category</a:t>
            </a:r>
          </a:p>
          <a:p>
            <a:pPr lvl="1"/>
            <a:r>
              <a:rPr lang="en-US" smtClean="0"/>
              <a:t>The level at which human subjects are usually fastest at identifying category members</a:t>
            </a:r>
          </a:p>
          <a:p>
            <a:pPr lvl="1"/>
            <a:r>
              <a:rPr lang="en-US" smtClean="0"/>
              <a:t>The first level named and understood by children </a:t>
            </a:r>
          </a:p>
          <a:p>
            <a:pPr lvl="1"/>
            <a:r>
              <a:rPr lang="en-US" smtClean="0"/>
              <a:t>The highest level at which a person uses similar motor actions for interaction with category members</a:t>
            </a:r>
          </a:p>
        </p:txBody>
      </p:sp>
    </p:spTree>
    <p:extLst>
      <p:ext uri="{BB962C8B-B14F-4D97-AF65-F5344CB8AC3E}">
        <p14:creationId xmlns:p14="http://schemas.microsoft.com/office/powerpoint/2010/main" val="240588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an inverted file index sacrifice accuracy in bag-of-words image retrieval?  Why or why not?</a:t>
            </a:r>
          </a:p>
          <a:p>
            <a:r>
              <a:rPr lang="en-US" dirty="0" smtClean="0"/>
              <a:t>Name a pro and con of query expansion.</a:t>
            </a:r>
          </a:p>
          <a:p>
            <a:r>
              <a:rPr lang="en-US" dirty="0" smtClean="0"/>
              <a:t>Why does a single SIFT match cast a 4D vote for the Generalized Hough spatial verification model?</a:t>
            </a:r>
          </a:p>
          <a:p>
            <a:r>
              <a:rPr lang="en-US" dirty="0" smtClean="0"/>
              <a:t>What does a perfect precision recall curve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7891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anose="020B0603020202020204" pitchFamily="34" charset="0"/>
              </a:rPr>
              <a:t>K. Grauman, B. Leibe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Visual Object Categories</a:t>
            </a:r>
          </a:p>
        </p:txBody>
      </p:sp>
      <p:sp>
        <p:nvSpPr>
          <p:cNvPr id="7209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Basic-level categories in humans seem to be defined predominantly visually.</a:t>
            </a:r>
          </a:p>
          <a:p>
            <a:r>
              <a:rPr lang="en-US" smtClean="0"/>
              <a:t>There is evidence that humans (usually)</a:t>
            </a:r>
            <a:br>
              <a:rPr lang="en-US" smtClean="0"/>
            </a:br>
            <a:r>
              <a:rPr lang="en-US" smtClean="0"/>
              <a:t> start with basic-level categorization </a:t>
            </a:r>
            <a:br>
              <a:rPr lang="en-US" smtClean="0"/>
            </a:br>
            <a:r>
              <a:rPr lang="en-US" i="1" smtClean="0"/>
              <a:t>before</a:t>
            </a:r>
            <a:r>
              <a:rPr lang="en-US" smtClean="0"/>
              <a:t> doing identification.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smtClean="0">
                <a:sym typeface="Symbol" panose="05050102010706020507" pitchFamily="18" charset="2"/>
              </a:rPr>
              <a:t> Basic-level c</a:t>
            </a:r>
            <a:r>
              <a:rPr lang="en-US" smtClean="0"/>
              <a:t>ategorization is easier</a:t>
            </a:r>
            <a:br>
              <a:rPr lang="en-US" smtClean="0"/>
            </a:br>
            <a:r>
              <a:rPr lang="en-US" smtClean="0"/>
              <a:t> and faster for humans than object</a:t>
            </a:r>
            <a:br>
              <a:rPr lang="en-US" smtClean="0"/>
            </a:br>
            <a:r>
              <a:rPr lang="en-US" smtClean="0"/>
              <a:t> identification!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smtClean="0"/>
              <a:t>How does this transfer to automatic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smtClean="0"/>
              <a:t>	classification algorithms?</a:t>
            </a:r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5292725" y="4711700"/>
            <a:ext cx="1312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  <a:t>Basic level</a:t>
            </a:r>
          </a:p>
        </p:txBody>
      </p: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5173663" y="6021388"/>
            <a:ext cx="1298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  <a:t>Individual </a:t>
            </a:r>
            <a:b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</a:br>
            <a: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  <a:t>level</a:t>
            </a:r>
          </a:p>
        </p:txBody>
      </p:sp>
      <p:sp>
        <p:nvSpPr>
          <p:cNvPr id="37896" name="Text Box 6"/>
          <p:cNvSpPr txBox="1">
            <a:spLocks noChangeArrowheads="1"/>
          </p:cNvSpPr>
          <p:nvPr/>
        </p:nvSpPr>
        <p:spPr bwMode="auto">
          <a:xfrm>
            <a:off x="5980113" y="3360738"/>
            <a:ext cx="1147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  <a:t>Abstract </a:t>
            </a:r>
            <a:b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</a:br>
            <a:r>
              <a:rPr lang="en-US" b="1" smtClean="0">
                <a:solidFill>
                  <a:srgbClr val="000099"/>
                </a:solidFill>
                <a:latin typeface="Trebuchet MS" panose="020B0603020202020204" pitchFamily="34" charset="0"/>
              </a:rPr>
              <a:t>levels</a:t>
            </a:r>
          </a:p>
        </p:txBody>
      </p:sp>
      <p:grpSp>
        <p:nvGrpSpPr>
          <p:cNvPr id="37897" name="Group 7"/>
          <p:cNvGrpSpPr>
            <a:grpSpLocks/>
          </p:cNvGrpSpPr>
          <p:nvPr/>
        </p:nvGrpSpPr>
        <p:grpSpPr bwMode="auto">
          <a:xfrm>
            <a:off x="7019925" y="6070600"/>
            <a:ext cx="900113" cy="466725"/>
            <a:chOff x="4422" y="3824"/>
            <a:chExt cx="567" cy="294"/>
          </a:xfrm>
        </p:grpSpPr>
        <p:sp>
          <p:nvSpPr>
            <p:cNvPr id="37942" name="Text Box 8"/>
            <p:cNvSpPr txBox="1">
              <a:spLocks noChangeArrowheads="1"/>
            </p:cNvSpPr>
            <p:nvPr/>
          </p:nvSpPr>
          <p:spPr bwMode="auto">
            <a:xfrm>
              <a:off x="4434" y="3855"/>
              <a:ext cx="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“Fido”</a:t>
              </a:r>
            </a:p>
          </p:txBody>
        </p:sp>
        <p:sp>
          <p:nvSpPr>
            <p:cNvPr id="37943" name="Oval 9"/>
            <p:cNvSpPr>
              <a:spLocks noChangeArrowheads="1"/>
            </p:cNvSpPr>
            <p:nvPr/>
          </p:nvSpPr>
          <p:spPr bwMode="auto">
            <a:xfrm>
              <a:off x="4422" y="3824"/>
              <a:ext cx="567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7019925" y="4691063"/>
            <a:ext cx="612775" cy="466725"/>
            <a:chOff x="4422" y="3249"/>
            <a:chExt cx="386" cy="294"/>
          </a:xfrm>
        </p:grpSpPr>
        <p:sp>
          <p:nvSpPr>
            <p:cNvPr id="37940" name="Text Box 11"/>
            <p:cNvSpPr txBox="1">
              <a:spLocks noChangeArrowheads="1"/>
            </p:cNvSpPr>
            <p:nvPr/>
          </p:nvSpPr>
          <p:spPr bwMode="auto">
            <a:xfrm>
              <a:off x="4455" y="3295"/>
              <a:ext cx="3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dog</a:t>
              </a:r>
            </a:p>
          </p:txBody>
        </p:sp>
        <p:sp>
          <p:nvSpPr>
            <p:cNvPr id="37941" name="Oval 12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7993063" y="2997200"/>
            <a:ext cx="900112" cy="466725"/>
            <a:chOff x="4500" y="2546"/>
            <a:chExt cx="567" cy="294"/>
          </a:xfrm>
        </p:grpSpPr>
        <p:sp>
          <p:nvSpPr>
            <p:cNvPr id="37938" name="Text Box 14"/>
            <p:cNvSpPr txBox="1">
              <a:spLocks noChangeArrowheads="1"/>
            </p:cNvSpPr>
            <p:nvPr/>
          </p:nvSpPr>
          <p:spPr bwMode="auto">
            <a:xfrm>
              <a:off x="4533" y="2593"/>
              <a:ext cx="5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animal</a:t>
              </a:r>
            </a:p>
          </p:txBody>
        </p:sp>
        <p:sp>
          <p:nvSpPr>
            <p:cNvPr id="37939" name="Oval 15"/>
            <p:cNvSpPr>
              <a:spLocks noChangeArrowheads="1"/>
            </p:cNvSpPr>
            <p:nvPr/>
          </p:nvSpPr>
          <p:spPr bwMode="auto">
            <a:xfrm>
              <a:off x="4500" y="2546"/>
              <a:ext cx="567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7900" name="Group 16"/>
          <p:cNvGrpSpPr>
            <a:grpSpLocks/>
          </p:cNvGrpSpPr>
          <p:nvPr/>
        </p:nvGrpSpPr>
        <p:grpSpPr bwMode="auto">
          <a:xfrm>
            <a:off x="7596188" y="3824288"/>
            <a:ext cx="1368425" cy="466725"/>
            <a:chOff x="4377" y="2795"/>
            <a:chExt cx="862" cy="294"/>
          </a:xfrm>
        </p:grpSpPr>
        <p:sp>
          <p:nvSpPr>
            <p:cNvPr id="37936" name="Text Box 17"/>
            <p:cNvSpPr txBox="1">
              <a:spLocks noChangeArrowheads="1"/>
            </p:cNvSpPr>
            <p:nvPr/>
          </p:nvSpPr>
          <p:spPr bwMode="auto">
            <a:xfrm>
              <a:off x="4444" y="2841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quadruped</a:t>
              </a:r>
            </a:p>
          </p:txBody>
        </p:sp>
        <p:sp>
          <p:nvSpPr>
            <p:cNvPr id="37937" name="Oval 18"/>
            <p:cNvSpPr>
              <a:spLocks noChangeArrowheads="1"/>
            </p:cNvSpPr>
            <p:nvPr/>
          </p:nvSpPr>
          <p:spPr bwMode="auto">
            <a:xfrm>
              <a:off x="4377" y="2795"/>
              <a:ext cx="862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7901" name="Group 19"/>
          <p:cNvGrpSpPr>
            <a:grpSpLocks/>
          </p:cNvGrpSpPr>
          <p:nvPr/>
        </p:nvGrpSpPr>
        <p:grpSpPr bwMode="auto">
          <a:xfrm>
            <a:off x="6372225" y="5381625"/>
            <a:ext cx="1079500" cy="581025"/>
            <a:chOff x="4014" y="3390"/>
            <a:chExt cx="771" cy="366"/>
          </a:xfrm>
        </p:grpSpPr>
        <p:sp>
          <p:nvSpPr>
            <p:cNvPr id="37934" name="Text Box 20"/>
            <p:cNvSpPr txBox="1">
              <a:spLocks noChangeArrowheads="1"/>
            </p:cNvSpPr>
            <p:nvPr/>
          </p:nvSpPr>
          <p:spPr bwMode="auto">
            <a:xfrm>
              <a:off x="4038" y="3390"/>
              <a:ext cx="72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German</a:t>
              </a:r>
              <a:b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</a:b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shepherd</a:t>
              </a:r>
            </a:p>
          </p:txBody>
        </p:sp>
        <p:sp>
          <p:nvSpPr>
            <p:cNvPr id="37935" name="Oval 21"/>
            <p:cNvSpPr>
              <a:spLocks noChangeArrowheads="1"/>
            </p:cNvSpPr>
            <p:nvPr/>
          </p:nvSpPr>
          <p:spPr bwMode="auto">
            <a:xfrm>
              <a:off x="4014" y="3390"/>
              <a:ext cx="771" cy="365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7902" name="AutoShape 22"/>
          <p:cNvCxnSpPr>
            <a:cxnSpLocks noChangeShapeType="1"/>
            <a:stCxn id="37939" idx="4"/>
            <a:endCxn id="37937" idx="0"/>
          </p:cNvCxnSpPr>
          <p:nvPr/>
        </p:nvCxnSpPr>
        <p:spPr bwMode="auto">
          <a:xfrm flipH="1">
            <a:off x="8280400" y="3463925"/>
            <a:ext cx="163513" cy="360363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3" name="AutoShape 23"/>
          <p:cNvCxnSpPr>
            <a:cxnSpLocks noChangeShapeType="1"/>
            <a:stCxn id="37937" idx="4"/>
            <a:endCxn id="37941" idx="0"/>
          </p:cNvCxnSpPr>
          <p:nvPr/>
        </p:nvCxnSpPr>
        <p:spPr bwMode="auto">
          <a:xfrm flipH="1">
            <a:off x="7326313" y="4291013"/>
            <a:ext cx="954087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4" name="AutoShape 24"/>
          <p:cNvCxnSpPr>
            <a:cxnSpLocks noChangeShapeType="1"/>
            <a:stCxn id="37935" idx="4"/>
            <a:endCxn id="37943" idx="0"/>
          </p:cNvCxnSpPr>
          <p:nvPr/>
        </p:nvCxnSpPr>
        <p:spPr bwMode="auto">
          <a:xfrm>
            <a:off x="6911975" y="5961063"/>
            <a:ext cx="558800" cy="10953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5" name="AutoShape 25"/>
          <p:cNvCxnSpPr>
            <a:cxnSpLocks noChangeShapeType="1"/>
            <a:stCxn id="37941" idx="4"/>
            <a:endCxn id="37935" idx="0"/>
          </p:cNvCxnSpPr>
          <p:nvPr/>
        </p:nvCxnSpPr>
        <p:spPr bwMode="auto">
          <a:xfrm flipH="1">
            <a:off x="6911975" y="5157788"/>
            <a:ext cx="414338" cy="22383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06" name="Group 26"/>
          <p:cNvGrpSpPr>
            <a:grpSpLocks/>
          </p:cNvGrpSpPr>
          <p:nvPr/>
        </p:nvGrpSpPr>
        <p:grpSpPr bwMode="auto">
          <a:xfrm>
            <a:off x="7637463" y="5373688"/>
            <a:ext cx="1108075" cy="574675"/>
            <a:chOff x="4808" y="3271"/>
            <a:chExt cx="818" cy="453"/>
          </a:xfrm>
        </p:grpSpPr>
        <p:sp>
          <p:nvSpPr>
            <p:cNvPr id="37932" name="Text Box 27"/>
            <p:cNvSpPr txBox="1">
              <a:spLocks noChangeArrowheads="1"/>
            </p:cNvSpPr>
            <p:nvPr/>
          </p:nvSpPr>
          <p:spPr bwMode="auto">
            <a:xfrm>
              <a:off x="4808" y="3365"/>
              <a:ext cx="81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Doberman</a:t>
              </a:r>
            </a:p>
          </p:txBody>
        </p:sp>
        <p:sp>
          <p:nvSpPr>
            <p:cNvPr id="37933" name="Oval 28"/>
            <p:cNvSpPr>
              <a:spLocks noChangeArrowheads="1"/>
            </p:cNvSpPr>
            <p:nvPr/>
          </p:nvSpPr>
          <p:spPr bwMode="auto">
            <a:xfrm>
              <a:off x="4830" y="3271"/>
              <a:ext cx="771" cy="453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7907" name="AutoShape 29"/>
          <p:cNvCxnSpPr>
            <a:cxnSpLocks noChangeShapeType="1"/>
            <a:stCxn id="37941" idx="4"/>
            <a:endCxn id="37933" idx="0"/>
          </p:cNvCxnSpPr>
          <p:nvPr/>
        </p:nvCxnSpPr>
        <p:spPr bwMode="auto">
          <a:xfrm>
            <a:off x="7326313" y="5157788"/>
            <a:ext cx="863600" cy="21590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08" name="Group 30"/>
          <p:cNvGrpSpPr>
            <a:grpSpLocks/>
          </p:cNvGrpSpPr>
          <p:nvPr/>
        </p:nvGrpSpPr>
        <p:grpSpPr bwMode="auto">
          <a:xfrm>
            <a:off x="7702550" y="4691063"/>
            <a:ext cx="612775" cy="466725"/>
            <a:chOff x="4422" y="3249"/>
            <a:chExt cx="386" cy="294"/>
          </a:xfrm>
        </p:grpSpPr>
        <p:sp>
          <p:nvSpPr>
            <p:cNvPr id="37930" name="Text Box 31"/>
            <p:cNvSpPr txBox="1">
              <a:spLocks noChangeArrowheads="1"/>
            </p:cNvSpPr>
            <p:nvPr/>
          </p:nvSpPr>
          <p:spPr bwMode="auto">
            <a:xfrm>
              <a:off x="4467" y="3295"/>
              <a:ext cx="2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cat</a:t>
              </a:r>
            </a:p>
          </p:txBody>
        </p:sp>
        <p:sp>
          <p:nvSpPr>
            <p:cNvPr id="37931" name="Oval 32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7909" name="Group 33"/>
          <p:cNvGrpSpPr>
            <a:grpSpLocks/>
          </p:cNvGrpSpPr>
          <p:nvPr/>
        </p:nvGrpSpPr>
        <p:grpSpPr bwMode="auto">
          <a:xfrm>
            <a:off x="8388350" y="4691063"/>
            <a:ext cx="612775" cy="466725"/>
            <a:chOff x="4422" y="3249"/>
            <a:chExt cx="386" cy="294"/>
          </a:xfrm>
        </p:grpSpPr>
        <p:sp>
          <p:nvSpPr>
            <p:cNvPr id="37928" name="Text Box 34"/>
            <p:cNvSpPr txBox="1">
              <a:spLocks noChangeArrowheads="1"/>
            </p:cNvSpPr>
            <p:nvPr/>
          </p:nvSpPr>
          <p:spPr bwMode="auto">
            <a:xfrm>
              <a:off x="4445" y="3295"/>
              <a:ext cx="3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cow</a:t>
              </a:r>
            </a:p>
          </p:txBody>
        </p:sp>
        <p:sp>
          <p:nvSpPr>
            <p:cNvPr id="37929" name="Oval 35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7910" name="AutoShape 36"/>
          <p:cNvCxnSpPr>
            <a:cxnSpLocks noChangeShapeType="1"/>
            <a:stCxn id="37937" idx="4"/>
            <a:endCxn id="37931" idx="0"/>
          </p:cNvCxnSpPr>
          <p:nvPr/>
        </p:nvCxnSpPr>
        <p:spPr bwMode="auto">
          <a:xfrm flipH="1">
            <a:off x="8008938" y="4291013"/>
            <a:ext cx="271462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1" name="AutoShape 37"/>
          <p:cNvCxnSpPr>
            <a:cxnSpLocks noChangeShapeType="1"/>
            <a:stCxn id="37937" idx="4"/>
            <a:endCxn id="37929" idx="0"/>
          </p:cNvCxnSpPr>
          <p:nvPr/>
        </p:nvCxnSpPr>
        <p:spPr bwMode="auto">
          <a:xfrm>
            <a:off x="8280400" y="4291013"/>
            <a:ext cx="414338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2" name="AutoShape 38"/>
          <p:cNvCxnSpPr>
            <a:cxnSpLocks noChangeShapeType="1"/>
            <a:stCxn id="37935" idx="4"/>
          </p:cNvCxnSpPr>
          <p:nvPr/>
        </p:nvCxnSpPr>
        <p:spPr bwMode="auto">
          <a:xfrm flipH="1">
            <a:off x="6696075" y="5961063"/>
            <a:ext cx="215900" cy="2047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3" name="AutoShape 39"/>
          <p:cNvCxnSpPr>
            <a:cxnSpLocks noChangeShapeType="1"/>
            <a:stCxn id="37935" idx="4"/>
          </p:cNvCxnSpPr>
          <p:nvPr/>
        </p:nvCxnSpPr>
        <p:spPr bwMode="auto">
          <a:xfrm>
            <a:off x="6911975" y="5961063"/>
            <a:ext cx="0" cy="27622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4" name="AutoShape 40"/>
          <p:cNvCxnSpPr>
            <a:cxnSpLocks noChangeShapeType="1"/>
            <a:stCxn id="37939" idx="4"/>
          </p:cNvCxnSpPr>
          <p:nvPr/>
        </p:nvCxnSpPr>
        <p:spPr bwMode="auto">
          <a:xfrm flipH="1">
            <a:off x="8027988" y="3463925"/>
            <a:ext cx="415925" cy="25717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5" name="AutoShape 41"/>
          <p:cNvCxnSpPr>
            <a:cxnSpLocks noChangeShapeType="1"/>
            <a:stCxn id="37939" idx="4"/>
          </p:cNvCxnSpPr>
          <p:nvPr/>
        </p:nvCxnSpPr>
        <p:spPr bwMode="auto">
          <a:xfrm>
            <a:off x="8443913" y="3463925"/>
            <a:ext cx="465137" cy="312738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6" name="AutoShape 42"/>
          <p:cNvCxnSpPr>
            <a:cxnSpLocks noChangeShapeType="1"/>
            <a:stCxn id="37937" idx="4"/>
          </p:cNvCxnSpPr>
          <p:nvPr/>
        </p:nvCxnSpPr>
        <p:spPr bwMode="auto">
          <a:xfrm>
            <a:off x="8280400" y="4291013"/>
            <a:ext cx="666750" cy="21272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17" name="AutoShape 43"/>
          <p:cNvSpPr>
            <a:spLocks/>
          </p:cNvSpPr>
          <p:nvPr/>
        </p:nvSpPr>
        <p:spPr bwMode="auto">
          <a:xfrm>
            <a:off x="7199313" y="3033713"/>
            <a:ext cx="109537" cy="1295400"/>
          </a:xfrm>
          <a:prstGeom prst="leftBrace">
            <a:avLst>
              <a:gd name="adj1" fmla="val 98551"/>
              <a:gd name="adj2" fmla="val 50000"/>
            </a:avLst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000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7918" name="AutoShape 44"/>
          <p:cNvCxnSpPr>
            <a:cxnSpLocks noChangeShapeType="1"/>
            <a:stCxn id="37933" idx="4"/>
          </p:cNvCxnSpPr>
          <p:nvPr/>
        </p:nvCxnSpPr>
        <p:spPr bwMode="auto">
          <a:xfrm>
            <a:off x="8189913" y="5948363"/>
            <a:ext cx="377825" cy="2174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9" name="AutoShape 45"/>
          <p:cNvCxnSpPr>
            <a:cxnSpLocks noChangeShapeType="1"/>
            <a:stCxn id="37933" idx="4"/>
          </p:cNvCxnSpPr>
          <p:nvPr/>
        </p:nvCxnSpPr>
        <p:spPr bwMode="auto">
          <a:xfrm>
            <a:off x="8189913" y="5948363"/>
            <a:ext cx="90487" cy="2174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20" name="AutoShape 46"/>
          <p:cNvCxnSpPr>
            <a:cxnSpLocks noChangeShapeType="1"/>
            <a:stCxn id="37933" idx="4"/>
          </p:cNvCxnSpPr>
          <p:nvPr/>
        </p:nvCxnSpPr>
        <p:spPr bwMode="auto">
          <a:xfrm flipH="1">
            <a:off x="8045450" y="5948363"/>
            <a:ext cx="144463" cy="182562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21" name="AutoShape 47"/>
          <p:cNvCxnSpPr>
            <a:cxnSpLocks noChangeShapeType="1"/>
            <a:endCxn id="37939" idx="0"/>
          </p:cNvCxnSpPr>
          <p:nvPr/>
        </p:nvCxnSpPr>
        <p:spPr bwMode="auto">
          <a:xfrm flipH="1">
            <a:off x="8443913" y="2636838"/>
            <a:ext cx="179387" cy="360362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2" name="Text Box 48"/>
          <p:cNvSpPr txBox="1">
            <a:spLocks noChangeArrowheads="1"/>
          </p:cNvSpPr>
          <p:nvPr/>
        </p:nvSpPr>
        <p:spPr bwMode="auto">
          <a:xfrm>
            <a:off x="8486775" y="23129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7923" name="Text Box 49"/>
          <p:cNvSpPr txBox="1">
            <a:spLocks noChangeArrowheads="1"/>
          </p:cNvSpPr>
          <p:nvPr/>
        </p:nvSpPr>
        <p:spPr bwMode="auto">
          <a:xfrm>
            <a:off x="8847138" y="43878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7924" name="Text Box 50"/>
          <p:cNvSpPr txBox="1">
            <a:spLocks noChangeArrowheads="1"/>
          </p:cNvSpPr>
          <p:nvPr/>
        </p:nvSpPr>
        <p:spPr bwMode="auto">
          <a:xfrm>
            <a:off x="8810625" y="36083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7925" name="Text Box 51"/>
          <p:cNvSpPr txBox="1">
            <a:spLocks noChangeArrowheads="1"/>
          </p:cNvSpPr>
          <p:nvPr/>
        </p:nvSpPr>
        <p:spPr bwMode="auto">
          <a:xfrm>
            <a:off x="7775575" y="35242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7926" name="Text Box 52"/>
          <p:cNvSpPr txBox="1">
            <a:spLocks noChangeArrowheads="1"/>
          </p:cNvSpPr>
          <p:nvPr/>
        </p:nvSpPr>
        <p:spPr bwMode="auto">
          <a:xfrm>
            <a:off x="6588125" y="6092825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7927" name="Text Box 53"/>
          <p:cNvSpPr txBox="1">
            <a:spLocks noChangeArrowheads="1"/>
          </p:cNvSpPr>
          <p:nvPr/>
        </p:nvSpPr>
        <p:spPr bwMode="auto">
          <a:xfrm>
            <a:off x="8135938" y="605790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anose="020B0603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48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200" smtClean="0"/>
              <a:t>How many object categories are there?</a:t>
            </a:r>
          </a:p>
        </p:txBody>
      </p:sp>
      <p:pic>
        <p:nvPicPr>
          <p:cNvPr id="3891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smtClean="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Biederman 1987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2514600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3107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 rot="-780172">
            <a:off x="1524000" y="1905000"/>
            <a:ext cx="6553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smtClean="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</p:spTree>
    <p:extLst>
      <p:ext uri="{BB962C8B-B14F-4D97-AF65-F5344CB8AC3E}">
        <p14:creationId xmlns:p14="http://schemas.microsoft.com/office/powerpoint/2010/main" val="6045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4096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anose="020B0603020202020204" pitchFamily="34" charset="0"/>
              </a:rPr>
              <a:t>K. Grauman, B. Leibe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Other Types of Categories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Functional Categories</a:t>
            </a:r>
          </a:p>
          <a:p>
            <a:pPr lvl="1"/>
            <a:r>
              <a:rPr lang="en-US" smtClean="0"/>
              <a:t>e.g. chairs = </a:t>
            </a:r>
            <a:r>
              <a:rPr lang="en-US" i="1" smtClean="0"/>
              <a:t>“something you can sit on”</a:t>
            </a:r>
          </a:p>
        </p:txBody>
      </p:sp>
      <p:pic>
        <p:nvPicPr>
          <p:cNvPr id="40966" name="Picture 4" descr="chai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68638"/>
            <a:ext cx="1373187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chai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329113"/>
            <a:ext cx="13731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 descr="chai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276475"/>
            <a:ext cx="12922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7" descr="chair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2347913"/>
            <a:ext cx="12827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8" descr="chair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56088"/>
            <a:ext cx="14986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9" descr="chair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55863"/>
            <a:ext cx="9890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0" descr="chair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364038"/>
            <a:ext cx="19637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Why recognition?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lvl="1" eaLnBrk="1" hangingPunct="1"/>
            <a:r>
              <a:rPr lang="en-US" dirty="0" smtClean="0"/>
              <a:t>Recognition a fundamental part of perception</a:t>
            </a:r>
          </a:p>
          <a:p>
            <a:pPr lvl="2" eaLnBrk="1" hangingPunct="1"/>
            <a:r>
              <a:rPr lang="en-US" dirty="0" smtClean="0"/>
              <a:t> e.g., robots, autonomous agents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Organize and give access to visual content</a:t>
            </a:r>
          </a:p>
          <a:p>
            <a:pPr lvl="2" eaLnBrk="1" hangingPunct="1"/>
            <a:r>
              <a:rPr lang="en-US" dirty="0" smtClean="0"/>
              <a:t>Connect to information </a:t>
            </a:r>
          </a:p>
          <a:p>
            <a:pPr lvl="2" eaLnBrk="1" hangingPunct="1"/>
            <a:r>
              <a:rPr lang="en-US" dirty="0" smtClean="0"/>
              <a:t>Detect trends and themes</a:t>
            </a:r>
          </a:p>
          <a:p>
            <a:pPr lvl="2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378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darpa.mil/grandchallenge/images/photos/high_res/D2X_0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3200400"/>
            <a:ext cx="508793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5105400" y="6581775"/>
            <a:ext cx="426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http://www.darpa.mil/grandchallenge/gallery.asp</a:t>
            </a:r>
          </a:p>
        </p:txBody>
      </p:sp>
      <p:pic>
        <p:nvPicPr>
          <p:cNvPr id="43012" name="Picture 4" descr="http://cognoscis.files.wordpress.com/2008/02/mars_rover-smal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46116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tabLst>
                <a:tab pos="800100" algn="l"/>
              </a:tabLst>
            </a:pPr>
            <a:r>
              <a:rPr lang="en-US" sz="4000" smtClean="0"/>
              <a:t>Autonomous agents able to detect objects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65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smtClean="0"/>
              <a:t>Posing visual queries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49688"/>
            <a:ext cx="42116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156200" y="6262688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Kooaba, Bay &amp; Quack et al.</a:t>
            </a:r>
          </a:p>
        </p:txBody>
      </p:sp>
      <p:pic>
        <p:nvPicPr>
          <p:cNvPr id="44037" name="Picture 8" descr="girl-taking-a-picture-of-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030288"/>
            <a:ext cx="20828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mdeixis-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1176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AutoShape 10"/>
          <p:cNvSpPr>
            <a:spLocks noChangeAspect="1" noChangeArrowheads="1"/>
          </p:cNvSpPr>
          <p:nvPr/>
        </p:nvSpPr>
        <p:spPr bwMode="auto">
          <a:xfrm>
            <a:off x="2365375" y="1771650"/>
            <a:ext cx="488950" cy="195263"/>
          </a:xfrm>
          <a:prstGeom prst="rightArrow">
            <a:avLst>
              <a:gd name="adj1" fmla="val 50000"/>
              <a:gd name="adj2" fmla="val 626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40" name="Text Box 14"/>
          <p:cNvSpPr txBox="1">
            <a:spLocks noChangeArrowheads="1"/>
          </p:cNvSpPr>
          <p:nvPr/>
        </p:nvSpPr>
        <p:spPr bwMode="auto">
          <a:xfrm>
            <a:off x="1060450" y="2759075"/>
            <a:ext cx="2700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Yeh et al., MIT</a:t>
            </a:r>
          </a:p>
        </p:txBody>
      </p:sp>
      <p:pic>
        <p:nvPicPr>
          <p:cNvPr id="4404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1894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5"/>
          <p:cNvSpPr txBox="1">
            <a:spLocks noChangeArrowheads="1"/>
          </p:cNvSpPr>
          <p:nvPr/>
        </p:nvSpPr>
        <p:spPr bwMode="auto">
          <a:xfrm>
            <a:off x="5105400" y="342900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Belhumeur et al.</a:t>
            </a:r>
          </a:p>
        </p:txBody>
      </p:sp>
      <p:pic>
        <p:nvPicPr>
          <p:cNvPr id="4404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4559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19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z="4000" smtClean="0"/>
              <a:t>Finding visually similar objects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0866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31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1143000"/>
          </a:xfrm>
        </p:spPr>
        <p:txBody>
          <a:bodyPr/>
          <a:lstStyle/>
          <a:p>
            <a:r>
              <a:rPr lang="en-US" sz="4000" smtClean="0"/>
              <a:t>Exploring community photo collections</a:t>
            </a:r>
          </a:p>
        </p:txBody>
      </p:sp>
      <p:pic>
        <p:nvPicPr>
          <p:cNvPr id="46083" name="Picture 5" descr="Photo Tourism, Exploring photo collections in 3D, University of Washington, Computer Science and Engineering, UWCSE, GRAIL, Microsoft Research, Kevin Chiu, Andy Hou, Noah Snavely, Steve Seitz, Richard Szeliski, Siggraph 2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5736"/>
          <a:stretch>
            <a:fillRect/>
          </a:stretch>
        </p:blipFill>
        <p:spPr bwMode="auto">
          <a:xfrm>
            <a:off x="838200" y="1143000"/>
            <a:ext cx="7534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7239000" y="3048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Snavely et al.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5867400" y="65532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Simon &amp; Seitz</a:t>
            </a:r>
          </a:p>
        </p:txBody>
      </p:sp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51816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47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smtClean="0"/>
              <a:t>Discovering visual patterns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148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40386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2209800" y="36703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Sivic &amp; Zisserman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7696200" y="44323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Lee &amp; Grauman</a:t>
            </a:r>
          </a:p>
        </p:txBody>
      </p:sp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45481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4191000" y="60198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Wang et al.</a:t>
            </a:r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1295400" y="37338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Objects</a:t>
            </a:r>
          </a:p>
        </p:txBody>
      </p:sp>
      <p:sp>
        <p:nvSpPr>
          <p:cNvPr id="47114" name="TextBox 9"/>
          <p:cNvSpPr txBox="1">
            <a:spLocks noChangeArrowheads="1"/>
          </p:cNvSpPr>
          <p:nvPr/>
        </p:nvSpPr>
        <p:spPr bwMode="auto">
          <a:xfrm>
            <a:off x="2514600" y="6096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Actions</a:t>
            </a:r>
          </a:p>
        </p:txBody>
      </p:sp>
      <p:sp>
        <p:nvSpPr>
          <p:cNvPr id="47115" name="TextBox 10"/>
          <p:cNvSpPr txBox="1">
            <a:spLocks noChangeArrowheads="1"/>
          </p:cNvSpPr>
          <p:nvPr/>
        </p:nvSpPr>
        <p:spPr bwMode="auto">
          <a:xfrm>
            <a:off x="6553200" y="4572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Categories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35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Discovering visual patterns</a:t>
            </a:r>
          </a:p>
          <a:p>
            <a:pPr lvl="1"/>
            <a:r>
              <a:rPr lang="en-US" dirty="0" smtClean="0"/>
              <a:t>Randomized hashing algorithms</a:t>
            </a:r>
          </a:p>
          <a:p>
            <a:pPr lvl="1"/>
            <a:r>
              <a:rPr lang="en-US" dirty="0" smtClean="0"/>
              <a:t>Mining large-scale image collections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Introduction to visual categorization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4000" smtClean="0"/>
              <a:t>Auto-annotation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485" r="11719" b="2965"/>
          <a:stretch>
            <a:fillRect/>
          </a:stretch>
        </p:blipFill>
        <p:spPr bwMode="auto">
          <a:xfrm>
            <a:off x="-152400" y="1447800"/>
            <a:ext cx="5637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066800" y="53451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Gammeter et al. 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3276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6400800" y="53451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T. Berg et al.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17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Challenges: robustness</a:t>
            </a:r>
          </a:p>
        </p:txBody>
      </p:sp>
      <p:pic>
        <p:nvPicPr>
          <p:cNvPr id="50179" name="Picture 3" descr="koala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koal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Illumination</a:t>
            </a:r>
          </a:p>
        </p:txBody>
      </p:sp>
      <p:pic>
        <p:nvPicPr>
          <p:cNvPr id="50182" name="Picture 6" descr="koal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Object pose</a:t>
            </a:r>
          </a:p>
        </p:txBody>
      </p:sp>
      <p:pic>
        <p:nvPicPr>
          <p:cNvPr id="50184" name="Picture 8" descr="koala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Clutter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Viewpoint</a:t>
            </a:r>
          </a:p>
        </p:txBody>
      </p:sp>
      <p:grpSp>
        <p:nvGrpSpPr>
          <p:cNvPr id="50187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50191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smtClean="0">
                  <a:solidFill>
                    <a:srgbClr val="000000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Intra-class appearance</a:t>
              </a:r>
            </a:p>
          </p:txBody>
        </p:sp>
        <p:pic>
          <p:nvPicPr>
            <p:cNvPr id="50192" name="Picture 13" descr="albinokoal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8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Occlusions</a:t>
            </a:r>
          </a:p>
        </p:txBody>
      </p:sp>
      <p:pic>
        <p:nvPicPr>
          <p:cNvPr id="50189" name="Picture 15" descr="koala_occlusions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6" descr="koalas_lgb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76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838200" y="177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smtClean="0">
                <a:solidFill>
                  <a:srgbClr val="000000"/>
                </a:solidFill>
              </a:rPr>
              <a:t>Challenges: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smtClean="0">
                <a:solidFill>
                  <a:srgbClr val="000000"/>
                </a:solidFill>
              </a:rPr>
              <a:t>context and human experience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-381000" y="5740400"/>
            <a:ext cx="434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Context cues</a:t>
            </a:r>
          </a:p>
        </p:txBody>
      </p:sp>
      <p:pic>
        <p:nvPicPr>
          <p:cNvPr id="51204" name="Picture 21" descr="picnic%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73350"/>
            <a:ext cx="33845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66" name="Rectangle 22"/>
          <p:cNvSpPr>
            <a:spLocks noChangeArrowheads="1"/>
          </p:cNvSpPr>
          <p:nvPr/>
        </p:nvSpPr>
        <p:spPr bwMode="auto">
          <a:xfrm>
            <a:off x="863600" y="2528888"/>
            <a:ext cx="2628900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8567" name="Rectangle 23"/>
          <p:cNvSpPr>
            <a:spLocks noChangeArrowheads="1"/>
          </p:cNvSpPr>
          <p:nvPr/>
        </p:nvSpPr>
        <p:spPr bwMode="auto">
          <a:xfrm>
            <a:off x="-1584325" y="2636838"/>
            <a:ext cx="2628900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8568" name="Rectangle 24"/>
          <p:cNvSpPr>
            <a:spLocks noChangeArrowheads="1"/>
          </p:cNvSpPr>
          <p:nvPr/>
        </p:nvSpPr>
        <p:spPr bwMode="auto">
          <a:xfrm>
            <a:off x="-649288" y="1449388"/>
            <a:ext cx="2628901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8569" name="Rectangle 25"/>
          <p:cNvSpPr>
            <a:spLocks noChangeArrowheads="1"/>
          </p:cNvSpPr>
          <p:nvPr/>
        </p:nvSpPr>
        <p:spPr bwMode="auto">
          <a:xfrm>
            <a:off x="-252413" y="3968750"/>
            <a:ext cx="2628901" cy="165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48570" name="Picture 26" descr="picnic%2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825"/>
            <a:ext cx="15113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7361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48570"/>
                                        </p:tgtEl>
                                      </p:cBhvr>
                                      <p:by x="12000" y="1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48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48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48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48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66" grpId="0" animBg="1"/>
      <p:bldP spid="748567" grpId="0" animBg="1"/>
      <p:bldP spid="748568" grpId="0" animBg="1"/>
      <p:bldP spid="74856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838200" y="177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smtClean="0">
                <a:solidFill>
                  <a:srgbClr val="000000"/>
                </a:solidFill>
              </a:rPr>
              <a:t>Challenges: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smtClean="0">
                <a:solidFill>
                  <a:srgbClr val="000000"/>
                </a:solidFill>
              </a:rPr>
              <a:t>context and human experience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-381000" y="5740400"/>
            <a:ext cx="434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Context cues</a:t>
            </a:r>
          </a:p>
        </p:txBody>
      </p:sp>
      <p:sp>
        <p:nvSpPr>
          <p:cNvPr id="750597" name="Text Box 5"/>
          <p:cNvSpPr txBox="1">
            <a:spLocks noChangeArrowheads="1"/>
          </p:cNvSpPr>
          <p:nvPr/>
        </p:nvSpPr>
        <p:spPr bwMode="auto">
          <a:xfrm>
            <a:off x="3200400" y="5694363"/>
            <a:ext cx="4343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Function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86200" y="2159000"/>
            <a:ext cx="2998788" cy="1371600"/>
            <a:chOff x="3024" y="1488"/>
            <a:chExt cx="1889" cy="864"/>
          </a:xfrm>
        </p:grpSpPr>
        <p:pic>
          <p:nvPicPr>
            <p:cNvPr id="52240" name="Picture 7" descr="pres_swivel_cha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88"/>
              <a:ext cx="5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8" descr="AccentChai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488"/>
              <a:ext cx="641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9" descr="Chai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488"/>
              <a:ext cx="571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581400" y="3911600"/>
            <a:ext cx="3733800" cy="1447800"/>
            <a:chOff x="2784" y="2784"/>
            <a:chExt cx="2352" cy="912"/>
          </a:xfrm>
        </p:grpSpPr>
        <p:pic>
          <p:nvPicPr>
            <p:cNvPr id="52237" name="Picture 11" descr="chair-TOM_VAC_BLu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832"/>
              <a:ext cx="71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8" name="Picture 12" descr="Bar_Stoo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784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9" name="Picture 13" descr="batti-placentero-chair-upside-dow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784"/>
              <a:ext cx="79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1" name="Line 14"/>
          <p:cNvSpPr>
            <a:spLocks noChangeShapeType="1"/>
          </p:cNvSpPr>
          <p:nvPr/>
        </p:nvSpPr>
        <p:spPr bwMode="auto">
          <a:xfrm flipV="1">
            <a:off x="3581400" y="16256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6551" name="Line 15"/>
          <p:cNvSpPr>
            <a:spLocks noChangeShapeType="1"/>
          </p:cNvSpPr>
          <p:nvPr/>
        </p:nvSpPr>
        <p:spPr bwMode="auto">
          <a:xfrm flipV="1">
            <a:off x="7113588" y="16256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50608" name="Text Box 16"/>
          <p:cNvSpPr txBox="1">
            <a:spLocks noChangeArrowheads="1"/>
          </p:cNvSpPr>
          <p:nvPr/>
        </p:nvSpPr>
        <p:spPr bwMode="auto">
          <a:xfrm>
            <a:off x="6019800" y="5694363"/>
            <a:ext cx="4343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Dynamics</a:t>
            </a:r>
          </a:p>
        </p:txBody>
      </p:sp>
      <p:pic>
        <p:nvPicPr>
          <p:cNvPr id="52234" name="Picture 21" descr="picnic%2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73350"/>
            <a:ext cx="33845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TextBox 17"/>
          <p:cNvSpPr txBox="1">
            <a:spLocks noChangeArrowheads="1"/>
          </p:cNvSpPr>
          <p:nvPr/>
        </p:nvSpPr>
        <p:spPr bwMode="auto">
          <a:xfrm>
            <a:off x="7383463" y="6584950"/>
            <a:ext cx="533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Video credit: J. Davis</a:t>
            </a:r>
          </a:p>
        </p:txBody>
      </p:sp>
      <p:pic>
        <p:nvPicPr>
          <p:cNvPr id="4" name="mt_bl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3600" y="2412603"/>
            <a:ext cx="1791295" cy="2388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097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50597" grpId="0"/>
      <p:bldP spid="236551" grpId="0" animBg="1"/>
      <p:bldP spid="75060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1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Challenges: complexity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25550"/>
            <a:ext cx="8120743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dirty="0" smtClean="0"/>
              <a:t>Millions of pixels in an image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dirty="0" smtClean="0"/>
              <a:t>30,000 human recognizable object categories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dirty="0" smtClean="0"/>
              <a:t>30+ degrees of freedom in the pose of articulated objects (humans)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altLang="en-US" sz="2600" dirty="0" smtClean="0"/>
              <a:t>Billions of images online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dirty="0"/>
              <a:t>82 years to watch all videos uploaded to YouTube per day</a:t>
            </a:r>
            <a:r>
              <a:rPr lang="en-US" sz="2600" dirty="0" smtClean="0"/>
              <a:t>!</a:t>
            </a:r>
          </a:p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None/>
            </a:pPr>
            <a:r>
              <a:rPr lang="en-US" altLang="en-US" sz="2800" dirty="0"/>
              <a:t>	</a:t>
            </a:r>
            <a:r>
              <a:rPr lang="en-US" altLang="en-US" sz="2600" dirty="0" smtClean="0"/>
              <a:t>…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 smtClean="0"/>
              <a:t>About half of the cerebral cortex in primates is devoted to processing visual information [</a:t>
            </a:r>
            <a:r>
              <a:rPr lang="en-US" altLang="en-US" sz="2600" dirty="0" err="1" smtClean="0"/>
              <a:t>Felleman</a:t>
            </a:r>
            <a:r>
              <a:rPr lang="en-US" altLang="en-US" sz="2600" dirty="0" smtClean="0"/>
              <a:t> and van Essen 1991]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endParaRPr lang="en-US" altLang="en-US" sz="2600" dirty="0" smtClean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71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Challenges: learning with minimal supervision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11188" y="2133600"/>
            <a:ext cx="2628900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227763" y="2133600"/>
            <a:ext cx="2519362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455988" y="2133600"/>
            <a:ext cx="2484437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grpSp>
        <p:nvGrpSpPr>
          <p:cNvPr id="54278" name="Group 5"/>
          <p:cNvGrpSpPr>
            <a:grpSpLocks noChangeAspect="1"/>
          </p:cNvGrpSpPr>
          <p:nvPr/>
        </p:nvGrpSpPr>
        <p:grpSpPr bwMode="auto">
          <a:xfrm>
            <a:off x="6443663" y="4184650"/>
            <a:ext cx="2166937" cy="487363"/>
            <a:chOff x="336" y="3097"/>
            <a:chExt cx="2352" cy="528"/>
          </a:xfrm>
        </p:grpSpPr>
        <p:sp>
          <p:nvSpPr>
            <p:cNvPr id="54361" name="Rectangle 6"/>
            <p:cNvSpPr>
              <a:spLocks noChangeAspect="1" noChangeArrowheads="1"/>
            </p:cNvSpPr>
            <p:nvPr/>
          </p:nvSpPr>
          <p:spPr bwMode="auto">
            <a:xfrm>
              <a:off x="336" y="3097"/>
              <a:ext cx="2352" cy="5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4362" name="Group 108"/>
            <p:cNvGrpSpPr>
              <a:grpSpLocks noChangeAspect="1"/>
            </p:cNvGrpSpPr>
            <p:nvPr/>
          </p:nvGrpSpPr>
          <p:grpSpPr bwMode="auto">
            <a:xfrm>
              <a:off x="384" y="3168"/>
              <a:ext cx="2256" cy="384"/>
              <a:chOff x="384" y="3072"/>
              <a:chExt cx="2256" cy="384"/>
            </a:xfrm>
          </p:grpSpPr>
          <p:pic>
            <p:nvPicPr>
              <p:cNvPr id="54363" name="Picture 8" descr="side%20view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072"/>
                <a:ext cx="1200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64" name="Picture 9" descr="CAR_SID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072"/>
                <a:ext cx="100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365" name="Oval 10"/>
              <p:cNvSpPr>
                <a:spLocks noChangeAspect="1" noChangeArrowheads="1"/>
              </p:cNvSpPr>
              <p:nvPr/>
            </p:nvSpPr>
            <p:spPr bwMode="auto">
              <a:xfrm>
                <a:off x="528" y="3312"/>
                <a:ext cx="144" cy="144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66" name="Oval 11"/>
              <p:cNvSpPr>
                <a:spLocks noChangeAspect="1" noChangeArrowheads="1"/>
              </p:cNvSpPr>
              <p:nvPr/>
            </p:nvSpPr>
            <p:spPr bwMode="auto">
              <a:xfrm>
                <a:off x="1152" y="3312"/>
                <a:ext cx="144" cy="144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67" name="Oval 12"/>
              <p:cNvSpPr>
                <a:spLocks noChangeAspect="1" noChangeArrowheads="1"/>
              </p:cNvSpPr>
              <p:nvPr/>
            </p:nvSpPr>
            <p:spPr bwMode="auto">
              <a:xfrm>
                <a:off x="1584" y="3264"/>
                <a:ext cx="192" cy="192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68" name="Oval 13"/>
              <p:cNvSpPr>
                <a:spLocks noChangeAspect="1" noChangeArrowheads="1"/>
              </p:cNvSpPr>
              <p:nvPr/>
            </p:nvSpPr>
            <p:spPr bwMode="auto">
              <a:xfrm>
                <a:off x="2304" y="3264"/>
                <a:ext cx="192" cy="192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69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720" y="3216"/>
                <a:ext cx="336" cy="192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70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920" y="3216"/>
                <a:ext cx="336" cy="192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71" name="Freeform 16"/>
              <p:cNvSpPr>
                <a:spLocks noChangeAspect="1"/>
              </p:cNvSpPr>
              <p:nvPr/>
            </p:nvSpPr>
            <p:spPr bwMode="auto">
              <a:xfrm>
                <a:off x="576" y="3120"/>
                <a:ext cx="528" cy="96"/>
              </a:xfrm>
              <a:custGeom>
                <a:avLst/>
                <a:gdLst>
                  <a:gd name="T0" fmla="*/ 0 w 528"/>
                  <a:gd name="T1" fmla="*/ 96 h 96"/>
                  <a:gd name="T2" fmla="*/ 96 w 528"/>
                  <a:gd name="T3" fmla="*/ 0 h 96"/>
                  <a:gd name="T4" fmla="*/ 336 w 528"/>
                  <a:gd name="T5" fmla="*/ 0 h 96"/>
                  <a:gd name="T6" fmla="*/ 528 w 528"/>
                  <a:gd name="T7" fmla="*/ 96 h 96"/>
                  <a:gd name="T8" fmla="*/ 0 w 528"/>
                  <a:gd name="T9" fmla="*/ 9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96"/>
                  <a:gd name="T17" fmla="*/ 528 w 528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96">
                    <a:moveTo>
                      <a:pt x="0" y="96"/>
                    </a:moveTo>
                    <a:lnTo>
                      <a:pt x="96" y="0"/>
                    </a:lnTo>
                    <a:lnTo>
                      <a:pt x="336" y="0"/>
                    </a:lnTo>
                    <a:lnTo>
                      <a:pt x="528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C0504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72" name="Freeform 17"/>
              <p:cNvSpPr>
                <a:spLocks noChangeAspect="1"/>
              </p:cNvSpPr>
              <p:nvPr/>
            </p:nvSpPr>
            <p:spPr bwMode="auto">
              <a:xfrm>
                <a:off x="1632" y="3072"/>
                <a:ext cx="672" cy="144"/>
              </a:xfrm>
              <a:custGeom>
                <a:avLst/>
                <a:gdLst>
                  <a:gd name="T0" fmla="*/ 59 w 672"/>
                  <a:gd name="T1" fmla="*/ 85 h 144"/>
                  <a:gd name="T2" fmla="*/ 192 w 672"/>
                  <a:gd name="T3" fmla="*/ 16 h 144"/>
                  <a:gd name="T4" fmla="*/ 432 w 672"/>
                  <a:gd name="T5" fmla="*/ 0 h 144"/>
                  <a:gd name="T6" fmla="*/ 624 w 672"/>
                  <a:gd name="T7" fmla="*/ 96 h 144"/>
                  <a:gd name="T8" fmla="*/ 672 w 672"/>
                  <a:gd name="T9" fmla="*/ 144 h 144"/>
                  <a:gd name="T10" fmla="*/ 0 w 672"/>
                  <a:gd name="T11" fmla="*/ 96 h 144"/>
                  <a:gd name="T12" fmla="*/ 59 w 672"/>
                  <a:gd name="T13" fmla="*/ 85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144"/>
                  <a:gd name="T23" fmla="*/ 672 w 672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144">
                    <a:moveTo>
                      <a:pt x="59" y="85"/>
                    </a:moveTo>
                    <a:cubicBezTo>
                      <a:pt x="65" y="82"/>
                      <a:pt x="173" y="16"/>
                      <a:pt x="192" y="16"/>
                    </a:cubicBezTo>
                    <a:lnTo>
                      <a:pt x="432" y="0"/>
                    </a:lnTo>
                    <a:lnTo>
                      <a:pt x="624" y="96"/>
                    </a:lnTo>
                    <a:lnTo>
                      <a:pt x="672" y="144"/>
                    </a:lnTo>
                    <a:lnTo>
                      <a:pt x="0" y="96"/>
                    </a:lnTo>
                    <a:lnTo>
                      <a:pt x="59" y="85"/>
                    </a:lnTo>
                    <a:close/>
                  </a:path>
                </a:pathLst>
              </a:custGeom>
              <a:solidFill>
                <a:srgbClr val="C0504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4279" name="Group 18"/>
          <p:cNvGrpSpPr>
            <a:grpSpLocks noChangeAspect="1"/>
          </p:cNvGrpSpPr>
          <p:nvPr/>
        </p:nvGrpSpPr>
        <p:grpSpPr bwMode="auto">
          <a:xfrm>
            <a:off x="6496050" y="3249613"/>
            <a:ext cx="2035175" cy="636587"/>
            <a:chOff x="432" y="2333"/>
            <a:chExt cx="2208" cy="691"/>
          </a:xfrm>
        </p:grpSpPr>
        <p:sp>
          <p:nvSpPr>
            <p:cNvPr id="54341" name="Rectangle 19"/>
            <p:cNvSpPr>
              <a:spLocks noChangeAspect="1" noChangeArrowheads="1"/>
            </p:cNvSpPr>
            <p:nvPr/>
          </p:nvSpPr>
          <p:spPr bwMode="auto">
            <a:xfrm>
              <a:off x="432" y="2333"/>
              <a:ext cx="2208" cy="691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4342" name="Group 121"/>
            <p:cNvGrpSpPr>
              <a:grpSpLocks noChangeAspect="1"/>
            </p:cNvGrpSpPr>
            <p:nvPr/>
          </p:nvGrpSpPr>
          <p:grpSpPr bwMode="auto">
            <a:xfrm>
              <a:off x="481" y="2400"/>
              <a:ext cx="2113" cy="565"/>
              <a:chOff x="3888" y="3228"/>
              <a:chExt cx="4080" cy="1092"/>
            </a:xfrm>
          </p:grpSpPr>
          <p:pic>
            <p:nvPicPr>
              <p:cNvPr id="54358" name="Picture 21" descr="koalahead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236"/>
                <a:ext cx="1288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59" name="Picture 22" descr="KoalaStLoui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3230"/>
                <a:ext cx="1392" cy="1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60" name="Picture 23" descr="koalahead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2" y="3228"/>
                <a:ext cx="1296" cy="1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343" name="Oval 24"/>
            <p:cNvSpPr>
              <a:spLocks noChangeAspect="1" noChangeArrowheads="1"/>
            </p:cNvSpPr>
            <p:nvPr/>
          </p:nvSpPr>
          <p:spPr bwMode="auto">
            <a:xfrm>
              <a:off x="816" y="2736"/>
              <a:ext cx="96" cy="192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4" name="Oval 25"/>
            <p:cNvSpPr>
              <a:spLocks noChangeAspect="1" noChangeArrowheads="1"/>
            </p:cNvSpPr>
            <p:nvPr/>
          </p:nvSpPr>
          <p:spPr bwMode="auto">
            <a:xfrm>
              <a:off x="1536" y="2736"/>
              <a:ext cx="96" cy="144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5" name="Oval 26"/>
            <p:cNvSpPr>
              <a:spLocks noChangeAspect="1" noChangeArrowheads="1"/>
            </p:cNvSpPr>
            <p:nvPr/>
          </p:nvSpPr>
          <p:spPr bwMode="auto">
            <a:xfrm>
              <a:off x="2304" y="2736"/>
              <a:ext cx="96" cy="144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6" name="Oval 27"/>
            <p:cNvSpPr>
              <a:spLocks noChangeAspect="1" noChangeArrowheads="1"/>
            </p:cNvSpPr>
            <p:nvPr/>
          </p:nvSpPr>
          <p:spPr bwMode="auto">
            <a:xfrm>
              <a:off x="768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7" name="Oval 28"/>
            <p:cNvSpPr>
              <a:spLocks noChangeAspect="1" noChangeArrowheads="1"/>
            </p:cNvSpPr>
            <p:nvPr/>
          </p:nvSpPr>
          <p:spPr bwMode="auto">
            <a:xfrm>
              <a:off x="96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8" name="Oval 29"/>
            <p:cNvSpPr>
              <a:spLocks noChangeAspect="1" noChangeArrowheads="1"/>
            </p:cNvSpPr>
            <p:nvPr/>
          </p:nvSpPr>
          <p:spPr bwMode="auto">
            <a:xfrm>
              <a:off x="144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49" name="Oval 30"/>
            <p:cNvSpPr>
              <a:spLocks noChangeAspect="1" noChangeArrowheads="1"/>
            </p:cNvSpPr>
            <p:nvPr/>
          </p:nvSpPr>
          <p:spPr bwMode="auto">
            <a:xfrm>
              <a:off x="1632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50" name="Oval 31"/>
            <p:cNvSpPr>
              <a:spLocks noChangeAspect="1" noChangeArrowheads="1"/>
            </p:cNvSpPr>
            <p:nvPr/>
          </p:nvSpPr>
          <p:spPr bwMode="auto">
            <a:xfrm>
              <a:off x="2208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51" name="Oval 32"/>
            <p:cNvSpPr>
              <a:spLocks noChangeAspect="1" noChangeArrowheads="1"/>
            </p:cNvSpPr>
            <p:nvPr/>
          </p:nvSpPr>
          <p:spPr bwMode="auto">
            <a:xfrm>
              <a:off x="240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52" name="Freeform 33"/>
            <p:cNvSpPr>
              <a:spLocks noChangeAspect="1"/>
            </p:cNvSpPr>
            <p:nvPr/>
          </p:nvSpPr>
          <p:spPr bwMode="auto">
            <a:xfrm>
              <a:off x="480" y="2400"/>
              <a:ext cx="240" cy="304"/>
            </a:xfrm>
            <a:custGeom>
              <a:avLst/>
              <a:gdLst>
                <a:gd name="T0" fmla="*/ 107 w 240"/>
                <a:gd name="T1" fmla="*/ 304 h 304"/>
                <a:gd name="T2" fmla="*/ 59 w 240"/>
                <a:gd name="T3" fmla="*/ 293 h 304"/>
                <a:gd name="T4" fmla="*/ 0 w 240"/>
                <a:gd name="T5" fmla="*/ 192 h 304"/>
                <a:gd name="T6" fmla="*/ 96 w 240"/>
                <a:gd name="T7" fmla="*/ 48 h 304"/>
                <a:gd name="T8" fmla="*/ 192 w 240"/>
                <a:gd name="T9" fmla="*/ 0 h 304"/>
                <a:gd name="T10" fmla="*/ 240 w 240"/>
                <a:gd name="T11" fmla="*/ 96 h 304"/>
                <a:gd name="T12" fmla="*/ 107 w 240"/>
                <a:gd name="T13" fmla="*/ 304 h 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304"/>
                <a:gd name="T23" fmla="*/ 240 w 240"/>
                <a:gd name="T24" fmla="*/ 304 h 3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304">
                  <a:moveTo>
                    <a:pt x="107" y="304"/>
                  </a:moveTo>
                  <a:cubicBezTo>
                    <a:pt x="62" y="293"/>
                    <a:pt x="79" y="293"/>
                    <a:pt x="59" y="293"/>
                  </a:cubicBezTo>
                  <a:lnTo>
                    <a:pt x="0" y="192"/>
                  </a:lnTo>
                  <a:lnTo>
                    <a:pt x="96" y="48"/>
                  </a:lnTo>
                  <a:lnTo>
                    <a:pt x="192" y="0"/>
                  </a:lnTo>
                  <a:lnTo>
                    <a:pt x="240" y="96"/>
                  </a:lnTo>
                  <a:lnTo>
                    <a:pt x="107" y="304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53" name="Freeform 34"/>
            <p:cNvSpPr>
              <a:spLocks noChangeAspect="1"/>
            </p:cNvSpPr>
            <p:nvPr/>
          </p:nvSpPr>
          <p:spPr bwMode="auto">
            <a:xfrm>
              <a:off x="917" y="2448"/>
              <a:ext cx="235" cy="336"/>
            </a:xfrm>
            <a:custGeom>
              <a:avLst/>
              <a:gdLst>
                <a:gd name="T0" fmla="*/ 0 w 235"/>
                <a:gd name="T1" fmla="*/ 48 h 336"/>
                <a:gd name="T2" fmla="*/ 54 w 235"/>
                <a:gd name="T3" fmla="*/ 5 h 336"/>
                <a:gd name="T4" fmla="*/ 91 w 235"/>
                <a:gd name="T5" fmla="*/ 0 h 336"/>
                <a:gd name="T6" fmla="*/ 187 w 235"/>
                <a:gd name="T7" fmla="*/ 0 h 336"/>
                <a:gd name="T8" fmla="*/ 235 w 235"/>
                <a:gd name="T9" fmla="*/ 144 h 336"/>
                <a:gd name="T10" fmla="*/ 187 w 235"/>
                <a:gd name="T11" fmla="*/ 288 h 336"/>
                <a:gd name="T12" fmla="*/ 139 w 235"/>
                <a:gd name="T13" fmla="*/ 336 h 336"/>
                <a:gd name="T14" fmla="*/ 91 w 235"/>
                <a:gd name="T15" fmla="*/ 96 h 336"/>
                <a:gd name="T16" fmla="*/ 0 w 235"/>
                <a:gd name="T17" fmla="*/ 48 h 3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5"/>
                <a:gd name="T28" fmla="*/ 0 h 336"/>
                <a:gd name="T29" fmla="*/ 235 w 235"/>
                <a:gd name="T30" fmla="*/ 336 h 3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5" h="336">
                  <a:moveTo>
                    <a:pt x="0" y="48"/>
                  </a:moveTo>
                  <a:cubicBezTo>
                    <a:pt x="56" y="10"/>
                    <a:pt x="54" y="33"/>
                    <a:pt x="54" y="5"/>
                  </a:cubicBezTo>
                  <a:lnTo>
                    <a:pt x="91" y="0"/>
                  </a:lnTo>
                  <a:lnTo>
                    <a:pt x="187" y="0"/>
                  </a:lnTo>
                  <a:lnTo>
                    <a:pt x="235" y="144"/>
                  </a:lnTo>
                  <a:lnTo>
                    <a:pt x="187" y="288"/>
                  </a:lnTo>
                  <a:lnTo>
                    <a:pt x="139" y="336"/>
                  </a:lnTo>
                  <a:lnTo>
                    <a:pt x="91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54" name="Freeform 35"/>
            <p:cNvSpPr>
              <a:spLocks noChangeAspect="1"/>
            </p:cNvSpPr>
            <p:nvPr/>
          </p:nvSpPr>
          <p:spPr bwMode="auto">
            <a:xfrm>
              <a:off x="1197" y="2401"/>
              <a:ext cx="242" cy="334"/>
            </a:xfrm>
            <a:custGeom>
              <a:avLst/>
              <a:gdLst>
                <a:gd name="T0" fmla="*/ 21 w 240"/>
                <a:gd name="T1" fmla="*/ 16 h 336"/>
                <a:gd name="T2" fmla="*/ 152 w 240"/>
                <a:gd name="T3" fmla="*/ 11 h 336"/>
                <a:gd name="T4" fmla="*/ 278 w 240"/>
                <a:gd name="T5" fmla="*/ 48 h 336"/>
                <a:gd name="T6" fmla="*/ 115 w 240"/>
                <a:gd name="T7" fmla="*/ 84 h 336"/>
                <a:gd name="T8" fmla="*/ 48 w 240"/>
                <a:gd name="T9" fmla="*/ 221 h 336"/>
                <a:gd name="T10" fmla="*/ 115 w 240"/>
                <a:gd name="T11" fmla="*/ 250 h 336"/>
                <a:gd name="T12" fmla="*/ 0 w 240"/>
                <a:gd name="T13" fmla="*/ 298 h 336"/>
                <a:gd name="T14" fmla="*/ 0 w 240"/>
                <a:gd name="T15" fmla="*/ 48 h 336"/>
                <a:gd name="T16" fmla="*/ 48 w 240"/>
                <a:gd name="T17" fmla="*/ 0 h 3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336"/>
                <a:gd name="T29" fmla="*/ 240 w 240"/>
                <a:gd name="T30" fmla="*/ 336 h 3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336">
                  <a:moveTo>
                    <a:pt x="21" y="16"/>
                  </a:moveTo>
                  <a:cubicBezTo>
                    <a:pt x="105" y="10"/>
                    <a:pt x="68" y="11"/>
                    <a:pt x="133" y="11"/>
                  </a:cubicBezTo>
                  <a:lnTo>
                    <a:pt x="240" y="48"/>
                  </a:lnTo>
                  <a:lnTo>
                    <a:pt x="96" y="96"/>
                  </a:lnTo>
                  <a:lnTo>
                    <a:pt x="48" y="240"/>
                  </a:lnTo>
                  <a:lnTo>
                    <a:pt x="96" y="288"/>
                  </a:lnTo>
                  <a:lnTo>
                    <a:pt x="0" y="336"/>
                  </a:ln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55" name="Freeform 36"/>
            <p:cNvSpPr>
              <a:spLocks noChangeAspect="1"/>
            </p:cNvSpPr>
            <p:nvPr/>
          </p:nvSpPr>
          <p:spPr bwMode="auto">
            <a:xfrm>
              <a:off x="1680" y="2400"/>
              <a:ext cx="192" cy="384"/>
            </a:xfrm>
            <a:custGeom>
              <a:avLst/>
              <a:gdLst>
                <a:gd name="T0" fmla="*/ 0 w 192"/>
                <a:gd name="T1" fmla="*/ 48 h 384"/>
                <a:gd name="T2" fmla="*/ 96 w 192"/>
                <a:gd name="T3" fmla="*/ 0 h 384"/>
                <a:gd name="T4" fmla="*/ 192 w 192"/>
                <a:gd name="T5" fmla="*/ 96 h 384"/>
                <a:gd name="T6" fmla="*/ 192 w 192"/>
                <a:gd name="T7" fmla="*/ 240 h 384"/>
                <a:gd name="T8" fmla="*/ 144 w 192"/>
                <a:gd name="T9" fmla="*/ 384 h 384"/>
                <a:gd name="T10" fmla="*/ 48 w 192"/>
                <a:gd name="T11" fmla="*/ 384 h 384"/>
                <a:gd name="T12" fmla="*/ 48 w 192"/>
                <a:gd name="T13" fmla="*/ 192 h 384"/>
                <a:gd name="T14" fmla="*/ 0 w 192"/>
                <a:gd name="T15" fmla="*/ 96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2"/>
                <a:gd name="T25" fmla="*/ 0 h 384"/>
                <a:gd name="T26" fmla="*/ 192 w 192"/>
                <a:gd name="T27" fmla="*/ 384 h 3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2" h="384">
                  <a:moveTo>
                    <a:pt x="0" y="48"/>
                  </a:moveTo>
                  <a:lnTo>
                    <a:pt x="96" y="0"/>
                  </a:lnTo>
                  <a:lnTo>
                    <a:pt x="192" y="96"/>
                  </a:lnTo>
                  <a:lnTo>
                    <a:pt x="192" y="240"/>
                  </a:lnTo>
                  <a:lnTo>
                    <a:pt x="144" y="384"/>
                  </a:lnTo>
                  <a:lnTo>
                    <a:pt x="48" y="384"/>
                  </a:lnTo>
                  <a:lnTo>
                    <a:pt x="48" y="192"/>
                  </a:lnTo>
                  <a:lnTo>
                    <a:pt x="0" y="96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56" name="Freeform 37"/>
            <p:cNvSpPr>
              <a:spLocks noChangeAspect="1"/>
            </p:cNvSpPr>
            <p:nvPr/>
          </p:nvSpPr>
          <p:spPr bwMode="auto">
            <a:xfrm>
              <a:off x="1920" y="2448"/>
              <a:ext cx="240" cy="288"/>
            </a:xfrm>
            <a:custGeom>
              <a:avLst/>
              <a:gdLst>
                <a:gd name="T0" fmla="*/ 48 w 240"/>
                <a:gd name="T1" fmla="*/ 48 h 288"/>
                <a:gd name="T2" fmla="*/ 144 w 240"/>
                <a:gd name="T3" fmla="*/ 0 h 288"/>
                <a:gd name="T4" fmla="*/ 192 w 240"/>
                <a:gd name="T5" fmla="*/ 0 h 288"/>
                <a:gd name="T6" fmla="*/ 240 w 240"/>
                <a:gd name="T7" fmla="*/ 48 h 288"/>
                <a:gd name="T8" fmla="*/ 240 w 240"/>
                <a:gd name="T9" fmla="*/ 144 h 288"/>
                <a:gd name="T10" fmla="*/ 144 w 240"/>
                <a:gd name="T11" fmla="*/ 240 h 288"/>
                <a:gd name="T12" fmla="*/ 96 w 240"/>
                <a:gd name="T13" fmla="*/ 288 h 288"/>
                <a:gd name="T14" fmla="*/ 48 w 240"/>
                <a:gd name="T15" fmla="*/ 288 h 288"/>
                <a:gd name="T16" fmla="*/ 48 w 240"/>
                <a:gd name="T17" fmla="*/ 192 h 288"/>
                <a:gd name="T18" fmla="*/ 0 w 240"/>
                <a:gd name="T19" fmla="*/ 48 h 288"/>
                <a:gd name="T20" fmla="*/ 48 w 240"/>
                <a:gd name="T21" fmla="*/ 48 h 2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0"/>
                <a:gd name="T34" fmla="*/ 0 h 288"/>
                <a:gd name="T35" fmla="*/ 240 w 240"/>
                <a:gd name="T36" fmla="*/ 288 h 2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0" h="288">
                  <a:moveTo>
                    <a:pt x="48" y="48"/>
                  </a:moveTo>
                  <a:lnTo>
                    <a:pt x="144" y="0"/>
                  </a:lnTo>
                  <a:lnTo>
                    <a:pt x="192" y="0"/>
                  </a:lnTo>
                  <a:lnTo>
                    <a:pt x="240" y="48"/>
                  </a:lnTo>
                  <a:lnTo>
                    <a:pt x="240" y="144"/>
                  </a:lnTo>
                  <a:lnTo>
                    <a:pt x="144" y="240"/>
                  </a:lnTo>
                  <a:lnTo>
                    <a:pt x="96" y="288"/>
                  </a:lnTo>
                  <a:lnTo>
                    <a:pt x="48" y="288"/>
                  </a:lnTo>
                  <a:lnTo>
                    <a:pt x="48" y="192"/>
                  </a:lnTo>
                  <a:lnTo>
                    <a:pt x="0" y="48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57" name="Freeform 38"/>
            <p:cNvSpPr>
              <a:spLocks noChangeAspect="1"/>
            </p:cNvSpPr>
            <p:nvPr/>
          </p:nvSpPr>
          <p:spPr bwMode="auto">
            <a:xfrm>
              <a:off x="2352" y="2400"/>
              <a:ext cx="240" cy="336"/>
            </a:xfrm>
            <a:custGeom>
              <a:avLst/>
              <a:gdLst>
                <a:gd name="T0" fmla="*/ 0 w 240"/>
                <a:gd name="T1" fmla="*/ 48 h 336"/>
                <a:gd name="T2" fmla="*/ 96 w 240"/>
                <a:gd name="T3" fmla="*/ 0 h 336"/>
                <a:gd name="T4" fmla="*/ 192 w 240"/>
                <a:gd name="T5" fmla="*/ 48 h 336"/>
                <a:gd name="T6" fmla="*/ 240 w 240"/>
                <a:gd name="T7" fmla="*/ 144 h 336"/>
                <a:gd name="T8" fmla="*/ 192 w 240"/>
                <a:gd name="T9" fmla="*/ 288 h 336"/>
                <a:gd name="T10" fmla="*/ 144 w 240"/>
                <a:gd name="T11" fmla="*/ 336 h 336"/>
                <a:gd name="T12" fmla="*/ 96 w 240"/>
                <a:gd name="T13" fmla="*/ 240 h 336"/>
                <a:gd name="T14" fmla="*/ 48 w 240"/>
                <a:gd name="T15" fmla="*/ 144 h 336"/>
                <a:gd name="T16" fmla="*/ 0 w 240"/>
                <a:gd name="T17" fmla="*/ 96 h 336"/>
                <a:gd name="T18" fmla="*/ 0 w 240"/>
                <a:gd name="T19" fmla="*/ 48 h 3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0"/>
                <a:gd name="T31" fmla="*/ 0 h 336"/>
                <a:gd name="T32" fmla="*/ 240 w 240"/>
                <a:gd name="T33" fmla="*/ 336 h 3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0" h="336">
                  <a:moveTo>
                    <a:pt x="0" y="48"/>
                  </a:moveTo>
                  <a:lnTo>
                    <a:pt x="96" y="0"/>
                  </a:lnTo>
                  <a:lnTo>
                    <a:pt x="192" y="48"/>
                  </a:lnTo>
                  <a:lnTo>
                    <a:pt x="240" y="144"/>
                  </a:lnTo>
                  <a:lnTo>
                    <a:pt x="192" y="288"/>
                  </a:lnTo>
                  <a:lnTo>
                    <a:pt x="144" y="336"/>
                  </a:lnTo>
                  <a:lnTo>
                    <a:pt x="96" y="240"/>
                  </a:lnTo>
                  <a:lnTo>
                    <a:pt x="48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4280" name="Group 39"/>
          <p:cNvGrpSpPr>
            <a:grpSpLocks noChangeAspect="1"/>
          </p:cNvGrpSpPr>
          <p:nvPr/>
        </p:nvGrpSpPr>
        <p:grpSpPr bwMode="auto">
          <a:xfrm>
            <a:off x="6335713" y="2349500"/>
            <a:ext cx="2347912" cy="620713"/>
            <a:chOff x="288" y="1632"/>
            <a:chExt cx="2544" cy="672"/>
          </a:xfrm>
        </p:grpSpPr>
        <p:sp>
          <p:nvSpPr>
            <p:cNvPr id="54318" name="Rectangle 40"/>
            <p:cNvSpPr>
              <a:spLocks noChangeAspect="1" noChangeArrowheads="1"/>
            </p:cNvSpPr>
            <p:nvPr/>
          </p:nvSpPr>
          <p:spPr bwMode="auto">
            <a:xfrm>
              <a:off x="288" y="1632"/>
              <a:ext cx="2544" cy="6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4319" name="Group 142"/>
            <p:cNvGrpSpPr>
              <a:grpSpLocks noChangeAspect="1"/>
            </p:cNvGrpSpPr>
            <p:nvPr/>
          </p:nvGrpSpPr>
          <p:grpSpPr bwMode="auto">
            <a:xfrm>
              <a:off x="336" y="1680"/>
              <a:ext cx="2449" cy="577"/>
              <a:chOff x="672" y="2300"/>
              <a:chExt cx="1951" cy="460"/>
            </a:xfrm>
          </p:grpSpPr>
          <p:pic>
            <p:nvPicPr>
              <p:cNvPr id="54336" name="Picture 42" descr="lighting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00"/>
                <a:ext cx="411" cy="45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37" name="Picture 43" descr="lighting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" y="2300"/>
                <a:ext cx="397" cy="45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4338" name="Group 44"/>
              <p:cNvGrpSpPr>
                <a:grpSpLocks noChangeAspect="1"/>
              </p:cNvGrpSpPr>
              <p:nvPr/>
            </p:nvGrpSpPr>
            <p:grpSpPr bwMode="auto">
              <a:xfrm>
                <a:off x="1567" y="2304"/>
                <a:ext cx="1056" cy="456"/>
                <a:chOff x="588" y="3391"/>
                <a:chExt cx="935" cy="404"/>
              </a:xfrm>
            </p:grpSpPr>
            <p:pic>
              <p:nvPicPr>
                <p:cNvPr id="54339" name="Picture 45" descr="woman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" y="3391"/>
                  <a:ext cx="450" cy="398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340" name="Picture 46" descr="woman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" y="3391"/>
                  <a:ext cx="454" cy="40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4320" name="Oval 47"/>
            <p:cNvSpPr>
              <a:spLocks noChangeAspect="1" noChangeArrowheads="1"/>
            </p:cNvSpPr>
            <p:nvPr/>
          </p:nvSpPr>
          <p:spPr bwMode="auto">
            <a:xfrm>
              <a:off x="432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1" name="Oval 48"/>
            <p:cNvSpPr>
              <a:spLocks noChangeAspect="1" noChangeArrowheads="1"/>
            </p:cNvSpPr>
            <p:nvPr/>
          </p:nvSpPr>
          <p:spPr bwMode="auto">
            <a:xfrm>
              <a:off x="624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2" name="Oval 49"/>
            <p:cNvSpPr>
              <a:spLocks noChangeAspect="1" noChangeArrowheads="1"/>
            </p:cNvSpPr>
            <p:nvPr/>
          </p:nvSpPr>
          <p:spPr bwMode="auto">
            <a:xfrm>
              <a:off x="1008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3" name="Oval 50"/>
            <p:cNvSpPr>
              <a:spLocks noChangeAspect="1" noChangeArrowheads="1"/>
            </p:cNvSpPr>
            <p:nvPr/>
          </p:nvSpPr>
          <p:spPr bwMode="auto">
            <a:xfrm>
              <a:off x="1200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4" name="Oval 51"/>
            <p:cNvSpPr>
              <a:spLocks noChangeAspect="1" noChangeArrowheads="1"/>
            </p:cNvSpPr>
            <p:nvPr/>
          </p:nvSpPr>
          <p:spPr bwMode="auto">
            <a:xfrm>
              <a:off x="1632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5" name="Oval 52"/>
            <p:cNvSpPr>
              <a:spLocks noChangeAspect="1" noChangeArrowheads="1"/>
            </p:cNvSpPr>
            <p:nvPr/>
          </p:nvSpPr>
          <p:spPr bwMode="auto">
            <a:xfrm>
              <a:off x="1824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6" name="Oval 53"/>
            <p:cNvSpPr>
              <a:spLocks noChangeAspect="1" noChangeArrowheads="1"/>
            </p:cNvSpPr>
            <p:nvPr/>
          </p:nvSpPr>
          <p:spPr bwMode="auto">
            <a:xfrm>
              <a:off x="2304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7" name="Oval 54"/>
            <p:cNvSpPr>
              <a:spLocks noChangeAspect="1" noChangeArrowheads="1"/>
            </p:cNvSpPr>
            <p:nvPr/>
          </p:nvSpPr>
          <p:spPr bwMode="auto">
            <a:xfrm>
              <a:off x="2496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328" name="Freeform 55"/>
            <p:cNvSpPr>
              <a:spLocks noChangeAspect="1"/>
            </p:cNvSpPr>
            <p:nvPr/>
          </p:nvSpPr>
          <p:spPr bwMode="auto">
            <a:xfrm>
              <a:off x="480" y="2112"/>
              <a:ext cx="240" cy="48"/>
            </a:xfrm>
            <a:custGeom>
              <a:avLst/>
              <a:gdLst>
                <a:gd name="T0" fmla="*/ 0 w 240"/>
                <a:gd name="T1" fmla="*/ 0 h 48"/>
                <a:gd name="T2" fmla="*/ 48 w 240"/>
                <a:gd name="T3" fmla="*/ 0 h 48"/>
                <a:gd name="T4" fmla="*/ 192 w 240"/>
                <a:gd name="T5" fmla="*/ 0 h 48"/>
                <a:gd name="T6" fmla="*/ 240 w 240"/>
                <a:gd name="T7" fmla="*/ 0 h 48"/>
                <a:gd name="T8" fmla="*/ 144 w 240"/>
                <a:gd name="T9" fmla="*/ 48 h 48"/>
                <a:gd name="T10" fmla="*/ 48 w 240"/>
                <a:gd name="T11" fmla="*/ 48 h 48"/>
                <a:gd name="T12" fmla="*/ 0 w 2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48"/>
                <a:gd name="T23" fmla="*/ 240 w 2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48">
                  <a:moveTo>
                    <a:pt x="0" y="0"/>
                  </a:moveTo>
                  <a:lnTo>
                    <a:pt x="48" y="0"/>
                  </a:lnTo>
                  <a:lnTo>
                    <a:pt x="192" y="0"/>
                  </a:lnTo>
                  <a:lnTo>
                    <a:pt x="240" y="0"/>
                  </a:lnTo>
                  <a:lnTo>
                    <a:pt x="144" y="48"/>
                  </a:lnTo>
                  <a:lnTo>
                    <a:pt x="48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29" name="Rectangle 56"/>
            <p:cNvSpPr>
              <a:spLocks noChangeAspect="1" noChangeArrowheads="1"/>
            </p:cNvSpPr>
            <p:nvPr/>
          </p:nvSpPr>
          <p:spPr bwMode="auto">
            <a:xfrm>
              <a:off x="541" y="1920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30" name="Rectangle 57"/>
            <p:cNvSpPr>
              <a:spLocks noChangeAspect="1" noChangeArrowheads="1"/>
            </p:cNvSpPr>
            <p:nvPr/>
          </p:nvSpPr>
          <p:spPr bwMode="auto">
            <a:xfrm>
              <a:off x="1104" y="1920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31" name="Rectangle 58"/>
            <p:cNvSpPr>
              <a:spLocks noChangeAspect="1" noChangeArrowheads="1"/>
            </p:cNvSpPr>
            <p:nvPr/>
          </p:nvSpPr>
          <p:spPr bwMode="auto">
            <a:xfrm>
              <a:off x="1728" y="1968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32" name="Rectangle 59"/>
            <p:cNvSpPr>
              <a:spLocks noChangeAspect="1" noChangeArrowheads="1"/>
            </p:cNvSpPr>
            <p:nvPr/>
          </p:nvSpPr>
          <p:spPr bwMode="auto">
            <a:xfrm>
              <a:off x="2400" y="1968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4333" name="Freeform 60"/>
            <p:cNvSpPr>
              <a:spLocks noChangeAspect="1"/>
            </p:cNvSpPr>
            <p:nvPr/>
          </p:nvSpPr>
          <p:spPr bwMode="auto">
            <a:xfrm>
              <a:off x="1061" y="2093"/>
              <a:ext cx="212" cy="49"/>
            </a:xfrm>
            <a:custGeom>
              <a:avLst/>
              <a:gdLst>
                <a:gd name="T0" fmla="*/ 0 w 212"/>
                <a:gd name="T1" fmla="*/ 40 h 49"/>
                <a:gd name="T2" fmla="*/ 70 w 212"/>
                <a:gd name="T3" fmla="*/ 3 h 49"/>
                <a:gd name="T4" fmla="*/ 187 w 212"/>
                <a:gd name="T5" fmla="*/ 8 h 49"/>
                <a:gd name="T6" fmla="*/ 187 w 212"/>
                <a:gd name="T7" fmla="*/ 46 h 49"/>
                <a:gd name="T8" fmla="*/ 0 w 212"/>
                <a:gd name="T9" fmla="*/ 4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49"/>
                <a:gd name="T17" fmla="*/ 212 w 21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49">
                  <a:moveTo>
                    <a:pt x="0" y="40"/>
                  </a:moveTo>
                  <a:cubicBezTo>
                    <a:pt x="24" y="24"/>
                    <a:pt x="43" y="11"/>
                    <a:pt x="70" y="3"/>
                  </a:cubicBezTo>
                  <a:cubicBezTo>
                    <a:pt x="109" y="5"/>
                    <a:pt x="149" y="0"/>
                    <a:pt x="187" y="8"/>
                  </a:cubicBezTo>
                  <a:cubicBezTo>
                    <a:pt x="190" y="9"/>
                    <a:pt x="212" y="45"/>
                    <a:pt x="187" y="46"/>
                  </a:cubicBezTo>
                  <a:cubicBezTo>
                    <a:pt x="125" y="49"/>
                    <a:pt x="62" y="42"/>
                    <a:pt x="0" y="40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34" name="Freeform 61"/>
            <p:cNvSpPr>
              <a:spLocks noChangeAspect="1"/>
            </p:cNvSpPr>
            <p:nvPr/>
          </p:nvSpPr>
          <p:spPr bwMode="auto">
            <a:xfrm>
              <a:off x="1655" y="2112"/>
              <a:ext cx="234" cy="71"/>
            </a:xfrm>
            <a:custGeom>
              <a:avLst/>
              <a:gdLst>
                <a:gd name="T0" fmla="*/ 25 w 234"/>
                <a:gd name="T1" fmla="*/ 27 h 71"/>
                <a:gd name="T2" fmla="*/ 222 w 234"/>
                <a:gd name="T3" fmla="*/ 27 h 71"/>
                <a:gd name="T4" fmla="*/ 217 w 234"/>
                <a:gd name="T5" fmla="*/ 64 h 71"/>
                <a:gd name="T6" fmla="*/ 190 w 234"/>
                <a:gd name="T7" fmla="*/ 69 h 71"/>
                <a:gd name="T8" fmla="*/ 9 w 234"/>
                <a:gd name="T9" fmla="*/ 53 h 71"/>
                <a:gd name="T10" fmla="*/ 4 w 234"/>
                <a:gd name="T11" fmla="*/ 32 h 71"/>
                <a:gd name="T12" fmla="*/ 25 w 234"/>
                <a:gd name="T13" fmla="*/ 27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4"/>
                <a:gd name="T22" fmla="*/ 0 h 71"/>
                <a:gd name="T23" fmla="*/ 234 w 234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4" h="71">
                  <a:moveTo>
                    <a:pt x="25" y="27"/>
                  </a:moveTo>
                  <a:cubicBezTo>
                    <a:pt x="93" y="15"/>
                    <a:pt x="150" y="0"/>
                    <a:pt x="222" y="27"/>
                  </a:cubicBezTo>
                  <a:cubicBezTo>
                    <a:pt x="234" y="31"/>
                    <a:pt x="225" y="54"/>
                    <a:pt x="217" y="64"/>
                  </a:cubicBezTo>
                  <a:cubicBezTo>
                    <a:pt x="211" y="71"/>
                    <a:pt x="199" y="67"/>
                    <a:pt x="190" y="69"/>
                  </a:cubicBezTo>
                  <a:cubicBezTo>
                    <a:pt x="130" y="64"/>
                    <a:pt x="68" y="65"/>
                    <a:pt x="9" y="53"/>
                  </a:cubicBezTo>
                  <a:cubicBezTo>
                    <a:pt x="2" y="52"/>
                    <a:pt x="0" y="38"/>
                    <a:pt x="4" y="32"/>
                  </a:cubicBezTo>
                  <a:cubicBezTo>
                    <a:pt x="8" y="26"/>
                    <a:pt x="18" y="29"/>
                    <a:pt x="25" y="27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335" name="Freeform 62"/>
            <p:cNvSpPr>
              <a:spLocks noChangeAspect="1"/>
            </p:cNvSpPr>
            <p:nvPr/>
          </p:nvSpPr>
          <p:spPr bwMode="auto">
            <a:xfrm>
              <a:off x="2327" y="2112"/>
              <a:ext cx="217" cy="85"/>
            </a:xfrm>
            <a:custGeom>
              <a:avLst/>
              <a:gdLst>
                <a:gd name="T0" fmla="*/ 11 w 217"/>
                <a:gd name="T1" fmla="*/ 30 h 85"/>
                <a:gd name="T2" fmla="*/ 192 w 217"/>
                <a:gd name="T3" fmla="*/ 14 h 85"/>
                <a:gd name="T4" fmla="*/ 198 w 217"/>
                <a:gd name="T5" fmla="*/ 73 h 85"/>
                <a:gd name="T6" fmla="*/ 0 w 217"/>
                <a:gd name="T7" fmla="*/ 57 h 85"/>
                <a:gd name="T8" fmla="*/ 11 w 217"/>
                <a:gd name="T9" fmla="*/ 3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85"/>
                <a:gd name="T17" fmla="*/ 217 w 217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85">
                  <a:moveTo>
                    <a:pt x="11" y="30"/>
                  </a:moveTo>
                  <a:cubicBezTo>
                    <a:pt x="93" y="0"/>
                    <a:pt x="72" y="9"/>
                    <a:pt x="192" y="14"/>
                  </a:cubicBezTo>
                  <a:cubicBezTo>
                    <a:pt x="211" y="20"/>
                    <a:pt x="217" y="69"/>
                    <a:pt x="198" y="73"/>
                  </a:cubicBezTo>
                  <a:cubicBezTo>
                    <a:pt x="133" y="85"/>
                    <a:pt x="66" y="62"/>
                    <a:pt x="0" y="57"/>
                  </a:cubicBezTo>
                  <a:cubicBezTo>
                    <a:pt x="12" y="15"/>
                    <a:pt x="11" y="6"/>
                    <a:pt x="11" y="30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4281" name="Line 63"/>
          <p:cNvSpPr>
            <a:spLocks noChangeShapeType="1"/>
          </p:cNvSpPr>
          <p:nvPr/>
        </p:nvSpPr>
        <p:spPr bwMode="auto">
          <a:xfrm>
            <a:off x="7704138" y="1628775"/>
            <a:ext cx="1587" cy="2651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82" name="Text Box 64"/>
          <p:cNvSpPr txBox="1">
            <a:spLocks noChangeArrowheads="1"/>
          </p:cNvSpPr>
          <p:nvPr/>
        </p:nvSpPr>
        <p:spPr bwMode="auto">
          <a:xfrm>
            <a:off x="7199313" y="1176338"/>
            <a:ext cx="1152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More</a:t>
            </a:r>
          </a:p>
        </p:txBody>
      </p:sp>
      <p:sp>
        <p:nvSpPr>
          <p:cNvPr id="54283" name="Text Box 65"/>
          <p:cNvSpPr txBox="1">
            <a:spLocks noChangeArrowheads="1"/>
          </p:cNvSpPr>
          <p:nvPr/>
        </p:nvSpPr>
        <p:spPr bwMode="auto">
          <a:xfrm>
            <a:off x="1438275" y="1233488"/>
            <a:ext cx="1152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Less</a:t>
            </a:r>
          </a:p>
        </p:txBody>
      </p:sp>
      <p:grpSp>
        <p:nvGrpSpPr>
          <p:cNvPr id="9" name="Group 67"/>
          <p:cNvGrpSpPr>
            <a:grpSpLocks noChangeAspect="1"/>
          </p:cNvGrpSpPr>
          <p:nvPr/>
        </p:nvGrpSpPr>
        <p:grpSpPr bwMode="auto">
          <a:xfrm>
            <a:off x="3671888" y="2338388"/>
            <a:ext cx="2025650" cy="2317750"/>
            <a:chOff x="1632" y="1632"/>
            <a:chExt cx="2448" cy="2592"/>
          </a:xfrm>
        </p:grpSpPr>
        <p:grpSp>
          <p:nvGrpSpPr>
            <p:cNvPr id="54305" name="Group 68"/>
            <p:cNvGrpSpPr>
              <a:grpSpLocks noChangeAspect="1"/>
            </p:cNvGrpSpPr>
            <p:nvPr/>
          </p:nvGrpSpPr>
          <p:grpSpPr bwMode="auto">
            <a:xfrm>
              <a:off x="1632" y="1632"/>
              <a:ext cx="2448" cy="816"/>
              <a:chOff x="528" y="1632"/>
              <a:chExt cx="2592" cy="864"/>
            </a:xfrm>
          </p:grpSpPr>
          <p:sp>
            <p:nvSpPr>
              <p:cNvPr id="54315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528" y="1632"/>
                <a:ext cx="2592" cy="864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4316" name="Picture 70" descr="face1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1680"/>
                <a:ext cx="1200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17" name="Picture 71" descr="face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1680"/>
                <a:ext cx="1200" cy="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306" name="Group 72"/>
            <p:cNvGrpSpPr>
              <a:grpSpLocks noChangeAspect="1"/>
            </p:cNvGrpSpPr>
            <p:nvPr/>
          </p:nvGrpSpPr>
          <p:grpSpPr bwMode="auto">
            <a:xfrm>
              <a:off x="1728" y="3408"/>
              <a:ext cx="2304" cy="816"/>
              <a:chOff x="672" y="3408"/>
              <a:chExt cx="2400" cy="864"/>
            </a:xfrm>
          </p:grpSpPr>
          <p:sp>
            <p:nvSpPr>
              <p:cNvPr id="54312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672" y="3408"/>
                <a:ext cx="2400" cy="864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4313" name="Picture 74" descr="side%20view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460"/>
                <a:ext cx="1152" cy="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14" name="Picture 75" descr="Car_Side_Larg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44"/>
                <a:ext cx="1040" cy="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307" name="Group 76"/>
            <p:cNvGrpSpPr>
              <a:grpSpLocks noChangeAspect="1"/>
            </p:cNvGrpSpPr>
            <p:nvPr/>
          </p:nvGrpSpPr>
          <p:grpSpPr bwMode="auto">
            <a:xfrm>
              <a:off x="1776" y="2496"/>
              <a:ext cx="2112" cy="854"/>
              <a:chOff x="720" y="2496"/>
              <a:chExt cx="2256" cy="912"/>
            </a:xfrm>
          </p:grpSpPr>
          <p:sp>
            <p:nvSpPr>
              <p:cNvPr id="54308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720" y="2496"/>
                <a:ext cx="2256" cy="912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4309" name="Picture 78" descr="koala-leaf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544"/>
                <a:ext cx="696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10" name="Picture 79" descr="koala-australia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544"/>
                <a:ext cx="660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11" name="Picture 80" descr="koala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544"/>
                <a:ext cx="575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2" name="Line 81"/>
          <p:cNvSpPr>
            <a:spLocks noChangeShapeType="1"/>
          </p:cNvSpPr>
          <p:nvPr/>
        </p:nvSpPr>
        <p:spPr bwMode="auto">
          <a:xfrm>
            <a:off x="4652963" y="1628775"/>
            <a:ext cx="0" cy="2651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755650" y="1665288"/>
            <a:ext cx="2381250" cy="2935287"/>
            <a:chOff x="113" y="1389"/>
            <a:chExt cx="1863" cy="2125"/>
          </a:xfrm>
        </p:grpSpPr>
        <p:sp>
          <p:nvSpPr>
            <p:cNvPr id="54291" name="Line 83"/>
            <p:cNvSpPr>
              <a:spLocks noChangeAspect="1" noChangeShapeType="1"/>
            </p:cNvSpPr>
            <p:nvPr/>
          </p:nvSpPr>
          <p:spPr bwMode="auto">
            <a:xfrm>
              <a:off x="1028" y="1389"/>
              <a:ext cx="1" cy="19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4292" name="Group 84"/>
            <p:cNvGrpSpPr>
              <a:grpSpLocks/>
            </p:cNvGrpSpPr>
            <p:nvPr/>
          </p:nvGrpSpPr>
          <p:grpSpPr bwMode="auto">
            <a:xfrm>
              <a:off x="113" y="1820"/>
              <a:ext cx="1863" cy="1694"/>
              <a:chOff x="113" y="1615"/>
              <a:chExt cx="1863" cy="1694"/>
            </a:xfrm>
          </p:grpSpPr>
          <p:pic>
            <p:nvPicPr>
              <p:cNvPr id="54293" name="Picture 85" descr="koala-australia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" y="2123"/>
                <a:ext cx="436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4" name="Picture 86" descr="face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" y="2191"/>
                <a:ext cx="801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5" name="Picture 87" descr="face2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717"/>
                <a:ext cx="801" cy="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6" name="Picture 88" descr="side%20view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" y="2766"/>
                <a:ext cx="780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7" name="Picture 89" descr="koala-leaf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3" y="1751"/>
                <a:ext cx="459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8" name="Picture 90" descr="carlondon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" y="2632"/>
                <a:ext cx="881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9" name="Picture 91" descr="personkoala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1615"/>
                <a:ext cx="665" cy="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00" name="Picture 92" descr="MVO%20Parking%20Lot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" y="2699"/>
                <a:ext cx="813" cy="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01" name="Picture 93" descr="jetta0001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225"/>
                <a:ext cx="948" cy="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02" name="Picture 94" descr="koalashu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" y="1649"/>
                <a:ext cx="73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03" name="Picture 95" descr="Car_Side_Large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" y="2361"/>
                <a:ext cx="705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304" name="Picture 96" descr="koala3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" y="2632"/>
                <a:ext cx="380" cy="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4287" name="TextBox 96"/>
          <p:cNvSpPr txBox="1">
            <a:spLocks noChangeArrowheads="1"/>
          </p:cNvSpPr>
          <p:nvPr/>
        </p:nvSpPr>
        <p:spPr bwMode="auto">
          <a:xfrm rot="2074616">
            <a:off x="6764338" y="5553075"/>
            <a:ext cx="238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Cropped to object, parts and classes labeled</a:t>
            </a:r>
          </a:p>
        </p:txBody>
      </p:sp>
      <p:sp>
        <p:nvSpPr>
          <p:cNvPr id="199" name="TextBox 97"/>
          <p:cNvSpPr txBox="1">
            <a:spLocks noChangeArrowheads="1"/>
          </p:cNvSpPr>
          <p:nvPr/>
        </p:nvSpPr>
        <p:spPr bwMode="auto">
          <a:xfrm rot="2100000">
            <a:off x="4075113" y="5592763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Classes labeled, some clutter</a:t>
            </a:r>
          </a:p>
        </p:txBody>
      </p:sp>
      <p:sp>
        <p:nvSpPr>
          <p:cNvPr id="200" name="TextBox 98"/>
          <p:cNvSpPr txBox="1">
            <a:spLocks noChangeArrowheads="1"/>
          </p:cNvSpPr>
          <p:nvPr/>
        </p:nvSpPr>
        <p:spPr bwMode="auto">
          <a:xfrm rot="2100000">
            <a:off x="1077913" y="5475288"/>
            <a:ext cx="1976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Unlabeled, multiple objects</a:t>
            </a:r>
          </a:p>
        </p:txBody>
      </p:sp>
      <p:sp>
        <p:nvSpPr>
          <p:cNvPr id="54290" name="Line 202"/>
          <p:cNvSpPr>
            <a:spLocks noChangeShapeType="1"/>
          </p:cNvSpPr>
          <p:nvPr/>
        </p:nvSpPr>
        <p:spPr bwMode="auto">
          <a:xfrm>
            <a:off x="719138" y="1773238"/>
            <a:ext cx="795655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41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82" grpId="0" animBg="1"/>
      <p:bldP spid="199" grpId="0"/>
      <p:bldP spid="20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18594" r="8665" b="5782"/>
          <a:stretch>
            <a:fillRect/>
          </a:stretch>
        </p:blipFill>
        <p:spPr bwMode="auto">
          <a:xfrm>
            <a:off x="0" y="0"/>
            <a:ext cx="914400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7938" y="6584950"/>
            <a:ext cx="4710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from Pietro Perona, 2004 Object Recognition workshop</a:t>
            </a:r>
          </a:p>
        </p:txBody>
      </p:sp>
    </p:spTree>
    <p:extLst>
      <p:ext uri="{BB962C8B-B14F-4D97-AF65-F5344CB8AC3E}">
        <p14:creationId xmlns:p14="http://schemas.microsoft.com/office/powerpoint/2010/main" val="17928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18967" r="7487" b="3174"/>
          <a:stretch>
            <a:fillRect/>
          </a:stretch>
        </p:blipFill>
        <p:spPr bwMode="auto">
          <a:xfrm>
            <a:off x="80963" y="49213"/>
            <a:ext cx="89455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17475" y="6642100"/>
            <a:ext cx="47101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from Pietro Perona, 2004 Object Recognition workshop</a:t>
            </a:r>
          </a:p>
        </p:txBody>
      </p:sp>
    </p:spTree>
    <p:extLst>
      <p:ext uri="{BB962C8B-B14F-4D97-AF65-F5344CB8AC3E}">
        <p14:creationId xmlns:p14="http://schemas.microsoft.com/office/powerpoint/2010/main" val="231961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938" y="5583238"/>
            <a:ext cx="4133850" cy="80327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Recognizing flat, textured objects (like books, CD covers, posters)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246438"/>
            <a:ext cx="394811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09575" y="2406650"/>
            <a:ext cx="3687763" cy="803275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Reading license plates, zip codes, checks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46150"/>
            <a:ext cx="3810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4049713"/>
            <a:ext cx="325596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37125" y="6127750"/>
            <a:ext cx="3687763" cy="14605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Fingerprint recognition</a:t>
            </a:r>
          </a:p>
        </p:txBody>
      </p:sp>
      <p:pic>
        <p:nvPicPr>
          <p:cNvPr id="5735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5048" b="8725"/>
          <a:stretch>
            <a:fillRect/>
          </a:stretch>
        </p:blipFill>
        <p:spPr bwMode="auto">
          <a:xfrm>
            <a:off x="5411788" y="690563"/>
            <a:ext cx="27701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29225" y="3173413"/>
            <a:ext cx="3687763" cy="803275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Frontal face detection</a:t>
            </a:r>
          </a:p>
        </p:txBody>
      </p:sp>
      <p:sp>
        <p:nvSpPr>
          <p:cNvPr id="57354" name="Title 1"/>
          <p:cNvSpPr>
            <a:spLocks noGrp="1"/>
          </p:cNvSpPr>
          <p:nvPr>
            <p:ph type="title"/>
          </p:nvPr>
        </p:nvSpPr>
        <p:spPr>
          <a:xfrm>
            <a:off x="-1014413" y="-149225"/>
            <a:ext cx="11063288" cy="1143000"/>
          </a:xfrm>
        </p:spPr>
        <p:txBody>
          <a:bodyPr/>
          <a:lstStyle/>
          <a:p>
            <a:r>
              <a:rPr lang="en-US" sz="3200" dirty="0" smtClean="0"/>
              <a:t>What kinds of things work best today?</a:t>
            </a:r>
          </a:p>
        </p:txBody>
      </p:sp>
    </p:spTree>
    <p:extLst>
      <p:ext uri="{BB962C8B-B14F-4D97-AF65-F5344CB8AC3E}">
        <p14:creationId xmlns:p14="http://schemas.microsoft.com/office/powerpoint/2010/main" val="4145249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8701" r="5157" b="6178"/>
          <a:stretch>
            <a:fillRect/>
          </a:stretch>
        </p:blipFill>
        <p:spPr bwMode="auto">
          <a:xfrm>
            <a:off x="71437" y="778393"/>
            <a:ext cx="9001125" cy="784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1014413" y="-149225"/>
            <a:ext cx="110632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6915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383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074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766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kern="0" smtClean="0"/>
              <a:t>What kinds of things work best today?</a:t>
            </a:r>
            <a:endParaRPr 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20814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8425" y="-26985"/>
            <a:ext cx="8928100" cy="1143001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Locality Sensitive Hashing (LSH)</a:t>
            </a:r>
          </a:p>
        </p:txBody>
      </p:sp>
      <p:sp>
        <p:nvSpPr>
          <p:cNvPr id="66563" name="AutoShape 3"/>
          <p:cNvSpPr>
            <a:spLocks noChangeAspect="1" noChangeArrowheads="1"/>
          </p:cNvSpPr>
          <p:nvPr/>
        </p:nvSpPr>
        <p:spPr bwMode="auto">
          <a:xfrm>
            <a:off x="1828803" y="4803777"/>
            <a:ext cx="803275" cy="803275"/>
          </a:xfrm>
          <a:prstGeom prst="rect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64" name="Rectangle 4"/>
          <p:cNvSpPr>
            <a:spLocks noChangeAspect="1" noChangeArrowheads="1"/>
          </p:cNvSpPr>
          <p:nvPr/>
        </p:nvSpPr>
        <p:spPr bwMode="auto">
          <a:xfrm>
            <a:off x="1970088" y="4968874"/>
            <a:ext cx="411162" cy="49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i="1" dirty="0">
                <a:solidFill>
                  <a:srgbClr val="000000"/>
                </a:solidFill>
                <a:latin typeface="b"/>
                <a:cs typeface="Arial" pitchFamily="34" charset="0"/>
              </a:rPr>
              <a:t>Q</a:t>
            </a:r>
          </a:p>
        </p:txBody>
      </p:sp>
      <p:sp>
        <p:nvSpPr>
          <p:cNvPr id="66565" name="Rectangle 5"/>
          <p:cNvSpPr>
            <a:spLocks noChangeAspect="1" noChangeArrowheads="1"/>
          </p:cNvSpPr>
          <p:nvPr/>
        </p:nvSpPr>
        <p:spPr bwMode="auto">
          <a:xfrm>
            <a:off x="3124200" y="5461001"/>
            <a:ext cx="7762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algn="ctr" defTabSz="914116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111101</a:t>
            </a:r>
          </a:p>
        </p:txBody>
      </p:sp>
      <p:sp>
        <p:nvSpPr>
          <p:cNvPr id="66566" name="Rectangle 6"/>
          <p:cNvSpPr>
            <a:spLocks noChangeAspect="1" noChangeArrowheads="1"/>
          </p:cNvSpPr>
          <p:nvPr/>
        </p:nvSpPr>
        <p:spPr bwMode="auto">
          <a:xfrm>
            <a:off x="3124200" y="5006978"/>
            <a:ext cx="7762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algn="ctr" defTabSz="914116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110111</a:t>
            </a:r>
          </a:p>
        </p:txBody>
      </p:sp>
      <p:sp>
        <p:nvSpPr>
          <p:cNvPr id="66567" name="Rectangle 7"/>
          <p:cNvSpPr>
            <a:spLocks noChangeAspect="1" noChangeArrowheads="1"/>
          </p:cNvSpPr>
          <p:nvPr/>
        </p:nvSpPr>
        <p:spPr bwMode="auto">
          <a:xfrm>
            <a:off x="3124200" y="4552950"/>
            <a:ext cx="7762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algn="ctr" defTabSz="914116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110101</a:t>
            </a:r>
          </a:p>
        </p:txBody>
      </p:sp>
      <p:sp>
        <p:nvSpPr>
          <p:cNvPr id="66568" name="Line 8"/>
          <p:cNvSpPr>
            <a:spLocks noChangeAspect="1" noChangeShapeType="1"/>
          </p:cNvSpPr>
          <p:nvPr/>
        </p:nvSpPr>
        <p:spPr bwMode="auto">
          <a:xfrm>
            <a:off x="3119438" y="4552950"/>
            <a:ext cx="240665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9" name="Line 9"/>
          <p:cNvSpPr>
            <a:spLocks noChangeAspect="1" noChangeShapeType="1"/>
          </p:cNvSpPr>
          <p:nvPr/>
        </p:nvSpPr>
        <p:spPr bwMode="auto">
          <a:xfrm>
            <a:off x="3124203" y="5006975"/>
            <a:ext cx="2405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0" name="Line 10"/>
          <p:cNvSpPr>
            <a:spLocks noChangeAspect="1" noChangeShapeType="1"/>
          </p:cNvSpPr>
          <p:nvPr/>
        </p:nvSpPr>
        <p:spPr bwMode="auto">
          <a:xfrm>
            <a:off x="3124203" y="5461000"/>
            <a:ext cx="24050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1" name="Line 11"/>
          <p:cNvSpPr>
            <a:spLocks noChangeAspect="1" noChangeShapeType="1"/>
          </p:cNvSpPr>
          <p:nvPr/>
        </p:nvSpPr>
        <p:spPr bwMode="auto">
          <a:xfrm>
            <a:off x="3124203" y="5915025"/>
            <a:ext cx="2405063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2" name="Line 12"/>
          <p:cNvSpPr>
            <a:spLocks noChangeAspect="1" noChangeShapeType="1"/>
          </p:cNvSpPr>
          <p:nvPr/>
        </p:nvSpPr>
        <p:spPr bwMode="auto">
          <a:xfrm>
            <a:off x="3124200" y="4552953"/>
            <a:ext cx="0" cy="13620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3" name="Line 13"/>
          <p:cNvSpPr>
            <a:spLocks noChangeAspect="1" noChangeShapeType="1"/>
          </p:cNvSpPr>
          <p:nvPr/>
        </p:nvSpPr>
        <p:spPr bwMode="auto">
          <a:xfrm>
            <a:off x="3900488" y="4552953"/>
            <a:ext cx="0" cy="136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4" name="Line 14"/>
          <p:cNvSpPr>
            <a:spLocks noChangeAspect="1" noChangeShapeType="1"/>
          </p:cNvSpPr>
          <p:nvPr/>
        </p:nvSpPr>
        <p:spPr bwMode="auto">
          <a:xfrm>
            <a:off x="5526088" y="4552953"/>
            <a:ext cx="0" cy="13620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75" name="Oval 15"/>
          <p:cNvSpPr>
            <a:spLocks noChangeAspect="1" noChangeArrowheads="1"/>
          </p:cNvSpPr>
          <p:nvPr/>
        </p:nvSpPr>
        <p:spPr bwMode="auto">
          <a:xfrm>
            <a:off x="4167188" y="6111878"/>
            <a:ext cx="80962" cy="809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76" name="AutoShape 16"/>
          <p:cNvSpPr>
            <a:spLocks noChangeAspect="1" noChangeArrowheads="1"/>
          </p:cNvSpPr>
          <p:nvPr/>
        </p:nvSpPr>
        <p:spPr bwMode="auto">
          <a:xfrm>
            <a:off x="3973516" y="4622803"/>
            <a:ext cx="352425" cy="35242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77" name="AutoShape 17"/>
          <p:cNvSpPr>
            <a:spLocks noChangeAspect="1" noChangeArrowheads="1"/>
          </p:cNvSpPr>
          <p:nvPr/>
        </p:nvSpPr>
        <p:spPr bwMode="auto">
          <a:xfrm>
            <a:off x="4762500" y="4627566"/>
            <a:ext cx="352425" cy="3524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78" name="AutoShape 18"/>
          <p:cNvSpPr>
            <a:spLocks noChangeAspect="1" noChangeArrowheads="1"/>
          </p:cNvSpPr>
          <p:nvPr/>
        </p:nvSpPr>
        <p:spPr bwMode="auto">
          <a:xfrm>
            <a:off x="3927475" y="5073653"/>
            <a:ext cx="352425" cy="3524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79" name="AutoShape 19"/>
          <p:cNvSpPr>
            <a:spLocks noChangeAspect="1" noChangeArrowheads="1"/>
          </p:cNvSpPr>
          <p:nvPr/>
        </p:nvSpPr>
        <p:spPr bwMode="auto">
          <a:xfrm>
            <a:off x="3968752" y="5507041"/>
            <a:ext cx="352425" cy="3524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0" name="AutoShape 20"/>
          <p:cNvSpPr>
            <a:spLocks noChangeAspect="1" noChangeArrowheads="1"/>
          </p:cNvSpPr>
          <p:nvPr/>
        </p:nvSpPr>
        <p:spPr bwMode="auto">
          <a:xfrm>
            <a:off x="4356100" y="5511803"/>
            <a:ext cx="352425" cy="3524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1" name="AutoShape 21"/>
          <p:cNvSpPr>
            <a:spLocks noChangeAspect="1" noChangeArrowheads="1"/>
          </p:cNvSpPr>
          <p:nvPr/>
        </p:nvSpPr>
        <p:spPr bwMode="auto">
          <a:xfrm>
            <a:off x="4699003" y="5070478"/>
            <a:ext cx="352425" cy="3524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2" name="AutoShape 22"/>
          <p:cNvSpPr>
            <a:spLocks noChangeAspect="1" noChangeArrowheads="1"/>
          </p:cNvSpPr>
          <p:nvPr/>
        </p:nvSpPr>
        <p:spPr bwMode="auto">
          <a:xfrm>
            <a:off x="5110163" y="5070478"/>
            <a:ext cx="352425" cy="3524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3" name="AutoShape 23"/>
          <p:cNvSpPr>
            <a:spLocks noChangeAspect="1" noChangeArrowheads="1"/>
          </p:cNvSpPr>
          <p:nvPr/>
        </p:nvSpPr>
        <p:spPr bwMode="auto">
          <a:xfrm>
            <a:off x="4316413" y="5070478"/>
            <a:ext cx="352425" cy="3524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4" name="AutoShape 24"/>
          <p:cNvSpPr>
            <a:spLocks noChangeAspect="1" noChangeArrowheads="1"/>
          </p:cNvSpPr>
          <p:nvPr/>
        </p:nvSpPr>
        <p:spPr bwMode="auto">
          <a:xfrm>
            <a:off x="4356100" y="4622803"/>
            <a:ext cx="352425" cy="35242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85" name="Line 25"/>
          <p:cNvSpPr>
            <a:spLocks noChangeAspect="1" noChangeShapeType="1"/>
          </p:cNvSpPr>
          <p:nvPr/>
        </p:nvSpPr>
        <p:spPr bwMode="auto">
          <a:xfrm flipH="1">
            <a:off x="4103688" y="3836988"/>
            <a:ext cx="0" cy="665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86" name="Line 26"/>
          <p:cNvSpPr>
            <a:spLocks noChangeAspect="1" noChangeShapeType="1"/>
          </p:cNvSpPr>
          <p:nvPr/>
        </p:nvSpPr>
        <p:spPr bwMode="auto">
          <a:xfrm flipH="1">
            <a:off x="4260850" y="3836988"/>
            <a:ext cx="0" cy="665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87" name="Line 27"/>
          <p:cNvSpPr>
            <a:spLocks noChangeAspect="1" noChangeShapeType="1"/>
          </p:cNvSpPr>
          <p:nvPr/>
        </p:nvSpPr>
        <p:spPr bwMode="auto">
          <a:xfrm flipH="1">
            <a:off x="4418013" y="3836988"/>
            <a:ext cx="0" cy="665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88" name="Line 28"/>
          <p:cNvSpPr>
            <a:spLocks noChangeAspect="1" noChangeShapeType="1"/>
          </p:cNvSpPr>
          <p:nvPr/>
        </p:nvSpPr>
        <p:spPr bwMode="auto">
          <a:xfrm flipH="1">
            <a:off x="4576763" y="3836988"/>
            <a:ext cx="0" cy="665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89" name="Line 29"/>
          <p:cNvSpPr>
            <a:spLocks noChangeAspect="1" noChangeShapeType="1"/>
          </p:cNvSpPr>
          <p:nvPr/>
        </p:nvSpPr>
        <p:spPr bwMode="auto">
          <a:xfrm>
            <a:off x="2776538" y="5227638"/>
            <a:ext cx="284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90" name="Line 30"/>
          <p:cNvSpPr>
            <a:spLocks noChangeAspect="1" noChangeShapeType="1"/>
          </p:cNvSpPr>
          <p:nvPr/>
        </p:nvSpPr>
        <p:spPr bwMode="auto">
          <a:xfrm flipH="1">
            <a:off x="3944938" y="3836988"/>
            <a:ext cx="0" cy="665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1508128" y="2479681"/>
            <a:ext cx="1738313" cy="701675"/>
            <a:chOff x="1020" y="1094"/>
            <a:chExt cx="1248" cy="504"/>
          </a:xfrm>
        </p:grpSpPr>
        <p:sp>
          <p:nvSpPr>
            <p:cNvPr id="67662" name="Text Box 32"/>
            <p:cNvSpPr txBox="1">
              <a:spLocks noChangeAspect="1" noChangeArrowheads="1"/>
            </p:cNvSpPr>
            <p:nvPr/>
          </p:nvSpPr>
          <p:spPr bwMode="auto">
            <a:xfrm>
              <a:off x="1020" y="1094"/>
              <a:ext cx="974" cy="5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116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h   </a:t>
              </a:r>
              <a:endParaRPr lang="en-US" sz="4000" i="1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7663" name="Text Box 33"/>
            <p:cNvSpPr txBox="1">
              <a:spLocks noChangeAspect="1" noChangeArrowheads="1"/>
            </p:cNvSpPr>
            <p:nvPr/>
          </p:nvSpPr>
          <p:spPr bwMode="auto">
            <a:xfrm>
              <a:off x="1406" y="1241"/>
              <a:ext cx="862" cy="3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116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600" b="1" i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 r</a:t>
              </a:r>
              <a:r>
                <a:rPr lang="en-US" sz="2600" b="1" baseline="-250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1</a:t>
              </a:r>
              <a:r>
                <a:rPr lang="en-US" sz="2600" b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…</a:t>
              </a:r>
              <a:r>
                <a:rPr lang="en-US" sz="2600" b="1" i="1" dirty="0" err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r</a:t>
              </a:r>
              <a:r>
                <a:rPr lang="en-US" sz="2600" b="1" baseline="-25000" dirty="0" err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k</a:t>
              </a:r>
              <a:endParaRPr lang="en-US" sz="2600" b="1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65569" name="AutoShape 51"/>
          <p:cNvSpPr>
            <a:spLocks noChangeAspect="1" noChangeArrowheads="1"/>
          </p:cNvSpPr>
          <p:nvPr/>
        </p:nvSpPr>
        <p:spPr bwMode="auto">
          <a:xfrm>
            <a:off x="3251202" y="2098676"/>
            <a:ext cx="2022475" cy="1706563"/>
          </a:xfrm>
          <a:prstGeom prst="bracketPair">
            <a:avLst>
              <a:gd name="adj" fmla="val 10454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3" name="Group 52"/>
          <p:cNvGrpSpPr>
            <a:grpSpLocks noChangeAspect="1"/>
          </p:cNvGrpSpPr>
          <p:nvPr/>
        </p:nvGrpSpPr>
        <p:grpSpPr bwMode="auto">
          <a:xfrm>
            <a:off x="-15872" y="4848231"/>
            <a:ext cx="1738313" cy="701675"/>
            <a:chOff x="1020" y="1094"/>
            <a:chExt cx="1248" cy="504"/>
          </a:xfrm>
        </p:grpSpPr>
        <p:sp>
          <p:nvSpPr>
            <p:cNvPr id="67660" name="Text Box 53"/>
            <p:cNvSpPr txBox="1">
              <a:spLocks noChangeAspect="1" noChangeArrowheads="1"/>
            </p:cNvSpPr>
            <p:nvPr/>
          </p:nvSpPr>
          <p:spPr bwMode="auto">
            <a:xfrm>
              <a:off x="1020" y="1094"/>
              <a:ext cx="974" cy="5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116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i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h</a:t>
              </a:r>
              <a:endParaRPr lang="en-US" sz="4000" i="1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7661" name="Text Box 54"/>
            <p:cNvSpPr txBox="1">
              <a:spLocks noChangeAspect="1" noChangeArrowheads="1"/>
            </p:cNvSpPr>
            <p:nvPr/>
          </p:nvSpPr>
          <p:spPr bwMode="auto">
            <a:xfrm>
              <a:off x="1406" y="1241"/>
              <a:ext cx="862" cy="3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116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600" b="1" i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 r</a:t>
              </a:r>
              <a:r>
                <a:rPr lang="en-US" sz="2600" b="1" baseline="-250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1</a:t>
              </a:r>
              <a:r>
                <a:rPr lang="en-US" sz="2600" b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…</a:t>
              </a:r>
              <a:r>
                <a:rPr lang="en-US" sz="2600" b="1" i="1" dirty="0" err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r</a:t>
              </a:r>
              <a:r>
                <a:rPr lang="en-US" sz="2600" b="1" baseline="-25000" dirty="0" err="1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k</a:t>
              </a:r>
              <a:endParaRPr lang="en-US" sz="2600" b="1" baseline="-25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66595" name="AutoShape 55"/>
          <p:cNvSpPr>
            <a:spLocks noChangeAspect="1" noChangeArrowheads="1"/>
          </p:cNvSpPr>
          <p:nvPr/>
        </p:nvSpPr>
        <p:spPr bwMode="auto">
          <a:xfrm>
            <a:off x="1766891" y="4691066"/>
            <a:ext cx="949325" cy="1074737"/>
          </a:xfrm>
          <a:prstGeom prst="bracketPair">
            <a:avLst>
              <a:gd name="adj" fmla="val 9639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96" name="Rectangle 56"/>
          <p:cNvSpPr>
            <a:spLocks noChangeAspect="1" noChangeArrowheads="1"/>
          </p:cNvSpPr>
          <p:nvPr/>
        </p:nvSpPr>
        <p:spPr bwMode="auto">
          <a:xfrm>
            <a:off x="3060700" y="4975228"/>
            <a:ext cx="2527300" cy="506413"/>
          </a:xfrm>
          <a:prstGeom prst="rect">
            <a:avLst/>
          </a:prstGeom>
          <a:noFill/>
          <a:ln w="5715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97" name="AutoShape 57"/>
          <p:cNvSpPr>
            <a:spLocks noChangeAspect="1" noChangeArrowheads="1"/>
          </p:cNvSpPr>
          <p:nvPr/>
        </p:nvSpPr>
        <p:spPr bwMode="auto">
          <a:xfrm>
            <a:off x="6143628" y="3962403"/>
            <a:ext cx="803275" cy="803275"/>
          </a:xfrm>
          <a:prstGeom prst="rect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98" name="AutoShape 58"/>
          <p:cNvSpPr>
            <a:spLocks noChangeAspect="1" noChangeArrowheads="1"/>
          </p:cNvSpPr>
          <p:nvPr/>
        </p:nvSpPr>
        <p:spPr bwMode="auto">
          <a:xfrm>
            <a:off x="6238878" y="4025900"/>
            <a:ext cx="803275" cy="801688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599" name="AutoShape 59"/>
          <p:cNvSpPr>
            <a:spLocks noChangeAspect="1" noChangeArrowheads="1"/>
          </p:cNvSpPr>
          <p:nvPr/>
        </p:nvSpPr>
        <p:spPr bwMode="auto">
          <a:xfrm>
            <a:off x="6334125" y="4087813"/>
            <a:ext cx="801688" cy="803275"/>
          </a:xfrm>
          <a:prstGeom prst="rect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600" name="AutoShape 60"/>
          <p:cNvSpPr>
            <a:spLocks noChangeAspect="1" noChangeArrowheads="1"/>
          </p:cNvSpPr>
          <p:nvPr/>
        </p:nvSpPr>
        <p:spPr bwMode="auto">
          <a:xfrm>
            <a:off x="6434141" y="4152900"/>
            <a:ext cx="803275" cy="801688"/>
          </a:xfrm>
          <a:prstGeom prst="rect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601" name="Line 61"/>
          <p:cNvSpPr>
            <a:spLocks noChangeAspect="1" noChangeShapeType="1"/>
          </p:cNvSpPr>
          <p:nvPr/>
        </p:nvSpPr>
        <p:spPr bwMode="auto">
          <a:xfrm flipV="1">
            <a:off x="5619753" y="4973638"/>
            <a:ext cx="411163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602" name="Line 62"/>
          <p:cNvSpPr>
            <a:spLocks noChangeAspect="1" noChangeShapeType="1"/>
          </p:cNvSpPr>
          <p:nvPr/>
        </p:nvSpPr>
        <p:spPr bwMode="auto">
          <a:xfrm>
            <a:off x="6945313" y="3773488"/>
            <a:ext cx="474662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603" name="Oval 63"/>
          <p:cNvSpPr>
            <a:spLocks noChangeAspect="1" noChangeArrowheads="1"/>
          </p:cNvSpPr>
          <p:nvPr/>
        </p:nvSpPr>
        <p:spPr bwMode="auto">
          <a:xfrm>
            <a:off x="4167188" y="6238878"/>
            <a:ext cx="80962" cy="809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604" name="Oval 64"/>
          <p:cNvSpPr>
            <a:spLocks noChangeAspect="1" noChangeArrowheads="1"/>
          </p:cNvSpPr>
          <p:nvPr/>
        </p:nvSpPr>
        <p:spPr bwMode="auto">
          <a:xfrm>
            <a:off x="4167188" y="5986463"/>
            <a:ext cx="80962" cy="809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6605" name="Text Box 65"/>
          <p:cNvSpPr txBox="1">
            <a:spLocks noChangeAspect="1" noChangeArrowheads="1"/>
          </p:cNvSpPr>
          <p:nvPr/>
        </p:nvSpPr>
        <p:spPr bwMode="auto">
          <a:xfrm>
            <a:off x="6765927" y="3648075"/>
            <a:ext cx="1420813" cy="4924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000000"/>
                </a:solidFill>
                <a:cs typeface="Arial" pitchFamily="34" charset="0"/>
              </a:rPr>
              <a:t>&lt;&lt; </a:t>
            </a:r>
            <a:r>
              <a:rPr lang="en-US" sz="2600" b="1" i="1" dirty="0">
                <a:solidFill>
                  <a:srgbClr val="000000"/>
                </a:solidFill>
                <a:cs typeface="Arial" pitchFamily="34" charset="0"/>
              </a:rPr>
              <a:t>N</a:t>
            </a:r>
          </a:p>
        </p:txBody>
      </p:sp>
      <p:grpSp>
        <p:nvGrpSpPr>
          <p:cNvPr id="4" name="Group 66"/>
          <p:cNvGrpSpPr>
            <a:grpSpLocks noChangeAspect="1"/>
          </p:cNvGrpSpPr>
          <p:nvPr/>
        </p:nvGrpSpPr>
        <p:grpSpPr bwMode="auto">
          <a:xfrm>
            <a:off x="6883400" y="5530853"/>
            <a:ext cx="992188" cy="928688"/>
            <a:chOff x="4921" y="2265"/>
            <a:chExt cx="712" cy="667"/>
          </a:xfrm>
        </p:grpSpPr>
        <p:sp>
          <p:nvSpPr>
            <p:cNvPr id="67657" name="AutoShape 67"/>
            <p:cNvSpPr>
              <a:spLocks noChangeAspect="1" noChangeArrowheads="1"/>
            </p:cNvSpPr>
            <p:nvPr/>
          </p:nvSpPr>
          <p:spPr bwMode="auto">
            <a:xfrm>
              <a:off x="4921" y="2265"/>
              <a:ext cx="576" cy="576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658" name="AutoShape 68"/>
            <p:cNvSpPr>
              <a:spLocks noChangeAspect="1" noChangeArrowheads="1"/>
            </p:cNvSpPr>
            <p:nvPr/>
          </p:nvSpPr>
          <p:spPr bwMode="auto">
            <a:xfrm>
              <a:off x="4989" y="2310"/>
              <a:ext cx="576" cy="576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659" name="AutoShape 69"/>
            <p:cNvSpPr>
              <a:spLocks noChangeAspect="1" noChangeArrowheads="1"/>
            </p:cNvSpPr>
            <p:nvPr/>
          </p:nvSpPr>
          <p:spPr bwMode="auto">
            <a:xfrm>
              <a:off x="5057" y="2356"/>
              <a:ext cx="576" cy="576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71"/>
          <p:cNvGrpSpPr>
            <a:grpSpLocks noChangeAspect="1"/>
          </p:cNvGrpSpPr>
          <p:nvPr/>
        </p:nvGrpSpPr>
        <p:grpSpPr bwMode="auto">
          <a:xfrm>
            <a:off x="7529516" y="4151316"/>
            <a:ext cx="803275" cy="801687"/>
            <a:chOff x="4150" y="3589"/>
            <a:chExt cx="576" cy="576"/>
          </a:xfrm>
        </p:grpSpPr>
        <p:sp>
          <p:nvSpPr>
            <p:cNvPr id="67655" name="AutoShape 72"/>
            <p:cNvSpPr>
              <a:spLocks noChangeAspect="1" noChangeArrowheads="1"/>
            </p:cNvSpPr>
            <p:nvPr/>
          </p:nvSpPr>
          <p:spPr bwMode="auto">
            <a:xfrm>
              <a:off x="4150" y="3589"/>
              <a:ext cx="576" cy="576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7656" name="Rectangle 73"/>
            <p:cNvSpPr>
              <a:spLocks noChangeAspect="1" noChangeArrowheads="1"/>
            </p:cNvSpPr>
            <p:nvPr/>
          </p:nvSpPr>
          <p:spPr bwMode="auto">
            <a:xfrm>
              <a:off x="4264" y="3678"/>
              <a:ext cx="298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i="1" dirty="0">
                  <a:solidFill>
                    <a:srgbClr val="000000"/>
                  </a:solidFill>
                  <a:latin typeface="b"/>
                  <a:cs typeface="Arial" pitchFamily="34" charset="0"/>
                </a:rPr>
                <a:t>Q</a:t>
              </a:r>
            </a:p>
          </p:txBody>
        </p:sp>
      </p:grpSp>
      <p:sp>
        <p:nvSpPr>
          <p:cNvPr id="245834" name="AutoShape 74"/>
          <p:cNvSpPr>
            <a:spLocks noChangeAspect="1"/>
          </p:cNvSpPr>
          <p:nvPr/>
        </p:nvSpPr>
        <p:spPr bwMode="auto">
          <a:xfrm rot="5400000">
            <a:off x="7246941" y="4010028"/>
            <a:ext cx="63500" cy="2181225"/>
          </a:xfrm>
          <a:prstGeom prst="rightBracket">
            <a:avLst>
              <a:gd name="adj" fmla="val 28625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35" name="AutoShape 75"/>
          <p:cNvSpPr>
            <a:spLocks noChangeAspect="1" noChangeArrowheads="1"/>
          </p:cNvSpPr>
          <p:nvPr/>
        </p:nvSpPr>
        <p:spPr bwMode="auto">
          <a:xfrm>
            <a:off x="7294563" y="5195888"/>
            <a:ext cx="127000" cy="284162"/>
          </a:xfrm>
          <a:prstGeom prst="downArrow">
            <a:avLst>
              <a:gd name="adj1" fmla="val 50000"/>
              <a:gd name="adj2" fmla="val 55937"/>
            </a:avLst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7633" name="Picture 4" descr="l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384303"/>
            <a:ext cx="46799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7205663" y="4471988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lIns="91410" tIns="45706" rIns="91410" bIns="45706"/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5568156" y="2165097"/>
            <a:ext cx="3622675" cy="132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480545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Guarantees approximate near neighbors in sub-linear time, </a:t>
            </a:r>
            <a:r>
              <a:rPr lang="en-US" sz="2000" i="1" dirty="0">
                <a:solidFill>
                  <a:srgbClr val="C00000"/>
                </a:solidFill>
                <a:cs typeface="Arial" pitchFamily="34" charset="0"/>
              </a:rPr>
              <a:t>given appropriate hash functions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3313116" y="2047878"/>
            <a:ext cx="1843087" cy="1630363"/>
            <a:chOff x="2947988" y="2005572"/>
            <a:chExt cx="1843090" cy="1629803"/>
          </a:xfrm>
        </p:grpSpPr>
        <p:grpSp>
          <p:nvGrpSpPr>
            <p:cNvPr id="7" name="Group 34"/>
            <p:cNvGrpSpPr>
              <a:grpSpLocks noChangeAspect="1"/>
            </p:cNvGrpSpPr>
            <p:nvPr/>
          </p:nvGrpSpPr>
          <p:grpSpPr bwMode="auto">
            <a:xfrm>
              <a:off x="2947988" y="2005572"/>
              <a:ext cx="1733551" cy="1629803"/>
              <a:chOff x="1905" y="54"/>
              <a:chExt cx="1323" cy="1244"/>
            </a:xfrm>
          </p:grpSpPr>
          <p:sp>
            <p:nvSpPr>
              <p:cNvPr id="67640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1905" y="223"/>
                <a:ext cx="576" cy="576"/>
              </a:xfrm>
              <a:prstGeom prst="rect">
                <a:avLst/>
              </a:prstGeom>
              <a:solidFill>
                <a:srgbClr val="0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1" name="AutoShape 36"/>
              <p:cNvSpPr>
                <a:spLocks noChangeAspect="1" noChangeArrowheads="1"/>
              </p:cNvSpPr>
              <p:nvPr/>
            </p:nvSpPr>
            <p:spPr bwMode="auto">
              <a:xfrm>
                <a:off x="1972" y="268"/>
                <a:ext cx="576" cy="576"/>
              </a:xfrm>
              <a:prstGeom prst="rect">
                <a:avLst/>
              </a:prstGeom>
              <a:solidFill>
                <a:srgbClr val="80008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2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2041" y="314"/>
                <a:ext cx="576" cy="576"/>
              </a:xfrm>
              <a:prstGeom prst="rect">
                <a:avLst/>
              </a:prstGeom>
              <a:solidFill>
                <a:srgbClr val="00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3" name="AutoShape 38"/>
              <p:cNvSpPr>
                <a:spLocks noChangeAspect="1" noChangeArrowheads="1"/>
              </p:cNvSpPr>
              <p:nvPr/>
            </p:nvSpPr>
            <p:spPr bwMode="auto">
              <a:xfrm>
                <a:off x="2108" y="359"/>
                <a:ext cx="576" cy="576"/>
              </a:xfrm>
              <a:prstGeom prst="rect">
                <a:avLst/>
              </a:prstGeom>
              <a:solidFill>
                <a:srgbClr val="0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4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2109" y="359"/>
                <a:ext cx="576" cy="576"/>
              </a:xfrm>
              <a:prstGeom prst="rect">
                <a:avLst/>
              </a:prstGeom>
              <a:solidFill>
                <a:srgbClr val="0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5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2176" y="404"/>
                <a:ext cx="576" cy="576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6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2245" y="450"/>
                <a:ext cx="576" cy="576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7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2312" y="495"/>
                <a:ext cx="576" cy="576"/>
              </a:xfrm>
              <a:prstGeom prst="rect">
                <a:avLst/>
              </a:prstGeom>
              <a:solidFill>
                <a:srgbClr val="80008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8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2380" y="540"/>
                <a:ext cx="576" cy="576"/>
              </a:xfrm>
              <a:prstGeom prst="rect">
                <a:avLst/>
              </a:prstGeom>
              <a:solidFill>
                <a:srgbClr val="0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49" name="AutoShape 44"/>
              <p:cNvSpPr>
                <a:spLocks noChangeAspect="1" noChangeArrowheads="1"/>
              </p:cNvSpPr>
              <p:nvPr/>
            </p:nvSpPr>
            <p:spPr bwMode="auto">
              <a:xfrm>
                <a:off x="2448" y="585"/>
                <a:ext cx="576" cy="576"/>
              </a:xfrm>
              <a:prstGeom prst="rect">
                <a:avLst/>
              </a:prstGeom>
              <a:solidFill>
                <a:srgbClr val="00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50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2516" y="631"/>
                <a:ext cx="576" cy="576"/>
              </a:xfrm>
              <a:prstGeom prst="rect">
                <a:avLst/>
              </a:prstGeom>
              <a:solidFill>
                <a:srgbClr val="00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51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584" y="676"/>
                <a:ext cx="576" cy="576"/>
              </a:xfrm>
              <a:prstGeom prst="rect">
                <a:avLst/>
              </a:prstGeom>
              <a:solidFill>
                <a:srgbClr val="80008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52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652" y="722"/>
                <a:ext cx="576" cy="576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7653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2754" y="834"/>
                <a:ext cx="386" cy="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1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00" b="1" dirty="0">
                    <a:solidFill>
                      <a:srgbClr val="000000"/>
                    </a:solidFill>
                    <a:cs typeface="Arial" pitchFamily="34" charset="0"/>
                  </a:rPr>
                  <a:t>X</a:t>
                </a:r>
                <a:r>
                  <a:rPr lang="en-US" sz="2600" b="1" baseline="-25000" dirty="0">
                    <a:solidFill>
                      <a:srgbClr val="000000"/>
                    </a:solidFill>
                    <a:latin typeface="b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67654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2859" y="54"/>
                <a:ext cx="341" cy="3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914116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600" b="1" i="1" dirty="0">
                    <a:solidFill>
                      <a:srgbClr val="000000"/>
                    </a:solidFill>
                    <a:cs typeface="Arial" pitchFamily="34" charset="0"/>
                  </a:rPr>
                  <a:t>N</a:t>
                </a:r>
              </a:p>
            </p:txBody>
          </p:sp>
        </p:grpSp>
        <p:sp>
          <p:nvSpPr>
            <p:cNvPr id="67639" name="Line 81"/>
            <p:cNvSpPr>
              <a:spLocks noChangeShapeType="1"/>
            </p:cNvSpPr>
            <p:nvPr/>
          </p:nvSpPr>
          <p:spPr bwMode="auto">
            <a:xfrm>
              <a:off x="3914766" y="2114532"/>
              <a:ext cx="876312" cy="6937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med"/>
              <a:tailEnd type="stealth" w="lg" len="med"/>
            </a:ln>
          </p:spPr>
          <p:txBody>
            <a:bodyPr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575557" y="836615"/>
            <a:ext cx="8208912" cy="4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[</a:t>
            </a:r>
            <a:r>
              <a:rPr lang="en-US" sz="2000" i="1" dirty="0" err="1">
                <a:solidFill>
                  <a:srgbClr val="000000"/>
                </a:solidFill>
                <a:cs typeface="Arial" pitchFamily="34" charset="0"/>
              </a:rPr>
              <a:t>Indyk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 and </a:t>
            </a:r>
            <a:r>
              <a:rPr lang="en-US" sz="2000" i="1" dirty="0" err="1">
                <a:solidFill>
                  <a:srgbClr val="000000"/>
                </a:solidFill>
                <a:cs typeface="Arial" pitchFamily="34" charset="0"/>
              </a:rPr>
              <a:t>Motwani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cs typeface="Arial" pitchFamily="34" charset="0"/>
              </a:rPr>
              <a:t>‘98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2000" i="1" dirty="0" err="1" smtClean="0">
                <a:solidFill>
                  <a:srgbClr val="000000"/>
                </a:solidFill>
                <a:cs typeface="Arial" pitchFamily="34" charset="0"/>
              </a:rPr>
              <a:t>Gionis</a:t>
            </a:r>
            <a:r>
              <a:rPr lang="en-US" sz="2000" i="1" dirty="0" smtClean="0">
                <a:solidFill>
                  <a:srgbClr val="000000"/>
                </a:solidFill>
                <a:cs typeface="Arial" pitchFamily="34" charset="0"/>
              </a:rPr>
              <a:t> et al.’99, </a:t>
            </a:r>
            <a:r>
              <a:rPr lang="en-US" sz="2000" i="1" dirty="0" err="1" smtClean="0">
                <a:solidFill>
                  <a:srgbClr val="000000"/>
                </a:solidFill>
                <a:cs typeface="Arial" pitchFamily="34" charset="0"/>
              </a:rPr>
              <a:t>Charikar</a:t>
            </a:r>
            <a:r>
              <a:rPr lang="en-US" sz="2000" i="1" dirty="0" smtClean="0">
                <a:solidFill>
                  <a:srgbClr val="000000"/>
                </a:solidFill>
                <a:cs typeface="Arial" pitchFamily="34" charset="0"/>
              </a:rPr>
              <a:t> ‘02, </a:t>
            </a:r>
            <a:r>
              <a:rPr lang="en-US" sz="2000" i="1" dirty="0" err="1" smtClean="0">
                <a:solidFill>
                  <a:srgbClr val="000000"/>
                </a:solidFill>
                <a:cs typeface="Arial" pitchFamily="34" charset="0"/>
              </a:rPr>
              <a:t>Andoni</a:t>
            </a:r>
            <a:r>
              <a:rPr lang="en-US" sz="2000" i="1" dirty="0" smtClean="0">
                <a:solidFill>
                  <a:srgbClr val="000000"/>
                </a:solidFill>
                <a:cs typeface="Arial" pitchFamily="34" charset="0"/>
              </a:rPr>
              <a:t> et al. ‘04]</a:t>
            </a:r>
            <a:endParaRPr lang="en-US" sz="20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798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/>
      <p:bldP spid="66565" grpId="0"/>
      <p:bldP spid="66566" grpId="0"/>
      <p:bldP spid="66567" grpId="0"/>
      <p:bldP spid="66568" grpId="0" animBg="1"/>
      <p:bldP spid="66569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5" grpId="0" animBg="1"/>
      <p:bldP spid="66576" grpId="0" animBg="1"/>
      <p:bldP spid="66577" grpId="0" animBg="1"/>
      <p:bldP spid="66578" grpId="0" animBg="1"/>
      <p:bldP spid="66579" grpId="0" animBg="1"/>
      <p:bldP spid="66580" grpId="0" animBg="1"/>
      <p:bldP spid="66581" grpId="0" animBg="1"/>
      <p:bldP spid="66582" grpId="0" animBg="1"/>
      <p:bldP spid="66583" grpId="0" animBg="1"/>
      <p:bldP spid="66584" grpId="0" animBg="1"/>
      <p:bldP spid="66585" grpId="0" animBg="1"/>
      <p:bldP spid="66586" grpId="0" animBg="1"/>
      <p:bldP spid="66587" grpId="0" animBg="1"/>
      <p:bldP spid="66588" grpId="0" animBg="1"/>
      <p:bldP spid="66589" grpId="0" animBg="1"/>
      <p:bldP spid="66590" grpId="0" animBg="1"/>
      <p:bldP spid="65569" grpId="0" animBg="1"/>
      <p:bldP spid="66595" grpId="0" animBg="1"/>
      <p:bldP spid="66596" grpId="0" animBg="1"/>
      <p:bldP spid="66597" grpId="0" animBg="1"/>
      <p:bldP spid="66598" grpId="0" animBg="1"/>
      <p:bldP spid="66599" grpId="0" animBg="1"/>
      <p:bldP spid="66600" grpId="0" animBg="1"/>
      <p:bldP spid="66601" grpId="0" animBg="1"/>
      <p:bldP spid="66602" grpId="0" animBg="1"/>
      <p:bldP spid="66603" grpId="0" animBg="1"/>
      <p:bldP spid="66604" grpId="0" animBg="1"/>
      <p:bldP spid="66605" grpId="0"/>
      <p:bldP spid="245834" grpId="0" animBg="1"/>
      <p:bldP spid="245835" grpId="0" animBg="1"/>
      <p:bldP spid="330832" grpId="0" animBg="1"/>
      <p:bldP spid="79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smtClean="0">
                <a:latin typeface="Arial" panose="020B0604020202020204" pitchFamily="34" charset="0"/>
                <a:cs typeface="Arial" panose="020B0604020202020204" pitchFamily="34" charset="0"/>
              </a:rPr>
              <a:t>Progress charted by datasets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1800" y="5481638"/>
            <a:ext cx="781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250825" y="3341688"/>
            <a:ext cx="3709988" cy="1455737"/>
            <a:chOff x="467544" y="2708920"/>
            <a:chExt cx="3708920" cy="145467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 l="56407" t="22643" r="12151" b="63814"/>
            <a:stretch>
              <a:fillRect/>
            </a:stretch>
          </p:blipFill>
          <p:spPr bwMode="auto">
            <a:xfrm>
              <a:off x="467544" y="2708920"/>
              <a:ext cx="3708920" cy="122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5485" name="TextBox 36"/>
            <p:cNvSpPr txBox="1">
              <a:spLocks noChangeArrowheads="1"/>
            </p:cNvSpPr>
            <p:nvPr/>
          </p:nvSpPr>
          <p:spPr bwMode="auto">
            <a:xfrm>
              <a:off x="1907704" y="3825044"/>
              <a:ext cx="792088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COIL</a:t>
              </a: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15382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3850" y="2741613"/>
            <a:ext cx="1655763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Roberts 1963 </a:t>
            </a:r>
          </a:p>
        </p:txBody>
      </p:sp>
      <p:sp>
        <p:nvSpPr>
          <p:cNvPr id="105479" name="TextBox 13"/>
          <p:cNvSpPr txBox="1">
            <a:spLocks noChangeArrowheads="1"/>
          </p:cNvSpPr>
          <p:nvPr/>
        </p:nvSpPr>
        <p:spPr bwMode="auto">
          <a:xfrm>
            <a:off x="1187450" y="57689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1996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76375" y="5351463"/>
            <a:ext cx="0" cy="2730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1" name="TextBox 15"/>
          <p:cNvSpPr txBox="1">
            <a:spLocks noChangeArrowheads="1"/>
          </p:cNvSpPr>
          <p:nvPr/>
        </p:nvSpPr>
        <p:spPr bwMode="auto">
          <a:xfrm>
            <a:off x="165100" y="5781675"/>
            <a:ext cx="649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8313" y="5337175"/>
            <a:ext cx="0" cy="2746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3" name="TextBox 17"/>
          <p:cNvSpPr txBox="1">
            <a:spLocks noChangeArrowheads="1"/>
          </p:cNvSpPr>
          <p:nvPr/>
        </p:nvSpPr>
        <p:spPr bwMode="auto">
          <a:xfrm>
            <a:off x="760413" y="5724525"/>
            <a:ext cx="75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96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431800" y="5481638"/>
            <a:ext cx="781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1"/>
          <p:cNvGrpSpPr>
            <a:grpSpLocks noChangeAspect="1"/>
          </p:cNvGrpSpPr>
          <p:nvPr/>
        </p:nvGrpSpPr>
        <p:grpSpPr>
          <a:xfrm>
            <a:off x="1079612" y="1844824"/>
            <a:ext cx="6588732" cy="3060340"/>
            <a:chOff x="-936612" y="7317432"/>
            <a:chExt cx="6588732" cy="30603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7688" t="17497" r="19252" b="73775"/>
            <a:stretch>
              <a:fillRect/>
            </a:stretch>
          </p:blipFill>
          <p:spPr bwMode="auto">
            <a:xfrm>
              <a:off x="-144524" y="9081628"/>
              <a:ext cx="5148572" cy="1044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72546" t="60834" r="5828" b="24720"/>
            <a:stretch>
              <a:fillRect/>
            </a:stretch>
          </p:blipFill>
          <p:spPr bwMode="auto">
            <a:xfrm>
              <a:off x="2267744" y="7317432"/>
              <a:ext cx="338437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2987824" y="8923094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INRIA Pedestrians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31640" y="10039218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UIUC Cars</a:t>
              </a:r>
            </a:p>
          </p:txBody>
        </p:sp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39943" t="86904" r="36939" b="3696"/>
            <a:stretch>
              <a:fillRect/>
            </a:stretch>
          </p:blipFill>
          <p:spPr bwMode="auto">
            <a:xfrm>
              <a:off x="-936612" y="7713476"/>
              <a:ext cx="3600400" cy="112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107504" y="8721588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MIT-CMU Faces</a:t>
              </a:r>
            </a:p>
          </p:txBody>
        </p:sp>
      </p:grp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65850"/>
            <a:ext cx="10810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Box 25"/>
          <p:cNvSpPr txBox="1">
            <a:spLocks noChangeArrowheads="1"/>
          </p:cNvSpPr>
          <p:nvPr/>
        </p:nvSpPr>
        <p:spPr bwMode="auto">
          <a:xfrm>
            <a:off x="2195513" y="57689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519363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2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smtClean="0">
                <a:latin typeface="Arial" panose="020B0604020202020204" pitchFamily="34" charset="0"/>
                <a:cs typeface="Arial" panose="020B0604020202020204" pitchFamily="34" charset="0"/>
              </a:rPr>
              <a:t>Progress charted by datasets</a:t>
            </a:r>
          </a:p>
        </p:txBody>
      </p:sp>
      <p:pic>
        <p:nvPicPr>
          <p:cNvPr id="10752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54163" b="57680"/>
          <a:stretch>
            <a:fillRect/>
          </a:stretch>
        </p:blipFill>
        <p:spPr bwMode="auto">
          <a:xfrm>
            <a:off x="236538" y="6184900"/>
            <a:ext cx="4873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TextBox 17"/>
          <p:cNvSpPr txBox="1">
            <a:spLocks noChangeArrowheads="1"/>
          </p:cNvSpPr>
          <p:nvPr/>
        </p:nvSpPr>
        <p:spPr bwMode="auto">
          <a:xfrm>
            <a:off x="1187450" y="57689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476375" y="5351463"/>
            <a:ext cx="0" cy="2730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1" name="TextBox 19"/>
          <p:cNvSpPr txBox="1">
            <a:spLocks noChangeArrowheads="1"/>
          </p:cNvSpPr>
          <p:nvPr/>
        </p:nvSpPr>
        <p:spPr bwMode="auto">
          <a:xfrm>
            <a:off x="165100" y="5781675"/>
            <a:ext cx="649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68313" y="5337175"/>
            <a:ext cx="0" cy="2746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3" name="TextBox 21"/>
          <p:cNvSpPr txBox="1">
            <a:spLocks noChangeArrowheads="1"/>
          </p:cNvSpPr>
          <p:nvPr/>
        </p:nvSpPr>
        <p:spPr bwMode="auto">
          <a:xfrm>
            <a:off x="760413" y="5724525"/>
            <a:ext cx="75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74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431800" y="5481638"/>
            <a:ext cx="781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65850"/>
            <a:ext cx="10810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165850"/>
            <a:ext cx="1862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2"/>
          <p:cNvGrpSpPr>
            <a:grpSpLocks noChangeAspect="1"/>
          </p:cNvGrpSpPr>
          <p:nvPr/>
        </p:nvGrpSpPr>
        <p:grpSpPr>
          <a:xfrm>
            <a:off x="2231740" y="1332198"/>
            <a:ext cx="4464496" cy="3824994"/>
            <a:chOff x="6875748" y="1232756"/>
            <a:chExt cx="4464496" cy="382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6187" t="75280" r="47226" b="14789"/>
            <a:stretch>
              <a:fillRect/>
            </a:stretch>
          </p:blipFill>
          <p:spPr bwMode="auto">
            <a:xfrm>
              <a:off x="7415808" y="3753036"/>
              <a:ext cx="3492388" cy="1002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8100392" y="4719196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Caltech-256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5494" t="17798" r="54855" b="72270"/>
            <a:stretch>
              <a:fillRect/>
            </a:stretch>
          </p:blipFill>
          <p:spPr bwMode="auto">
            <a:xfrm>
              <a:off x="7631832" y="2384884"/>
              <a:ext cx="3060340" cy="11881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8171892" y="3465004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Caltech-101</a:t>
              </a: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25032" t="34050" r="46301" b="58125"/>
            <a:stretch>
              <a:fillRect/>
            </a:stretch>
          </p:blipFill>
          <p:spPr bwMode="auto">
            <a:xfrm>
              <a:off x="6875748" y="1232756"/>
              <a:ext cx="446449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8171892" y="2060848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MSRC 21 Objects</a:t>
              </a:r>
            </a:p>
          </p:txBody>
        </p:sp>
      </p:grpSp>
      <p:sp>
        <p:nvSpPr>
          <p:cNvPr id="109574" name="TextBox 27"/>
          <p:cNvSpPr txBox="1">
            <a:spLocks noChangeArrowheads="1"/>
          </p:cNvSpPr>
          <p:nvPr/>
        </p:nvSpPr>
        <p:spPr bwMode="auto">
          <a:xfrm>
            <a:off x="2195513" y="57689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09575" name="TextBox 28"/>
          <p:cNvSpPr txBox="1">
            <a:spLocks noChangeArrowheads="1"/>
          </p:cNvSpPr>
          <p:nvPr/>
        </p:nvSpPr>
        <p:spPr bwMode="auto">
          <a:xfrm>
            <a:off x="3887788" y="5759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2005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519363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76713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smtClean="0">
                <a:latin typeface="Arial" panose="020B0604020202020204" pitchFamily="34" charset="0"/>
                <a:cs typeface="Arial" panose="020B0604020202020204" pitchFamily="34" charset="0"/>
              </a:rPr>
              <a:t>Progress charted by datasets</a:t>
            </a:r>
          </a:p>
        </p:txBody>
      </p:sp>
      <p:pic>
        <p:nvPicPr>
          <p:cNvPr id="10957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54163" b="57680"/>
          <a:stretch>
            <a:fillRect/>
          </a:stretch>
        </p:blipFill>
        <p:spPr bwMode="auto">
          <a:xfrm>
            <a:off x="236538" y="6184900"/>
            <a:ext cx="4873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0" name="TextBox 20"/>
          <p:cNvSpPr txBox="1">
            <a:spLocks noChangeArrowheads="1"/>
          </p:cNvSpPr>
          <p:nvPr/>
        </p:nvSpPr>
        <p:spPr bwMode="auto">
          <a:xfrm>
            <a:off x="1187450" y="57689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76375" y="5351463"/>
            <a:ext cx="0" cy="2730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82" name="TextBox 22"/>
          <p:cNvSpPr txBox="1">
            <a:spLocks noChangeArrowheads="1"/>
          </p:cNvSpPr>
          <p:nvPr/>
        </p:nvSpPr>
        <p:spPr bwMode="auto">
          <a:xfrm>
            <a:off x="165100" y="5781675"/>
            <a:ext cx="649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1963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68313" y="5337175"/>
            <a:ext cx="0" cy="2746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84" name="TextBox 24"/>
          <p:cNvSpPr txBox="1">
            <a:spLocks noChangeArrowheads="1"/>
          </p:cNvSpPr>
          <p:nvPr/>
        </p:nvSpPr>
        <p:spPr bwMode="auto">
          <a:xfrm>
            <a:off x="760413" y="5724525"/>
            <a:ext cx="75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3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431800" y="5481638"/>
            <a:ext cx="781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65850"/>
            <a:ext cx="10810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165850"/>
            <a:ext cx="1862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6207125"/>
            <a:ext cx="1150938" cy="44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165850"/>
            <a:ext cx="1563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2"/>
          <p:cNvGrpSpPr/>
          <p:nvPr/>
        </p:nvGrpSpPr>
        <p:grpSpPr>
          <a:xfrm>
            <a:off x="467544" y="1340768"/>
            <a:ext cx="8208912" cy="3794938"/>
            <a:chOff x="6660232" y="1371503"/>
            <a:chExt cx="8208912" cy="37949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 descr="birds-collage.jpg"/>
            <p:cNvPicPr>
              <a:picLocks noChangeAspect="1"/>
            </p:cNvPicPr>
            <p:nvPr/>
          </p:nvPicPr>
          <p:blipFill>
            <a:blip r:embed="rId7" cstate="print"/>
            <a:srcRect t="50793" r="45073"/>
            <a:stretch>
              <a:fillRect/>
            </a:stretch>
          </p:blipFill>
          <p:spPr>
            <a:xfrm>
              <a:off x="11520772" y="2996952"/>
              <a:ext cx="3348372" cy="1499828"/>
            </a:xfrm>
            <a:prstGeom prst="rect">
              <a:avLst/>
            </a:prstGeom>
          </p:spPr>
        </p:pic>
        <p:pic>
          <p:nvPicPr>
            <p:cNvPr id="29" name="Picture 28" descr="Six_Face_Panels_sm.jpg"/>
            <p:cNvPicPr>
              <a:picLocks noChangeAspect="1"/>
            </p:cNvPicPr>
            <p:nvPr/>
          </p:nvPicPr>
          <p:blipFill>
            <a:blip r:embed="rId8" cstate="print"/>
            <a:srcRect r="50861"/>
            <a:stretch>
              <a:fillRect/>
            </a:stretch>
          </p:blipFill>
          <p:spPr>
            <a:xfrm>
              <a:off x="8136396" y="2703651"/>
              <a:ext cx="3744416" cy="22352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9000492" y="4827887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Faces in the Wild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 l="1913" t="14488" r="18327" b="33448"/>
            <a:stretch>
              <a:fillRect/>
            </a:stretch>
          </p:blipFill>
          <p:spPr bwMode="auto">
            <a:xfrm>
              <a:off x="7020272" y="1371503"/>
              <a:ext cx="3694260" cy="1852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10044608" y="2559635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80M Tiny Images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240852" y="4437112"/>
              <a:ext cx="194421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Birds-200</a:t>
              </a:r>
            </a:p>
          </p:txBody>
        </p:sp>
        <p:grpSp>
          <p:nvGrpSpPr>
            <p:cNvPr id="4" name="Group 50"/>
            <p:cNvGrpSpPr>
              <a:grpSpLocks noChangeAspect="1"/>
            </p:cNvGrpSpPr>
            <p:nvPr/>
          </p:nvGrpSpPr>
          <p:grpSpPr>
            <a:xfrm>
              <a:off x="6660232" y="2201194"/>
              <a:ext cx="3384376" cy="1652173"/>
              <a:chOff x="-8017546" y="5365888"/>
              <a:chExt cx="6136446" cy="29956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" name="Group 35"/>
              <p:cNvGrpSpPr/>
              <p:nvPr/>
            </p:nvGrpSpPr>
            <p:grpSpPr>
              <a:xfrm>
                <a:off x="-8017546" y="5365888"/>
                <a:ext cx="6136446" cy="2720730"/>
                <a:chOff x="-8017546" y="5365888"/>
                <a:chExt cx="6136446" cy="2720730"/>
              </a:xfrm>
            </p:grpSpPr>
            <p:pic>
              <p:nvPicPr>
                <p:cNvPr id="40" name="Picture 1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45316" t="15992" r="10897" b="62941"/>
                <a:stretch>
                  <a:fillRect/>
                </a:stretch>
              </p:blipFill>
              <p:spPr bwMode="auto">
                <a:xfrm>
                  <a:off x="-7988157" y="6098273"/>
                  <a:ext cx="6107057" cy="19883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1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2140" t="27127" r="54120" b="62941"/>
                <a:stretch>
                  <a:fillRect/>
                </a:stretch>
              </p:blipFill>
              <p:spPr bwMode="auto">
                <a:xfrm>
                  <a:off x="-8017546" y="5365888"/>
                  <a:ext cx="6100442" cy="937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8" name="TextBox 37"/>
              <p:cNvSpPr txBox="1"/>
              <p:nvPr/>
            </p:nvSpPr>
            <p:spPr>
              <a:xfrm>
                <a:off x="-6862720" y="7747705"/>
                <a:ext cx="3414868" cy="61385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PASCAL VOC</a:t>
                </a:r>
              </a:p>
            </p:txBody>
          </p:sp>
        </p:grpSp>
        <p:grpSp>
          <p:nvGrpSpPr>
            <p:cNvPr id="18" name="Group 53"/>
            <p:cNvGrpSpPr/>
            <p:nvPr/>
          </p:nvGrpSpPr>
          <p:grpSpPr>
            <a:xfrm>
              <a:off x="10728685" y="1393502"/>
              <a:ext cx="4032448" cy="1252659"/>
              <a:chOff x="15513474" y="-1575043"/>
              <a:chExt cx="4032448" cy="1252659"/>
            </a:xfrm>
          </p:grpSpPr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42371" t="63242" r="13472" b="21338"/>
              <a:stretch>
                <a:fillRect/>
              </a:stretch>
            </p:blipFill>
            <p:spPr bwMode="auto">
              <a:xfrm>
                <a:off x="15513474" y="-1575043"/>
                <a:ext cx="4032448" cy="1081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16485581" y="-660938"/>
                <a:ext cx="1944216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ImageNet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11624" name="TextBox 43"/>
          <p:cNvSpPr txBox="1">
            <a:spLocks noChangeArrowheads="1"/>
          </p:cNvSpPr>
          <p:nvPr/>
        </p:nvSpPr>
        <p:spPr bwMode="auto">
          <a:xfrm>
            <a:off x="2195513" y="57689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</a:t>
            </a:r>
          </a:p>
        </p:txBody>
      </p:sp>
      <p:sp>
        <p:nvSpPr>
          <p:cNvPr id="111625" name="TextBox 44"/>
          <p:cNvSpPr txBox="1">
            <a:spLocks noChangeArrowheads="1"/>
          </p:cNvSpPr>
          <p:nvPr/>
        </p:nvSpPr>
        <p:spPr bwMode="auto">
          <a:xfrm>
            <a:off x="3887788" y="5759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2005</a:t>
            </a:r>
          </a:p>
        </p:txBody>
      </p:sp>
      <p:sp>
        <p:nvSpPr>
          <p:cNvPr id="111626" name="TextBox 45"/>
          <p:cNvSpPr txBox="1">
            <a:spLocks noChangeArrowheads="1"/>
          </p:cNvSpPr>
          <p:nvPr/>
        </p:nvSpPr>
        <p:spPr bwMode="auto">
          <a:xfrm>
            <a:off x="5184775" y="5759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2007</a:t>
            </a:r>
          </a:p>
        </p:txBody>
      </p:sp>
      <p:sp>
        <p:nvSpPr>
          <p:cNvPr id="111627" name="TextBox 50"/>
          <p:cNvSpPr txBox="1">
            <a:spLocks noChangeArrowheads="1"/>
          </p:cNvSpPr>
          <p:nvPr/>
        </p:nvSpPr>
        <p:spPr bwMode="auto">
          <a:xfrm>
            <a:off x="5940425" y="57689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2008</a:t>
            </a:r>
          </a:p>
        </p:txBody>
      </p:sp>
      <p:sp>
        <p:nvSpPr>
          <p:cNvPr id="111628" name="TextBox 52"/>
          <p:cNvSpPr txBox="1">
            <a:spLocks noChangeArrowheads="1"/>
          </p:cNvSpPr>
          <p:nvPr/>
        </p:nvSpPr>
        <p:spPr bwMode="auto">
          <a:xfrm>
            <a:off x="7272338" y="5759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2013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2519363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76713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08625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300788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632700" y="5373688"/>
            <a:ext cx="0" cy="2746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3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smtClean="0">
                <a:latin typeface="Arial" panose="020B0604020202020204" pitchFamily="34" charset="0"/>
                <a:cs typeface="Arial" panose="020B0604020202020204" pitchFamily="34" charset="0"/>
              </a:rPr>
              <a:t>Progress charted by datasets</a:t>
            </a:r>
          </a:p>
        </p:txBody>
      </p:sp>
      <p:pic>
        <p:nvPicPr>
          <p:cNvPr id="11163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r="54163" b="57680"/>
          <a:stretch>
            <a:fillRect/>
          </a:stretch>
        </p:blipFill>
        <p:spPr bwMode="auto">
          <a:xfrm>
            <a:off x="236538" y="6184900"/>
            <a:ext cx="4873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6" name="TextBox 35"/>
          <p:cNvSpPr txBox="1">
            <a:spLocks noChangeArrowheads="1"/>
          </p:cNvSpPr>
          <p:nvPr/>
        </p:nvSpPr>
        <p:spPr bwMode="auto">
          <a:xfrm>
            <a:off x="1187450" y="57689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1996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476375" y="5351463"/>
            <a:ext cx="0" cy="2730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38" name="TextBox 38"/>
          <p:cNvSpPr txBox="1">
            <a:spLocks noChangeArrowheads="1"/>
          </p:cNvSpPr>
          <p:nvPr/>
        </p:nvSpPr>
        <p:spPr bwMode="auto">
          <a:xfrm>
            <a:off x="165100" y="5781675"/>
            <a:ext cx="649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1963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68313" y="5337175"/>
            <a:ext cx="0" cy="2746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40" name="TextBox 60"/>
          <p:cNvSpPr txBox="1">
            <a:spLocks noChangeArrowheads="1"/>
          </p:cNvSpPr>
          <p:nvPr/>
        </p:nvSpPr>
        <p:spPr bwMode="auto">
          <a:xfrm>
            <a:off x="760413" y="5724525"/>
            <a:ext cx="75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466" y="6535738"/>
            <a:ext cx="32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Slide credit: Kristen </a:t>
            </a:r>
            <a:r>
              <a:rPr lang="en-US" sz="1600" dirty="0" smtClean="0"/>
              <a:t>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17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7278"/>
            <a:ext cx="8229600" cy="4525963"/>
          </a:xfrm>
        </p:spPr>
        <p:txBody>
          <a:bodyPr/>
          <a:lstStyle/>
          <a:p>
            <a:r>
              <a:rPr lang="en-US" sz="2400" dirty="0" smtClean="0"/>
              <a:t>Hand-crafted models</a:t>
            </a:r>
          </a:p>
          <a:p>
            <a:r>
              <a:rPr lang="en-US" sz="2400" dirty="0" smtClean="0"/>
              <a:t>3D geometry</a:t>
            </a:r>
          </a:p>
          <a:p>
            <a:r>
              <a:rPr lang="en-US" sz="2400" dirty="0" smtClean="0"/>
              <a:t>Hypothesize and align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390123" y="247727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Hand-crafted features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Learned models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Data-driven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780246" y="2477278"/>
            <a:ext cx="27638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“End-to-end” learning of features and models*,**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7200" y="4497355"/>
            <a:ext cx="8229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0057" y="6194267"/>
            <a:ext cx="613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Labeled data availability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Architecture design decisions, parameters.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object detection (Faces!)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595057" y="3793028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465435" y="3793028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376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</a:p>
        </p:txBody>
      </p:sp>
      <p:sp>
        <p:nvSpPr>
          <p:cNvPr id="36867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Given a collection of </a:t>
            </a:r>
            <a:r>
              <a:rPr lang="en-US" sz="2400" i="1" dirty="0" smtClean="0"/>
              <a:t>labeled</a:t>
            </a:r>
            <a:r>
              <a:rPr lang="en-US" sz="2400" dirty="0" smtClean="0"/>
              <a:t> examples, come up with a function that will predict the labels of new examples.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How good is some function we come up with to do the classification?  </a:t>
            </a:r>
          </a:p>
          <a:p>
            <a:r>
              <a:rPr lang="en-US" sz="2400" dirty="0" smtClean="0"/>
              <a:t>Depends on</a:t>
            </a:r>
          </a:p>
          <a:p>
            <a:pPr lvl="1"/>
            <a:r>
              <a:rPr lang="en-US" sz="2000" dirty="0" smtClean="0"/>
              <a:t>Mistakes made</a:t>
            </a:r>
          </a:p>
          <a:p>
            <a:pPr lvl="1"/>
            <a:r>
              <a:rPr lang="en-US" sz="2000" dirty="0" smtClean="0"/>
              <a:t>Cost associated with the mistakes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 l="26962" t="54085" r="71376" b="43875"/>
          <a:stretch>
            <a:fillRect/>
          </a:stretch>
        </p:blipFill>
        <p:spPr bwMode="auto">
          <a:xfrm>
            <a:off x="5688013" y="2798763"/>
            <a:ext cx="86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/>
          <a:srcRect l="29913" t="51930" r="64766" b="43985"/>
          <a:stretch>
            <a:fillRect/>
          </a:stretch>
        </p:blipFill>
        <p:spPr bwMode="auto">
          <a:xfrm>
            <a:off x="2303463" y="2438400"/>
            <a:ext cx="23034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366838" y="2546350"/>
            <a:ext cx="11874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“four”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“nine”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976938" y="3446463"/>
            <a:ext cx="503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133600" y="3906838"/>
            <a:ext cx="2736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Training examples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364163" y="3878263"/>
            <a:ext cx="21240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Novel input</a:t>
            </a:r>
          </a:p>
        </p:txBody>
      </p:sp>
    </p:spTree>
    <p:extLst>
      <p:ext uri="{BB962C8B-B14F-4D97-AF65-F5344CB8AC3E}">
        <p14:creationId xmlns:p14="http://schemas.microsoft.com/office/powerpoint/2010/main" val="34392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  <p:bldP spid="36873" grpId="0"/>
      <p:bldP spid="3687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</a:p>
        </p:txBody>
      </p:sp>
      <p:sp>
        <p:nvSpPr>
          <p:cNvPr id="36867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Given a collection of </a:t>
            </a:r>
            <a:r>
              <a:rPr lang="en-US" sz="2400" i="1" dirty="0" smtClean="0"/>
              <a:t>labeled</a:t>
            </a:r>
            <a:r>
              <a:rPr lang="en-US" sz="2400" dirty="0" smtClean="0"/>
              <a:t> examples, come up with a function that will predict the labels of new examples.</a:t>
            </a:r>
          </a:p>
          <a:p>
            <a:endParaRPr lang="en-US" sz="2400" dirty="0" smtClean="0"/>
          </a:p>
          <a:p>
            <a:r>
              <a:rPr lang="en-US" sz="2400" dirty="0" smtClean="0"/>
              <a:t>Consider the two-class (binary) decision problem</a:t>
            </a:r>
          </a:p>
          <a:p>
            <a:pPr lvl="1"/>
            <a:r>
              <a:rPr lang="en-US" sz="2000" dirty="0" smtClean="0"/>
              <a:t>L(4→9): Loss of classifying a 4 as a 9</a:t>
            </a:r>
          </a:p>
          <a:p>
            <a:pPr lvl="1"/>
            <a:r>
              <a:rPr lang="en-US" sz="2000" dirty="0" smtClean="0"/>
              <a:t>L(9→4): Loss of classifying a 9 as a 4</a:t>
            </a:r>
          </a:p>
          <a:p>
            <a:pPr lvl="1"/>
            <a:endParaRPr lang="en-US" sz="2000" dirty="0" smtClean="0"/>
          </a:p>
          <a:p>
            <a:r>
              <a:rPr lang="en-US" sz="2400" b="1" dirty="0" smtClean="0"/>
              <a:t>Risk</a:t>
            </a:r>
            <a:r>
              <a:rPr lang="en-US" sz="2400" dirty="0" smtClean="0"/>
              <a:t> of a classifier </a:t>
            </a:r>
            <a:r>
              <a:rPr lang="en-US" sz="2400" i="1" dirty="0" smtClean="0"/>
              <a:t>s</a:t>
            </a:r>
            <a:r>
              <a:rPr lang="en-US" sz="2400" dirty="0" smtClean="0"/>
              <a:t> is expected loss: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We want to choose a classifier so as to minimize this total risk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7853" y="4616450"/>
          <a:ext cx="891614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4" imgW="3936960" imgH="215640" progId="Equation.3">
                  <p:embed/>
                </p:oleObj>
              </mc:Choice>
              <mc:Fallback>
                <p:oleObj name="Equation" r:id="rId4" imgW="3936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53" y="4616450"/>
                        <a:ext cx="891614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6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l="29913" t="51930" r="64766" b="46054"/>
          <a:stretch>
            <a:fillRect/>
          </a:stretch>
        </p:blipFill>
        <p:spPr bwMode="auto">
          <a:xfrm>
            <a:off x="471471" y="2125653"/>
            <a:ext cx="2303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29913" t="53945" r="64766" b="43985"/>
          <a:stretch>
            <a:fillRect/>
          </a:stretch>
        </p:blipFill>
        <p:spPr bwMode="auto">
          <a:xfrm>
            <a:off x="2681271" y="2078026"/>
            <a:ext cx="230346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9164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If we choose class “four” at boundary, expected loss is: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If we choose class “nine” at boundary, expected loss is: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23915" y="4613273"/>
          <a:ext cx="6824662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4" imgW="3238200" imgH="431640" progId="Equation.3">
                  <p:embed/>
                </p:oleObj>
              </mc:Choice>
              <mc:Fallback>
                <p:oleObj name="Equation" r:id="rId4" imgW="3238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5" y="4613273"/>
                        <a:ext cx="6824662" cy="909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800096" y="6103980"/>
          <a:ext cx="34798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6" imgW="1650960" imgH="203040" progId="Equation.3">
                  <p:embed/>
                </p:oleObj>
              </mc:Choice>
              <mc:Fallback>
                <p:oleObj name="Equation" r:id="rId6" imgW="1650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096" y="6103980"/>
                        <a:ext cx="34798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74648" y="5035572"/>
            <a:ext cx="3541761" cy="51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l="29913" t="51930" r="64766" b="46054"/>
          <a:stretch>
            <a:fillRect/>
          </a:stretch>
        </p:blipFill>
        <p:spPr bwMode="auto">
          <a:xfrm>
            <a:off x="471471" y="2125653"/>
            <a:ext cx="2303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 l="29913" t="53945" r="64766" b="43985"/>
          <a:stretch>
            <a:fillRect/>
          </a:stretch>
        </p:blipFill>
        <p:spPr bwMode="auto">
          <a:xfrm>
            <a:off x="2681271" y="2078026"/>
            <a:ext cx="230346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8251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best decision boundary is at point</a:t>
            </a:r>
            <a:r>
              <a:rPr lang="en-US" sz="2400" b="1" dirty="0" smtClean="0">
                <a:solidFill>
                  <a:srgbClr val="000000"/>
                </a:solidFill>
              </a:rPr>
              <a:t> x </a:t>
            </a:r>
            <a:r>
              <a:rPr lang="en-US" sz="2400" dirty="0" smtClean="0">
                <a:solidFill>
                  <a:srgbClr val="000000"/>
                </a:solidFill>
              </a:rPr>
              <a:t>where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To classify a new point, choose class with lowest expected loss; i.e., choose “four” if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57263" y="4706955"/>
          <a:ext cx="6556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5" imgW="3111480" imgH="203040" progId="Equation.3">
                  <p:embed/>
                </p:oleObj>
              </mc:Choice>
              <mc:Fallback>
                <p:oleObj name="Equation" r:id="rId5" imgW="3111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4706955"/>
                        <a:ext cx="655637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84187" y="6057936"/>
          <a:ext cx="5504220" cy="50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7" imgW="2222280" imgH="203040" progId="Equation.3">
                  <p:embed/>
                </p:oleObj>
              </mc:Choice>
              <mc:Fallback>
                <p:oleObj name="Equation" r:id="rId7" imgW="222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87" y="6057936"/>
                        <a:ext cx="5504220" cy="503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8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23099" t="43771" r="74408" b="43594"/>
          <a:stretch>
            <a:fillRect/>
          </a:stretch>
        </p:blipFill>
        <p:spPr bwMode="auto">
          <a:xfrm>
            <a:off x="358775" y="3713166"/>
            <a:ext cx="2159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l="84615" t="47084" r="10382" b="43596"/>
          <a:stretch>
            <a:fillRect/>
          </a:stretch>
        </p:blipFill>
        <p:spPr bwMode="auto">
          <a:xfrm>
            <a:off x="3779841" y="4757741"/>
            <a:ext cx="4333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098800" y="2741613"/>
            <a:ext cx="609600" cy="862012"/>
            <a:chOff x="5964" y="2364"/>
            <a:chExt cx="545" cy="770"/>
          </a:xfrm>
        </p:grpSpPr>
        <p:pic>
          <p:nvPicPr>
            <p:cNvPr id="6863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79427" t="44417" r="15248" b="45209"/>
            <a:stretch>
              <a:fillRect/>
            </a:stretch>
          </p:blipFill>
          <p:spPr bwMode="auto">
            <a:xfrm>
              <a:off x="5964" y="2636"/>
              <a:ext cx="409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33" name="Rectangle 6"/>
            <p:cNvSpPr>
              <a:spLocks noChangeAspect="1" noChangeArrowheads="1"/>
            </p:cNvSpPr>
            <p:nvPr/>
          </p:nvSpPr>
          <p:spPr bwMode="auto">
            <a:xfrm>
              <a:off x="6192" y="2364"/>
              <a:ext cx="317" cy="4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 noChangeAspect="1"/>
          </p:cNvGrpSpPr>
          <p:nvPr/>
        </p:nvGrpSpPr>
        <p:grpSpPr bwMode="auto">
          <a:xfrm>
            <a:off x="974725" y="2708275"/>
            <a:ext cx="609600" cy="862013"/>
            <a:chOff x="5964" y="2364"/>
            <a:chExt cx="545" cy="770"/>
          </a:xfrm>
        </p:grpSpPr>
        <p:pic>
          <p:nvPicPr>
            <p:cNvPr id="6863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79427" t="44417" r="15248" b="45209"/>
            <a:stretch>
              <a:fillRect/>
            </a:stretch>
          </p:blipFill>
          <p:spPr bwMode="auto">
            <a:xfrm>
              <a:off x="5964" y="2636"/>
              <a:ext cx="409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31" name="Rectangle 9"/>
            <p:cNvSpPr>
              <a:spLocks noChangeAspect="1" noChangeArrowheads="1"/>
            </p:cNvSpPr>
            <p:nvPr/>
          </p:nvSpPr>
          <p:spPr bwMode="auto">
            <a:xfrm>
              <a:off x="6192" y="2364"/>
              <a:ext cx="317" cy="4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5" name="Text Box 3"/>
          <p:cNvSpPr txBox="1">
            <a:spLocks noChangeArrowheads="1"/>
          </p:cNvSpPr>
          <p:nvPr/>
        </p:nvSpPr>
        <p:spPr bwMode="auto">
          <a:xfrm>
            <a:off x="697297" y="1353890"/>
            <a:ext cx="8231187" cy="83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480545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The probability that a </a:t>
            </a:r>
            <a:r>
              <a:rPr lang="en-US" sz="2400" i="1" dirty="0">
                <a:solidFill>
                  <a:srgbClr val="000000"/>
                </a:solidFill>
                <a:cs typeface="Arial" pitchFamily="34" charset="0"/>
              </a:rPr>
              <a:t>random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cs typeface="Arial" pitchFamily="34" charset="0"/>
              </a:rPr>
              <a:t>hyperplane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separates two unit vectors depends on the angle between them:</a:t>
            </a:r>
            <a:endParaRPr lang="en-US" sz="24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8616" name="Text Box 5"/>
          <p:cNvSpPr txBox="1">
            <a:spLocks noChangeArrowheads="1"/>
          </p:cNvSpPr>
          <p:nvPr/>
        </p:nvSpPr>
        <p:spPr bwMode="auto">
          <a:xfrm>
            <a:off x="1432205" y="6148246"/>
            <a:ext cx="5976937" cy="4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[</a:t>
            </a:r>
            <a:r>
              <a:rPr lang="en-US" sz="2000" i="1" dirty="0" err="1">
                <a:solidFill>
                  <a:srgbClr val="000000"/>
                </a:solidFill>
              </a:rPr>
              <a:t>Goemans</a:t>
            </a:r>
            <a:r>
              <a:rPr lang="en-US" sz="2000" i="1" dirty="0">
                <a:solidFill>
                  <a:srgbClr val="000000"/>
                </a:solidFill>
              </a:rPr>
              <a:t> and Williamson 1995, </a:t>
            </a:r>
            <a:r>
              <a:rPr lang="en-US" sz="2000" i="1" dirty="0" err="1">
                <a:solidFill>
                  <a:srgbClr val="000000"/>
                </a:solidFill>
              </a:rPr>
              <a:t>Charikar</a:t>
            </a:r>
            <a:r>
              <a:rPr lang="en-US" sz="2000" i="1" dirty="0">
                <a:solidFill>
                  <a:srgbClr val="000000"/>
                </a:solidFill>
              </a:rPr>
              <a:t> 2004]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70349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543720" y="3305969"/>
            <a:ext cx="1168400" cy="985838"/>
          </a:xfrm>
          <a:prstGeom prst="straightConnector1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68618" name="Straight Arrow Connector 12"/>
          <p:cNvCxnSpPr>
            <a:cxnSpLocks noChangeShapeType="1"/>
          </p:cNvCxnSpPr>
          <p:nvPr/>
        </p:nvCxnSpPr>
        <p:spPr bwMode="auto">
          <a:xfrm flipV="1">
            <a:off x="635000" y="3762378"/>
            <a:ext cx="1460500" cy="620713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270351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2734472" y="3232944"/>
            <a:ext cx="1168400" cy="985838"/>
          </a:xfrm>
          <a:prstGeom prst="straightConnector1">
            <a:avLst/>
          </a:prstGeom>
          <a:noFill/>
          <a:ln w="38100" algn="ctr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68620" name="Straight Arrow Connector 15"/>
          <p:cNvCxnSpPr>
            <a:cxnSpLocks noChangeShapeType="1"/>
          </p:cNvCxnSpPr>
          <p:nvPr/>
        </p:nvCxnSpPr>
        <p:spPr bwMode="auto">
          <a:xfrm>
            <a:off x="2825753" y="4310066"/>
            <a:ext cx="1679575" cy="511175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-533400" y="3652839"/>
            <a:ext cx="2193925" cy="1423987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10800000" flipV="1">
            <a:off x="1912938" y="3397253"/>
            <a:ext cx="2044700" cy="1679575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68623" name="TextBox 26"/>
          <p:cNvSpPr txBox="1">
            <a:spLocks noChangeArrowheads="1"/>
          </p:cNvSpPr>
          <p:nvPr/>
        </p:nvSpPr>
        <p:spPr bwMode="auto">
          <a:xfrm>
            <a:off x="87316" y="4983165"/>
            <a:ext cx="2117725" cy="65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High dot product:  </a:t>
            </a:r>
          </a:p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unlikely to split</a:t>
            </a:r>
          </a:p>
        </p:txBody>
      </p:sp>
      <p:sp>
        <p:nvSpPr>
          <p:cNvPr id="68624" name="TextBox 27"/>
          <p:cNvSpPr txBox="1">
            <a:spLocks noChangeArrowheads="1"/>
          </p:cNvSpPr>
          <p:nvPr/>
        </p:nvSpPr>
        <p:spPr bwMode="auto">
          <a:xfrm>
            <a:off x="2635253" y="5003800"/>
            <a:ext cx="2600325" cy="65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Lower dot product: likely to split</a:t>
            </a:r>
          </a:p>
        </p:txBody>
      </p:sp>
      <p:sp>
        <p:nvSpPr>
          <p:cNvPr id="136213" name="Text Box 21"/>
          <p:cNvSpPr txBox="1">
            <a:spLocks noChangeArrowheads="1"/>
          </p:cNvSpPr>
          <p:nvPr/>
        </p:nvSpPr>
        <p:spPr bwMode="auto">
          <a:xfrm>
            <a:off x="4837114" y="3257550"/>
            <a:ext cx="3838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Corresponding hash function:</a:t>
            </a:r>
          </a:p>
        </p:txBody>
      </p:sp>
      <p:pic>
        <p:nvPicPr>
          <p:cNvPr id="136214" name="Picture 22" descr="base_hash_fun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11591"/>
            <a:ext cx="4114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7" name="Picture 23"/>
          <p:cNvPicPr>
            <a:picLocks noChangeAspect="1" noChangeArrowheads="1"/>
          </p:cNvPicPr>
          <p:nvPr/>
        </p:nvPicPr>
        <p:blipFill>
          <a:blip r:embed="rId3" cstate="print"/>
          <a:srcRect l="3542" t="41104" r="9154" b="42833"/>
          <a:stretch>
            <a:fillRect/>
          </a:stretch>
        </p:blipFill>
        <p:spPr bwMode="auto">
          <a:xfrm>
            <a:off x="768735" y="2127002"/>
            <a:ext cx="75612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8" name="Picture 24"/>
          <p:cNvPicPr>
            <a:picLocks noChangeAspect="1" noChangeArrowheads="1"/>
          </p:cNvPicPr>
          <p:nvPr/>
        </p:nvPicPr>
        <p:blipFill>
          <a:blip r:embed="rId3" cstate="print"/>
          <a:srcRect l="84615" t="47084" r="10382" b="43596"/>
          <a:stretch>
            <a:fillRect/>
          </a:stretch>
        </p:blipFill>
        <p:spPr bwMode="auto">
          <a:xfrm>
            <a:off x="1619250" y="4000500"/>
            <a:ext cx="4333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17" name="Picture 25"/>
          <p:cNvPicPr>
            <a:picLocks noChangeAspect="1" noChangeArrowheads="1"/>
          </p:cNvPicPr>
          <p:nvPr/>
        </p:nvPicPr>
        <p:blipFill>
          <a:blip r:embed="rId3" cstate="print"/>
          <a:srcRect l="23099" t="43771" r="74408" b="43594"/>
          <a:stretch>
            <a:fillRect/>
          </a:stretch>
        </p:blipFill>
        <p:spPr bwMode="auto">
          <a:xfrm>
            <a:off x="3995741" y="3065463"/>
            <a:ext cx="2159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457200" y="15263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  <a:t>LSH function example: </a:t>
            </a:r>
            <a:b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</a:br>
            <a:r>
              <a:rPr lang="en-US" sz="3800" kern="0" dirty="0" smtClean="0">
                <a:solidFill>
                  <a:srgbClr val="000000"/>
                </a:solidFill>
                <a:ea typeface="+mj-ea"/>
                <a:cs typeface="+mj-cs"/>
              </a:rPr>
              <a:t>inner product similarity</a:t>
            </a:r>
            <a:endParaRPr lang="en-US" sz="3800" kern="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pic>
        <p:nvPicPr>
          <p:cNvPr id="28" name="Picture 6" descr="r_i_de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445224"/>
            <a:ext cx="32766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812779" y="5449986"/>
            <a:ext cx="503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1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for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78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3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8251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best decision boundary is at point</a:t>
            </a:r>
            <a:r>
              <a:rPr lang="en-US" sz="2400" b="1" dirty="0" smtClean="0">
                <a:solidFill>
                  <a:srgbClr val="000000"/>
                </a:solidFill>
              </a:rPr>
              <a:t> x </a:t>
            </a:r>
            <a:r>
              <a:rPr lang="en-US" sz="2400" dirty="0" smtClean="0">
                <a:solidFill>
                  <a:srgbClr val="000000"/>
                </a:solidFill>
              </a:rPr>
              <a:t>where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To classify a new point, choose class with lowest expected loss; i.e., choose “four” if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57263" y="4706955"/>
          <a:ext cx="6556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4" imgW="3111480" imgH="203040" progId="Equation.3">
                  <p:embed/>
                </p:oleObj>
              </mc:Choice>
              <mc:Fallback>
                <p:oleObj name="Equation" r:id="rId4" imgW="3111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4706955"/>
                        <a:ext cx="655637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84187" y="6057936"/>
          <a:ext cx="5504220" cy="50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6" imgW="2222280" imgH="203040" progId="Equation.3">
                  <p:embed/>
                </p:oleObj>
              </mc:Choice>
              <mc:Fallback>
                <p:oleObj name="Equation" r:id="rId6" imgW="222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87" y="6057936"/>
                        <a:ext cx="5504220" cy="503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74648" y="5984910"/>
            <a:ext cx="1314468" cy="6207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95688" y="5984910"/>
            <a:ext cx="1314468" cy="6207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V="1">
            <a:off x="409517" y="654012"/>
            <a:ext cx="45719" cy="2320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2368507" y="1857346"/>
            <a:ext cx="107950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541304" y="1493811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P(4 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3768714" y="1495344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P(9 </a:t>
            </a:r>
            <a:r>
              <a:rPr lang="en-US" sz="2000" dirty="0">
                <a:solidFill>
                  <a:srgbClr val="000000"/>
                </a:solidFill>
              </a:rPr>
              <a:t>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875798" y="1097902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381220" y="1128681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 dirty="0" smtClean="0"/>
              <a:t>Basic probability</a:t>
            </a:r>
          </a:p>
          <a:p>
            <a:pPr lvl="1"/>
            <a:r>
              <a:rPr lang="en-US" dirty="0" smtClean="0"/>
              <a:t>X is a random variable</a:t>
            </a:r>
          </a:p>
          <a:p>
            <a:pPr lvl="1"/>
            <a:r>
              <a:rPr lang="en-US" dirty="0" smtClean="0"/>
              <a:t>P(X) is the probability that X achieves a certain value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/>
            <a:r>
              <a:rPr lang="en-US" dirty="0" smtClean="0"/>
              <a:t>                                    or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Conditional probability:   P(X | Y)</a:t>
            </a:r>
          </a:p>
          <a:p>
            <a:pPr lvl="2"/>
            <a:r>
              <a:rPr lang="en-US" dirty="0" smtClean="0"/>
              <a:t>probability of X given that we already know Y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0" name="Freeform 64"/>
          <p:cNvSpPr>
            <a:spLocks/>
          </p:cNvSpPr>
          <p:nvPr/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36"/>
              <a:gd name="T40" fmla="*/ 0 h 648"/>
              <a:gd name="T41" fmla="*/ 1536 w 1536"/>
              <a:gd name="T42" fmla="*/ 648 h 6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271" name="Picture 6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6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6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7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 Box 75"/>
          <p:cNvSpPr txBox="1">
            <a:spLocks noChangeArrowheads="1"/>
          </p:cNvSpPr>
          <p:nvPr/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11276" name="Text Box 76"/>
          <p:cNvSpPr txBox="1">
            <a:spLocks noChangeArrowheads="1"/>
          </p:cNvSpPr>
          <p:nvPr/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11277" name="Picture 7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79"/>
          <p:cNvSpPr txBox="1">
            <a:spLocks noChangeArrowheads="1"/>
          </p:cNvSpPr>
          <p:nvPr/>
        </p:nvSpPr>
        <p:spPr bwMode="auto">
          <a:xfrm>
            <a:off x="4251325" y="2170113"/>
            <a:ext cx="417934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called a PDF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probability distribution/density </a:t>
            </a:r>
            <a:r>
              <a:rPr lang="en-US" sz="1600" dirty="0" smtClean="0">
                <a:solidFill>
                  <a:srgbClr val="000000"/>
                </a:solidFill>
              </a:rPr>
              <a:t>function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39993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smtClean="0"/>
              <a:t>Example: learning skin colors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695688" y="2815548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57532" y="5086623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34142" y="2187558"/>
            <a:ext cx="240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Percentage of skin pixels in each bin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/>
      <p:bldP spid="4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smtClean="0"/>
              <a:t>Example: learning skin colors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  <a:p>
            <a:pPr>
              <a:spcAft>
                <a:spcPts val="600"/>
              </a:spcAft>
            </a:pPr>
            <a:r>
              <a:rPr lang="en-US" sz="2200" i="1" dirty="0" smtClean="0">
                <a:solidFill>
                  <a:srgbClr val="000000"/>
                </a:solidFill>
              </a:rPr>
              <a:t>What’s the probability we care about to do skin detection?</a:t>
            </a:r>
            <a:endParaRPr lang="en-US" sz="2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Bayes</a:t>
            </a:r>
            <a:r>
              <a:rPr lang="en-US" dirty="0" smtClean="0"/>
              <a:t> rule</a:t>
            </a:r>
            <a:endParaRPr lang="en-US" dirty="0"/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463" y="2041525"/>
            <a:ext cx="6010275" cy="13049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0499" y="1347759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posterior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24" y="1347759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prior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461" y="1384272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likelihood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463" y="4073525"/>
            <a:ext cx="5970587" cy="6334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6551" y="5181624"/>
            <a:ext cx="580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Where does the prior come from?</a:t>
            </a:r>
          </a:p>
          <a:p>
            <a:endParaRPr lang="en-US" sz="2400" i="1" dirty="0" smtClean="0">
              <a:solidFill>
                <a:srgbClr val="000000"/>
              </a:solidFill>
            </a:endParaRPr>
          </a:p>
          <a:p>
            <a:r>
              <a:rPr lang="en-US" sz="2400" i="1" dirty="0" smtClean="0">
                <a:solidFill>
                  <a:srgbClr val="000000"/>
                </a:solidFill>
              </a:rPr>
              <a:t>Why use a prior?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 flipH="1">
            <a:off x="6507189" y="1384272"/>
            <a:ext cx="474669" cy="113190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 flipH="1">
            <a:off x="4791077" y="1019142"/>
            <a:ext cx="438156" cy="182565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 rot="5400000" flipH="1">
            <a:off x="2344707" y="1019142"/>
            <a:ext cx="438156" cy="182565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2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Example: classifying skin pixels</a:t>
            </a:r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08063" y="49768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9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9382" name="Picture 6"/>
          <p:cNvPicPr>
            <a:picLocks noChangeAspect="1" noChangeArrowheads="1"/>
          </p:cNvPicPr>
          <p:nvPr/>
        </p:nvPicPr>
        <p:blipFill>
          <a:blip r:embed="rId3"/>
          <a:srcRect l="12408" t="55829" r="50529" b="17213"/>
          <a:stretch>
            <a:fillRect/>
          </a:stretch>
        </p:blipFill>
        <p:spPr bwMode="auto">
          <a:xfrm>
            <a:off x="1687473" y="3721104"/>
            <a:ext cx="533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3" name="Picture 7"/>
          <p:cNvPicPr>
            <a:picLocks noChangeAspect="1" noChangeArrowheads="1"/>
          </p:cNvPicPr>
          <p:nvPr/>
        </p:nvPicPr>
        <p:blipFill>
          <a:blip r:embed="rId4"/>
          <a:srcRect l="52118" t="52914" r="12408" b="25227"/>
          <a:stretch>
            <a:fillRect/>
          </a:stretch>
        </p:blipFill>
        <p:spPr bwMode="auto">
          <a:xfrm>
            <a:off x="1828800" y="1289052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Example: classifying skin pixels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2875" y="6381750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Gary </a:t>
            </a:r>
            <a:r>
              <a:rPr lang="en-US" dirty="0" err="1" smtClean="0">
                <a:solidFill>
                  <a:srgbClr val="000000"/>
                </a:solidFill>
              </a:rPr>
              <a:t>Bradski</a:t>
            </a:r>
            <a:r>
              <a:rPr lang="en-US" dirty="0" smtClean="0">
                <a:solidFill>
                  <a:srgbClr val="000000"/>
                </a:solidFill>
              </a:rPr>
              <a:t>, 1998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/>
          <p:cNvPicPr>
            <a:picLocks noChangeAspect="1" noChangeArrowheads="1"/>
          </p:cNvPicPr>
          <p:nvPr/>
        </p:nvPicPr>
        <p:blipFill>
          <a:blip r:embed="rId3"/>
          <a:srcRect l="52118" t="32513" r="11349" b="23770"/>
          <a:stretch>
            <a:fillRect/>
          </a:stretch>
        </p:blipFill>
        <p:spPr bwMode="auto">
          <a:xfrm>
            <a:off x="0" y="1206467"/>
            <a:ext cx="48006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4"/>
          <a:srcRect l="11879" t="29599" r="50529" b="21585"/>
          <a:stretch>
            <a:fillRect/>
          </a:stretch>
        </p:blipFill>
        <p:spPr bwMode="auto">
          <a:xfrm>
            <a:off x="4343400" y="1019142"/>
            <a:ext cx="4800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875" y="6381750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Gary </a:t>
            </a:r>
            <a:r>
              <a:rPr lang="en-US" dirty="0" err="1" smtClean="0">
                <a:solidFill>
                  <a:srgbClr val="000000"/>
                </a:solidFill>
              </a:rPr>
              <a:t>Bradski</a:t>
            </a:r>
            <a:r>
              <a:rPr lang="en-US" dirty="0" smtClean="0">
                <a:solidFill>
                  <a:srgbClr val="000000"/>
                </a:solidFill>
              </a:rPr>
              <a:t>, 1998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Example: classifying skin 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544" y="5510241"/>
            <a:ext cx="821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Using skin color-based face detection and pose estimation as a video-based interface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Supervised classification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Want to minimize the expected misclassification</a:t>
            </a:r>
          </a:p>
          <a:p>
            <a:r>
              <a:rPr lang="en-US" sz="2800" dirty="0" smtClean="0"/>
              <a:t>Two general strategies</a:t>
            </a:r>
          </a:p>
          <a:p>
            <a:pPr lvl="1"/>
            <a:r>
              <a:rPr lang="en-US" sz="2400" dirty="0" smtClean="0"/>
              <a:t>Use the training data to build representative probability model; separately model class-conditional densities and priors (</a:t>
            </a:r>
            <a:r>
              <a:rPr lang="en-US" sz="2400" i="1" dirty="0" smtClean="0"/>
              <a:t>generative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Directly construct a good decision boundary, model the posterior (</a:t>
            </a:r>
            <a:r>
              <a:rPr lang="en-US" sz="2400" i="1" dirty="0" smtClean="0"/>
              <a:t>discriminative</a:t>
            </a:r>
            <a:r>
              <a:rPr lang="en-US" sz="2400" dirty="0" smtClean="0"/>
              <a:t>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89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sz="2000" smtClean="0"/>
              <a:t>This same procedure applies in more general circumstances</a:t>
            </a:r>
          </a:p>
          <a:p>
            <a:pPr lvl="1"/>
            <a:r>
              <a:rPr lang="en-US" sz="1800" smtClean="0"/>
              <a:t>More than two classes</a:t>
            </a:r>
          </a:p>
          <a:p>
            <a:pPr lvl="1"/>
            <a:r>
              <a:rPr lang="en-US" sz="1800" smtClean="0"/>
              <a:t>More than one dimension</a:t>
            </a:r>
          </a:p>
          <a:p>
            <a:endParaRPr lang="en-US" sz="2000" smtClean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classification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10075" y="1447800"/>
            <a:ext cx="4200525" cy="5257800"/>
            <a:chOff x="2778" y="912"/>
            <a:chExt cx="2646" cy="3312"/>
          </a:xfrm>
        </p:grpSpPr>
        <p:graphicFrame>
          <p:nvGraphicFramePr>
            <p:cNvPr id="5122" name="Object 4"/>
            <p:cNvGraphicFramePr>
              <a:graphicFrameLocks noChangeAspect="1"/>
            </p:cNvGraphicFramePr>
            <p:nvPr/>
          </p:nvGraphicFramePr>
          <p:xfrm>
            <a:off x="2778" y="912"/>
            <a:ext cx="2646" cy="3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Photo Editor Photo" r:id="rId3" imgW="4200000" imgH="5009524" progId="">
                    <p:embed/>
                  </p:oleObj>
                </mc:Choice>
                <mc:Fallback>
                  <p:oleObj name="Photo Editor Photo" r:id="rId3" imgW="4200000" imgH="50095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8" y="912"/>
                          <a:ext cx="2646" cy="3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5" name="Rectangle 5"/>
            <p:cNvSpPr>
              <a:spLocks noChangeArrowheads="1"/>
            </p:cNvSpPr>
            <p:nvPr/>
          </p:nvSpPr>
          <p:spPr bwMode="auto">
            <a:xfrm>
              <a:off x="3360" y="4032"/>
              <a:ext cx="17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H. Schneiderman and T.Kanade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85800" y="2322513"/>
            <a:ext cx="3581400" cy="1258887"/>
            <a:chOff x="432" y="1415"/>
            <a:chExt cx="2256" cy="793"/>
          </a:xfrm>
        </p:grpSpPr>
        <p:sp>
          <p:nvSpPr>
            <p:cNvPr id="5129" name="Line 7"/>
            <p:cNvSpPr>
              <a:spLocks noChangeShapeType="1"/>
            </p:cNvSpPr>
            <p:nvPr/>
          </p:nvSpPr>
          <p:spPr bwMode="auto">
            <a:xfrm>
              <a:off x="432" y="1968"/>
              <a:ext cx="2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flipV="1">
              <a:off x="432" y="1424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1" name="Freeform 9"/>
            <p:cNvSpPr>
              <a:spLocks/>
            </p:cNvSpPr>
            <p:nvPr/>
          </p:nvSpPr>
          <p:spPr bwMode="auto">
            <a:xfrm>
              <a:off x="432" y="1506"/>
              <a:ext cx="1426" cy="437"/>
            </a:xfrm>
            <a:custGeom>
              <a:avLst/>
              <a:gdLst>
                <a:gd name="T0" fmla="*/ 0 w 2640"/>
                <a:gd name="T1" fmla="*/ 424 h 808"/>
                <a:gd name="T2" fmla="*/ 240 w 2640"/>
                <a:gd name="T3" fmla="*/ 184 h 808"/>
                <a:gd name="T4" fmla="*/ 480 w 2640"/>
                <a:gd name="T5" fmla="*/ 40 h 808"/>
                <a:gd name="T6" fmla="*/ 912 w 2640"/>
                <a:gd name="T7" fmla="*/ 424 h 808"/>
                <a:gd name="T8" fmla="*/ 1344 w 2640"/>
                <a:gd name="T9" fmla="*/ 568 h 808"/>
                <a:gd name="T10" fmla="*/ 1872 w 2640"/>
                <a:gd name="T11" fmla="*/ 40 h 808"/>
                <a:gd name="T12" fmla="*/ 2640 w 2640"/>
                <a:gd name="T13" fmla="*/ 808 h 8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0"/>
                <a:gd name="T22" fmla="*/ 0 h 808"/>
                <a:gd name="T23" fmla="*/ 2640 w 2640"/>
                <a:gd name="T24" fmla="*/ 808 h 8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0" h="808">
                  <a:moveTo>
                    <a:pt x="0" y="424"/>
                  </a:moveTo>
                  <a:cubicBezTo>
                    <a:pt x="80" y="336"/>
                    <a:pt x="160" y="248"/>
                    <a:pt x="240" y="184"/>
                  </a:cubicBezTo>
                  <a:cubicBezTo>
                    <a:pt x="320" y="120"/>
                    <a:pt x="368" y="0"/>
                    <a:pt x="480" y="40"/>
                  </a:cubicBezTo>
                  <a:cubicBezTo>
                    <a:pt x="592" y="80"/>
                    <a:pt x="768" y="336"/>
                    <a:pt x="912" y="424"/>
                  </a:cubicBezTo>
                  <a:cubicBezTo>
                    <a:pt x="1056" y="512"/>
                    <a:pt x="1184" y="632"/>
                    <a:pt x="1344" y="568"/>
                  </a:cubicBezTo>
                  <a:cubicBezTo>
                    <a:pt x="1504" y="504"/>
                    <a:pt x="1656" y="0"/>
                    <a:pt x="1872" y="40"/>
                  </a:cubicBezTo>
                  <a:cubicBezTo>
                    <a:pt x="2088" y="80"/>
                    <a:pt x="2364" y="444"/>
                    <a:pt x="2640" y="808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2" name="Freeform 10"/>
            <p:cNvSpPr>
              <a:spLocks/>
            </p:cNvSpPr>
            <p:nvPr/>
          </p:nvSpPr>
          <p:spPr bwMode="auto">
            <a:xfrm>
              <a:off x="484" y="1597"/>
              <a:ext cx="2204" cy="346"/>
            </a:xfrm>
            <a:custGeom>
              <a:avLst/>
              <a:gdLst>
                <a:gd name="T0" fmla="*/ 0 w 4080"/>
                <a:gd name="T1" fmla="*/ 592 h 640"/>
                <a:gd name="T2" fmla="*/ 720 w 4080"/>
                <a:gd name="T3" fmla="*/ 448 h 640"/>
                <a:gd name="T4" fmla="*/ 1152 w 4080"/>
                <a:gd name="T5" fmla="*/ 208 h 640"/>
                <a:gd name="T6" fmla="*/ 1728 w 4080"/>
                <a:gd name="T7" fmla="*/ 304 h 640"/>
                <a:gd name="T8" fmla="*/ 2400 w 4080"/>
                <a:gd name="T9" fmla="*/ 16 h 640"/>
                <a:gd name="T10" fmla="*/ 2976 w 4080"/>
                <a:gd name="T11" fmla="*/ 208 h 640"/>
                <a:gd name="T12" fmla="*/ 3504 w 4080"/>
                <a:gd name="T13" fmla="*/ 544 h 640"/>
                <a:gd name="T14" fmla="*/ 4080 w 4080"/>
                <a:gd name="T15" fmla="*/ 640 h 6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80"/>
                <a:gd name="T25" fmla="*/ 0 h 640"/>
                <a:gd name="T26" fmla="*/ 4080 w 4080"/>
                <a:gd name="T27" fmla="*/ 640 h 6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80" h="640">
                  <a:moveTo>
                    <a:pt x="0" y="592"/>
                  </a:moveTo>
                  <a:cubicBezTo>
                    <a:pt x="264" y="552"/>
                    <a:pt x="528" y="512"/>
                    <a:pt x="720" y="448"/>
                  </a:cubicBezTo>
                  <a:cubicBezTo>
                    <a:pt x="912" y="384"/>
                    <a:pt x="984" y="232"/>
                    <a:pt x="1152" y="208"/>
                  </a:cubicBezTo>
                  <a:cubicBezTo>
                    <a:pt x="1320" y="184"/>
                    <a:pt x="1520" y="336"/>
                    <a:pt x="1728" y="304"/>
                  </a:cubicBezTo>
                  <a:cubicBezTo>
                    <a:pt x="1936" y="272"/>
                    <a:pt x="2192" y="32"/>
                    <a:pt x="2400" y="16"/>
                  </a:cubicBezTo>
                  <a:cubicBezTo>
                    <a:pt x="2608" y="0"/>
                    <a:pt x="2792" y="120"/>
                    <a:pt x="2976" y="208"/>
                  </a:cubicBezTo>
                  <a:cubicBezTo>
                    <a:pt x="3160" y="296"/>
                    <a:pt x="3320" y="472"/>
                    <a:pt x="3504" y="544"/>
                  </a:cubicBezTo>
                  <a:cubicBezTo>
                    <a:pt x="3688" y="616"/>
                    <a:pt x="3884" y="628"/>
                    <a:pt x="4080" y="64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3" name="Freeform 11"/>
            <p:cNvSpPr>
              <a:spLocks/>
            </p:cNvSpPr>
            <p:nvPr/>
          </p:nvSpPr>
          <p:spPr bwMode="auto">
            <a:xfrm>
              <a:off x="1391" y="1415"/>
              <a:ext cx="1141" cy="553"/>
            </a:xfrm>
            <a:custGeom>
              <a:avLst/>
              <a:gdLst>
                <a:gd name="T0" fmla="*/ 0 w 2112"/>
                <a:gd name="T1" fmla="*/ 1024 h 1024"/>
                <a:gd name="T2" fmla="*/ 480 w 2112"/>
                <a:gd name="T3" fmla="*/ 976 h 1024"/>
                <a:gd name="T4" fmla="*/ 1008 w 2112"/>
                <a:gd name="T5" fmla="*/ 736 h 1024"/>
                <a:gd name="T6" fmla="*/ 1296 w 2112"/>
                <a:gd name="T7" fmla="*/ 64 h 1024"/>
                <a:gd name="T8" fmla="*/ 1536 w 2112"/>
                <a:gd name="T9" fmla="*/ 352 h 1024"/>
                <a:gd name="T10" fmla="*/ 1680 w 2112"/>
                <a:gd name="T11" fmla="*/ 880 h 1024"/>
                <a:gd name="T12" fmla="*/ 2112 w 2112"/>
                <a:gd name="T13" fmla="*/ 1024 h 10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12"/>
                <a:gd name="T22" fmla="*/ 0 h 1024"/>
                <a:gd name="T23" fmla="*/ 2112 w 2112"/>
                <a:gd name="T24" fmla="*/ 1024 h 10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12" h="1024">
                  <a:moveTo>
                    <a:pt x="0" y="1024"/>
                  </a:moveTo>
                  <a:cubicBezTo>
                    <a:pt x="156" y="1024"/>
                    <a:pt x="312" y="1024"/>
                    <a:pt x="480" y="976"/>
                  </a:cubicBezTo>
                  <a:cubicBezTo>
                    <a:pt x="648" y="928"/>
                    <a:pt x="872" y="888"/>
                    <a:pt x="1008" y="736"/>
                  </a:cubicBezTo>
                  <a:cubicBezTo>
                    <a:pt x="1144" y="584"/>
                    <a:pt x="1208" y="128"/>
                    <a:pt x="1296" y="64"/>
                  </a:cubicBezTo>
                  <a:cubicBezTo>
                    <a:pt x="1384" y="0"/>
                    <a:pt x="1472" y="216"/>
                    <a:pt x="1536" y="352"/>
                  </a:cubicBezTo>
                  <a:cubicBezTo>
                    <a:pt x="1600" y="488"/>
                    <a:pt x="1584" y="768"/>
                    <a:pt x="1680" y="880"/>
                  </a:cubicBezTo>
                  <a:cubicBezTo>
                    <a:pt x="1776" y="992"/>
                    <a:pt x="1944" y="1008"/>
                    <a:pt x="2112" y="1024"/>
                  </a:cubicBezTo>
                </a:path>
              </a:pathLst>
            </a:cu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4" name="Line 12"/>
            <p:cNvSpPr>
              <a:spLocks noChangeShapeType="1"/>
            </p:cNvSpPr>
            <p:nvPr/>
          </p:nvSpPr>
          <p:spPr bwMode="auto">
            <a:xfrm>
              <a:off x="983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5" name="Line 13"/>
            <p:cNvSpPr>
              <a:spLocks noChangeShapeType="1"/>
            </p:cNvSpPr>
            <p:nvPr/>
          </p:nvSpPr>
          <p:spPr bwMode="auto">
            <a:xfrm>
              <a:off x="1236" y="1547"/>
              <a:ext cx="0" cy="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6" name="Line 14"/>
            <p:cNvSpPr>
              <a:spLocks noChangeShapeType="1"/>
            </p:cNvSpPr>
            <p:nvPr/>
          </p:nvSpPr>
          <p:spPr bwMode="auto">
            <a:xfrm>
              <a:off x="1638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7" name="Line 15"/>
            <p:cNvSpPr>
              <a:spLocks noChangeShapeType="1"/>
            </p:cNvSpPr>
            <p:nvPr/>
          </p:nvSpPr>
          <p:spPr bwMode="auto">
            <a:xfrm>
              <a:off x="2001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8" name="Line 16"/>
            <p:cNvSpPr>
              <a:spLocks noChangeShapeType="1"/>
            </p:cNvSpPr>
            <p:nvPr/>
          </p:nvSpPr>
          <p:spPr bwMode="auto">
            <a:xfrm>
              <a:off x="2267" y="1586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9" name="Line 17"/>
            <p:cNvSpPr>
              <a:spLocks noChangeShapeType="1"/>
            </p:cNvSpPr>
            <p:nvPr/>
          </p:nvSpPr>
          <p:spPr bwMode="auto">
            <a:xfrm>
              <a:off x="432" y="2046"/>
              <a:ext cx="5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0" name="Line 18"/>
            <p:cNvSpPr>
              <a:spLocks noChangeShapeType="1"/>
            </p:cNvSpPr>
            <p:nvPr/>
          </p:nvSpPr>
          <p:spPr bwMode="auto">
            <a:xfrm>
              <a:off x="1236" y="2046"/>
              <a:ext cx="389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1" name="Line 19"/>
            <p:cNvSpPr>
              <a:spLocks noChangeShapeType="1"/>
            </p:cNvSpPr>
            <p:nvPr/>
          </p:nvSpPr>
          <p:spPr bwMode="auto">
            <a:xfrm>
              <a:off x="977" y="2098"/>
              <a:ext cx="259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2" name="Line 20"/>
            <p:cNvSpPr>
              <a:spLocks noChangeShapeType="1"/>
            </p:cNvSpPr>
            <p:nvPr/>
          </p:nvSpPr>
          <p:spPr bwMode="auto">
            <a:xfrm>
              <a:off x="1651" y="2098"/>
              <a:ext cx="337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3" name="Line 21"/>
            <p:cNvSpPr>
              <a:spLocks noChangeShapeType="1"/>
            </p:cNvSpPr>
            <p:nvPr/>
          </p:nvSpPr>
          <p:spPr bwMode="auto">
            <a:xfrm>
              <a:off x="2273" y="2098"/>
              <a:ext cx="337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44" name="Line 22"/>
            <p:cNvSpPr>
              <a:spLocks noChangeShapeType="1"/>
            </p:cNvSpPr>
            <p:nvPr/>
          </p:nvSpPr>
          <p:spPr bwMode="auto">
            <a:xfrm>
              <a:off x="1988" y="2150"/>
              <a:ext cx="259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42401" name="Rectangle 33"/>
          <p:cNvSpPr>
            <a:spLocks noChangeArrowheads="1"/>
          </p:cNvSpPr>
          <p:nvPr/>
        </p:nvSpPr>
        <p:spPr bwMode="auto">
          <a:xfrm>
            <a:off x="685800" y="4114800"/>
            <a:ext cx="3733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Example:  face detection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Here, X is an image region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dimension = # pixels 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each face can be thought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of as a point in a high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dimensional space</a:t>
            </a:r>
          </a:p>
        </p:txBody>
      </p:sp>
      <p:sp>
        <p:nvSpPr>
          <p:cNvPr id="442403" name="Rectangle 35"/>
          <p:cNvSpPr>
            <a:spLocks noChangeArrowheads="1"/>
          </p:cNvSpPr>
          <p:nvPr/>
        </p:nvSpPr>
        <p:spPr bwMode="auto">
          <a:xfrm>
            <a:off x="76200" y="6018213"/>
            <a:ext cx="4191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H. Schneiderman, T. Kanade. "A Statistical Method for 3D Object Detection Applied to Faces and Cars". IEEE Conference on Computer Vision and Pattern Recognition (CVPR 2000)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  <a:hlinkClick r:id="rId5"/>
              </a:rPr>
              <a:t>http://www-2.cs.cmu.edu/afs/cs.cmu.edu/user/hws/www/CVPR00.pdf</a:t>
            </a: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52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32549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01" grpId="0" build="p" autoUpdateAnimBg="0"/>
      <p:bldP spid="4424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r>
              <a:rPr lang="en-US" sz="3800" dirty="0" smtClean="0"/>
              <a:t>LSH function example: </a:t>
            </a:r>
            <a:br>
              <a:rPr lang="en-US" sz="3800" dirty="0" smtClean="0"/>
            </a:br>
            <a:r>
              <a:rPr lang="en-US" sz="3800" dirty="0" smtClean="0"/>
              <a:t>Min-hash for set overlap similarity</a:t>
            </a:r>
            <a:endParaRPr lang="en-US" sz="3800" dirty="0"/>
          </a:p>
        </p:txBody>
      </p:sp>
      <p:pic>
        <p:nvPicPr>
          <p:cNvPr id="4" name="Picture 4" descr="l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732" y="2030487"/>
            <a:ext cx="46799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528628" y="3705262"/>
            <a:ext cx="0" cy="83661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709728" y="3705262"/>
            <a:ext cx="0" cy="83661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52715" y="3203612"/>
            <a:ext cx="1944688" cy="941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100378" y="3456025"/>
            <a:ext cx="763587" cy="4381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516303" y="3456025"/>
            <a:ext cx="763587" cy="438150"/>
          </a:xfrm>
          <a:prstGeom prst="ellipse">
            <a:avLst/>
          </a:prstGeom>
          <a:solidFill>
            <a:srgbClr val="0000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52715" y="4395825"/>
            <a:ext cx="1944688" cy="941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100378" y="4646650"/>
            <a:ext cx="763587" cy="4381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516303" y="4646650"/>
            <a:ext cx="763587" cy="4381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820978" y="4270412"/>
            <a:ext cx="1736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973628" y="2694025"/>
            <a:ext cx="166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116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</a:rPr>
              <a:t>A</a:t>
            </a:r>
            <a:r>
              <a:rPr lang="en-US" sz="2400" baseline="-25000">
                <a:solidFill>
                  <a:srgbClr val="000000"/>
                </a:solidFill>
              </a:rPr>
              <a:t>1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b="1">
                <a:solidFill>
                  <a:srgbClr val="000000"/>
                </a:solidFill>
              </a:rPr>
              <a:t>∩</a:t>
            </a:r>
            <a:r>
              <a:rPr lang="en-US" sz="2400">
                <a:solidFill>
                  <a:srgbClr val="000000"/>
                </a:solidFill>
              </a:rPr>
              <a:t> A</a:t>
            </a:r>
            <a:r>
              <a:rPr lang="en-US" sz="2400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183178" y="48085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116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A</a:t>
            </a:r>
            <a:r>
              <a:rPr lang="en-US" sz="2400" baseline="-25000">
                <a:solidFill>
                  <a:srgbClr val="000000"/>
                </a:solidFill>
              </a:rPr>
              <a:t>1</a:t>
            </a:r>
            <a:r>
              <a:rPr lang="en-US" sz="2400">
                <a:solidFill>
                  <a:srgbClr val="000000"/>
                </a:solidFill>
              </a:rPr>
              <a:t> U A</a:t>
            </a:r>
            <a:r>
              <a:rPr lang="en-US" sz="2400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654415" y="3078200"/>
            <a:ext cx="1182688" cy="627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5932228" y="4899062"/>
            <a:ext cx="1320800" cy="125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pPr defTabSz="914116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179753" y="3494125"/>
            <a:ext cx="44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116"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A</a:t>
            </a:r>
            <a:r>
              <a:rPr lang="en-GB" baseline="-25000">
                <a:solidFill>
                  <a:srgbClr val="000000"/>
                </a:solidFill>
              </a:rPr>
              <a:t>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832215" y="3506825"/>
            <a:ext cx="47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116"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A</a:t>
            </a:r>
            <a:r>
              <a:rPr lang="en-GB" baseline="-25000">
                <a:solidFill>
                  <a:srgbClr val="000000"/>
                </a:solidFill>
              </a:rPr>
              <a:t>2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540" y="3824325"/>
            <a:ext cx="4097338" cy="86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743908" y="130476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 smtClean="0">
                <a:solidFill>
                  <a:srgbClr val="000000"/>
                </a:solidFill>
              </a:rPr>
              <a:t>[</a:t>
            </a:r>
            <a:r>
              <a:rPr lang="en-US" sz="2000" i="1" dirty="0" err="1" smtClean="0">
                <a:solidFill>
                  <a:srgbClr val="000000"/>
                </a:solidFill>
              </a:rPr>
              <a:t>Broder</a:t>
            </a:r>
            <a:r>
              <a:rPr lang="en-US" sz="2000" i="1" dirty="0" smtClean="0">
                <a:solidFill>
                  <a:srgbClr val="000000"/>
                </a:solidFill>
              </a:rPr>
              <a:t>, 1999]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466" y="6509309"/>
            <a:ext cx="2479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Kristen Grauman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79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object detection (Faces!)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595057" y="3793028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465435" y="3793028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902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r>
              <a:rPr lang="en-US" sz="3800" dirty="0" smtClean="0"/>
              <a:t>LSH function example: </a:t>
            </a:r>
            <a:br>
              <a:rPr lang="en-US" sz="3800" dirty="0" smtClean="0"/>
            </a:br>
            <a:r>
              <a:rPr lang="en-US" sz="3800" dirty="0" smtClean="0"/>
              <a:t>Min-hash for set overlap similarity</a:t>
            </a:r>
            <a:endParaRPr lang="en-US" sz="3800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71475" y="3382863"/>
            <a:ext cx="3311525" cy="547688"/>
            <a:chOff x="234" y="2024"/>
            <a:chExt cx="2086" cy="345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972" y="2024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625" y="2024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277" y="2024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929" y="2024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82" y="2024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34" y="2024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2579688" y="3382863"/>
            <a:ext cx="550862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95288" y="3959126"/>
            <a:ext cx="3311525" cy="547687"/>
            <a:chOff x="68" y="210"/>
            <a:chExt cx="2086" cy="345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806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0.63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459" y="21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0.88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111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0.55</a:t>
              </a: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763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0.94</a:t>
              </a: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416" y="21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0.31</a:t>
              </a: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68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0.19</a:t>
              </a: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395288" y="3382863"/>
            <a:ext cx="3311525" cy="547688"/>
            <a:chOff x="68" y="210"/>
            <a:chExt cx="2086" cy="345"/>
          </a:xfrm>
        </p:grpSpPr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1806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0.07</a:t>
              </a: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1459" y="21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0.75</a:t>
              </a: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111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0.59</a:t>
              </a: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763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0.22</a:t>
              </a: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416" y="21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0.90</a:t>
              </a: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68" y="21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0.41</a:t>
              </a:r>
            </a:p>
          </p:txBody>
        </p:sp>
      </p:grp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323850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1457325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2022475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2589213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890588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3157538" y="2158901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971550" y="1438176"/>
            <a:ext cx="171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Vocabulary</a:t>
            </a: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3870325" y="2158901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6" name="Oval 33"/>
          <p:cNvSpPr>
            <a:spLocks noChangeArrowheads="1"/>
          </p:cNvSpPr>
          <p:nvPr/>
        </p:nvSpPr>
        <p:spPr bwMode="auto">
          <a:xfrm>
            <a:off x="5003800" y="2158901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7" name="Oval 34"/>
          <p:cNvSpPr>
            <a:spLocks noChangeArrowheads="1"/>
          </p:cNvSpPr>
          <p:nvPr/>
        </p:nvSpPr>
        <p:spPr bwMode="auto">
          <a:xfrm>
            <a:off x="4437063" y="2158901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8" name="Oval 35"/>
          <p:cNvSpPr>
            <a:spLocks noChangeArrowheads="1"/>
          </p:cNvSpPr>
          <p:nvPr/>
        </p:nvSpPr>
        <p:spPr bwMode="auto">
          <a:xfrm>
            <a:off x="6238875" y="2158901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9" name="Oval 36"/>
          <p:cNvSpPr>
            <a:spLocks noChangeArrowheads="1"/>
          </p:cNvSpPr>
          <p:nvPr/>
        </p:nvSpPr>
        <p:spPr bwMode="auto">
          <a:xfrm>
            <a:off x="6804025" y="2158901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0" name="Oval 37"/>
          <p:cNvSpPr>
            <a:spLocks noChangeArrowheads="1"/>
          </p:cNvSpPr>
          <p:nvPr/>
        </p:nvSpPr>
        <p:spPr bwMode="auto">
          <a:xfrm>
            <a:off x="5672138" y="2158901"/>
            <a:ext cx="504825" cy="504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7451725" y="2158901"/>
            <a:ext cx="504825" cy="5048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42" name="Oval 39"/>
          <p:cNvSpPr>
            <a:spLocks noChangeArrowheads="1"/>
          </p:cNvSpPr>
          <p:nvPr/>
        </p:nvSpPr>
        <p:spPr bwMode="auto">
          <a:xfrm>
            <a:off x="8018463" y="2158901"/>
            <a:ext cx="504825" cy="5048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43" name="Oval 40"/>
          <p:cNvSpPr>
            <a:spLocks noChangeArrowheads="1"/>
          </p:cNvSpPr>
          <p:nvPr/>
        </p:nvSpPr>
        <p:spPr bwMode="auto">
          <a:xfrm>
            <a:off x="8585200" y="2158901"/>
            <a:ext cx="504825" cy="5048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60325" y="3382863"/>
            <a:ext cx="407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i="1" smtClean="0">
                <a:solidFill>
                  <a:srgbClr val="000000"/>
                </a:solidFill>
              </a:rPr>
              <a:t>f</a:t>
            </a:r>
            <a:r>
              <a:rPr lang="en-US" sz="2000" i="1" baseline="-25000" smtClean="0">
                <a:solidFill>
                  <a:srgbClr val="000000"/>
                </a:solidFill>
              </a:rPr>
              <a:t>1</a:t>
            </a:r>
            <a:r>
              <a:rPr lang="en-US" sz="2000" i="1" smtClean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-36513" y="3382863"/>
            <a:ext cx="960438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-36513" y="3382863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3683000" y="3382863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>
            <a:off x="1474788" y="3382863"/>
            <a:ext cx="5524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2027238" y="3382863"/>
            <a:ext cx="5524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>
            <a:off x="923925" y="3382863"/>
            <a:ext cx="5508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>
            <a:off x="3130550" y="3382863"/>
            <a:ext cx="5524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52" name="Group 49"/>
          <p:cNvGrpSpPr>
            <a:grpSpLocks/>
          </p:cNvGrpSpPr>
          <p:nvPr/>
        </p:nvGrpSpPr>
        <p:grpSpPr bwMode="auto">
          <a:xfrm>
            <a:off x="4437063" y="3382863"/>
            <a:ext cx="4086225" cy="504825"/>
            <a:chOff x="2795" y="2024"/>
            <a:chExt cx="2574" cy="318"/>
          </a:xfrm>
        </p:grpSpPr>
        <p:sp>
          <p:nvSpPr>
            <p:cNvPr id="53" name="Oval 50"/>
            <p:cNvSpPr>
              <a:spLocks noChangeArrowheads="1"/>
            </p:cNvSpPr>
            <p:nvPr/>
          </p:nvSpPr>
          <p:spPr bwMode="auto">
            <a:xfrm>
              <a:off x="2795" y="2024"/>
              <a:ext cx="318" cy="3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3929" y="2024"/>
              <a:ext cx="318" cy="31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55" name="Oval 52"/>
            <p:cNvSpPr>
              <a:spLocks noChangeArrowheads="1"/>
            </p:cNvSpPr>
            <p:nvPr/>
          </p:nvSpPr>
          <p:spPr bwMode="auto">
            <a:xfrm>
              <a:off x="5051" y="2024"/>
              <a:ext cx="318" cy="31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F</a:t>
              </a:r>
            </a:p>
          </p:txBody>
        </p:sp>
      </p:grpSp>
      <p:sp>
        <p:nvSpPr>
          <p:cNvPr id="56" name="Rectangle 53"/>
          <p:cNvSpPr>
            <a:spLocks noChangeArrowheads="1"/>
          </p:cNvSpPr>
          <p:nvPr/>
        </p:nvSpPr>
        <p:spPr bwMode="auto">
          <a:xfrm>
            <a:off x="60325" y="3930551"/>
            <a:ext cx="407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i="1" smtClean="0">
                <a:solidFill>
                  <a:srgbClr val="000000"/>
                </a:solidFill>
              </a:rPr>
              <a:t>f</a:t>
            </a:r>
            <a:r>
              <a:rPr lang="en-US" sz="2000" i="1" baseline="-25000" smtClean="0">
                <a:solidFill>
                  <a:srgbClr val="000000"/>
                </a:solidFill>
              </a:rPr>
              <a:t>2</a:t>
            </a:r>
            <a:r>
              <a:rPr lang="en-US" sz="2000" i="1" smtClean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71475" y="3930551"/>
            <a:ext cx="3311525" cy="549275"/>
            <a:chOff x="234" y="2369"/>
            <a:chExt cx="2086" cy="346"/>
          </a:xfrm>
        </p:grpSpPr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1972" y="2369"/>
              <a:ext cx="34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1625" y="2369"/>
              <a:ext cx="347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 bwMode="auto">
            <a:xfrm>
              <a:off x="1277" y="2369"/>
              <a:ext cx="34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 bwMode="auto">
            <a:xfrm>
              <a:off x="929" y="2369"/>
              <a:ext cx="34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 bwMode="auto">
            <a:xfrm>
              <a:off x="582" y="2369"/>
              <a:ext cx="347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 bwMode="auto">
            <a:xfrm>
              <a:off x="234" y="2369"/>
              <a:ext cx="34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64" name="Line 61"/>
          <p:cNvSpPr>
            <a:spLocks noChangeShapeType="1"/>
          </p:cNvSpPr>
          <p:nvPr/>
        </p:nvSpPr>
        <p:spPr bwMode="auto">
          <a:xfrm>
            <a:off x="-36513" y="3930551"/>
            <a:ext cx="0" cy="5492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Line 62"/>
          <p:cNvSpPr>
            <a:spLocks noChangeShapeType="1"/>
          </p:cNvSpPr>
          <p:nvPr/>
        </p:nvSpPr>
        <p:spPr bwMode="auto">
          <a:xfrm>
            <a:off x="3683000" y="3930551"/>
            <a:ext cx="0" cy="5492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66" name="Group 63"/>
          <p:cNvGrpSpPr>
            <a:grpSpLocks/>
          </p:cNvGrpSpPr>
          <p:nvPr/>
        </p:nvGrpSpPr>
        <p:grpSpPr bwMode="auto">
          <a:xfrm>
            <a:off x="4437063" y="3957538"/>
            <a:ext cx="4086225" cy="506413"/>
            <a:chOff x="2795" y="2386"/>
            <a:chExt cx="2574" cy="319"/>
          </a:xfrm>
        </p:grpSpPr>
        <p:sp>
          <p:nvSpPr>
            <p:cNvPr id="67" name="Oval 64"/>
            <p:cNvSpPr>
              <a:spLocks noChangeArrowheads="1"/>
            </p:cNvSpPr>
            <p:nvPr/>
          </p:nvSpPr>
          <p:spPr bwMode="auto">
            <a:xfrm>
              <a:off x="2795" y="2387"/>
              <a:ext cx="318" cy="3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68" name="Oval 65"/>
            <p:cNvSpPr>
              <a:spLocks noChangeArrowheads="1"/>
            </p:cNvSpPr>
            <p:nvPr/>
          </p:nvSpPr>
          <p:spPr bwMode="auto">
            <a:xfrm>
              <a:off x="3929" y="2386"/>
              <a:ext cx="318" cy="31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69" name="Oval 66"/>
            <p:cNvSpPr>
              <a:spLocks noChangeArrowheads="1"/>
            </p:cNvSpPr>
            <p:nvPr/>
          </p:nvSpPr>
          <p:spPr bwMode="auto">
            <a:xfrm>
              <a:off x="5051" y="2386"/>
              <a:ext cx="318" cy="31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70" name="Group 67"/>
          <p:cNvGrpSpPr>
            <a:grpSpLocks/>
          </p:cNvGrpSpPr>
          <p:nvPr/>
        </p:nvGrpSpPr>
        <p:grpSpPr bwMode="auto">
          <a:xfrm>
            <a:off x="-36513" y="4479826"/>
            <a:ext cx="8559801" cy="558800"/>
            <a:chOff x="-23" y="2715"/>
            <a:chExt cx="5392" cy="352"/>
          </a:xfrm>
        </p:grpSpPr>
        <p:sp>
          <p:nvSpPr>
            <p:cNvPr id="71" name="Rectangle 68"/>
            <p:cNvSpPr>
              <a:spLocks noChangeArrowheads="1"/>
            </p:cNvSpPr>
            <p:nvPr/>
          </p:nvSpPr>
          <p:spPr bwMode="auto">
            <a:xfrm>
              <a:off x="38" y="2715"/>
              <a:ext cx="25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i="1" smtClean="0">
                  <a:solidFill>
                    <a:srgbClr val="000000"/>
                  </a:solidFill>
                </a:rPr>
                <a:t>f</a:t>
              </a:r>
              <a:r>
                <a:rPr lang="en-US" sz="2000" i="1" baseline="-25000" smtClean="0">
                  <a:solidFill>
                    <a:srgbClr val="000000"/>
                  </a:solidFill>
                </a:rPr>
                <a:t>3</a:t>
              </a:r>
              <a:r>
                <a:rPr lang="en-US" sz="2000" i="1" smtClean="0">
                  <a:solidFill>
                    <a:srgbClr val="000000"/>
                  </a:solidFill>
                </a:rPr>
                <a:t>:</a:t>
              </a: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1972" y="2715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 bwMode="auto">
            <a:xfrm>
              <a:off x="1625" y="2715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 bwMode="auto">
            <a:xfrm>
              <a:off x="1277" y="2715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75" name="Rectangle 72"/>
            <p:cNvSpPr>
              <a:spLocks noChangeArrowheads="1"/>
            </p:cNvSpPr>
            <p:nvPr/>
          </p:nvSpPr>
          <p:spPr bwMode="auto">
            <a:xfrm>
              <a:off x="929" y="2715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 bwMode="auto">
            <a:xfrm>
              <a:off x="582" y="2715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 bwMode="auto">
            <a:xfrm>
              <a:off x="234" y="2715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-23" y="2715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2320" y="2715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0" name="Oval 77"/>
            <p:cNvSpPr>
              <a:spLocks noChangeArrowheads="1"/>
            </p:cNvSpPr>
            <p:nvPr/>
          </p:nvSpPr>
          <p:spPr bwMode="auto">
            <a:xfrm>
              <a:off x="2795" y="2749"/>
              <a:ext cx="318" cy="3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81" name="Oval 78"/>
            <p:cNvSpPr>
              <a:spLocks noChangeArrowheads="1"/>
            </p:cNvSpPr>
            <p:nvPr/>
          </p:nvSpPr>
          <p:spPr bwMode="auto">
            <a:xfrm>
              <a:off x="3930" y="2749"/>
              <a:ext cx="318" cy="31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82" name="Oval 79"/>
            <p:cNvSpPr>
              <a:spLocks noChangeArrowheads="1"/>
            </p:cNvSpPr>
            <p:nvPr/>
          </p:nvSpPr>
          <p:spPr bwMode="auto">
            <a:xfrm>
              <a:off x="5051" y="2749"/>
              <a:ext cx="318" cy="31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83" name="Group 80"/>
          <p:cNvGrpSpPr>
            <a:grpSpLocks/>
          </p:cNvGrpSpPr>
          <p:nvPr/>
        </p:nvGrpSpPr>
        <p:grpSpPr bwMode="auto">
          <a:xfrm>
            <a:off x="-36513" y="5027513"/>
            <a:ext cx="8559801" cy="587375"/>
            <a:chOff x="-23" y="3060"/>
            <a:chExt cx="5392" cy="370"/>
          </a:xfrm>
        </p:grpSpPr>
        <p:sp>
          <p:nvSpPr>
            <p:cNvPr id="84" name="Rectangle 81"/>
            <p:cNvSpPr>
              <a:spLocks noChangeArrowheads="1"/>
            </p:cNvSpPr>
            <p:nvPr/>
          </p:nvSpPr>
          <p:spPr bwMode="auto">
            <a:xfrm>
              <a:off x="38" y="3060"/>
              <a:ext cx="25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i="1" smtClean="0">
                  <a:solidFill>
                    <a:srgbClr val="000000"/>
                  </a:solidFill>
                </a:rPr>
                <a:t>f</a:t>
              </a:r>
              <a:r>
                <a:rPr lang="en-US" sz="2000" i="1" baseline="-25000" smtClean="0">
                  <a:solidFill>
                    <a:srgbClr val="000000"/>
                  </a:solidFill>
                </a:rPr>
                <a:t>4</a:t>
              </a:r>
              <a:r>
                <a:rPr lang="en-US" sz="2000" i="1" smtClean="0">
                  <a:solidFill>
                    <a:srgbClr val="000000"/>
                  </a:solidFill>
                </a:rPr>
                <a:t>:</a:t>
              </a: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 bwMode="auto">
            <a:xfrm>
              <a:off x="1972" y="306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 bwMode="auto">
            <a:xfrm>
              <a:off x="1625" y="306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7" name="Rectangle 84"/>
            <p:cNvSpPr>
              <a:spLocks noChangeArrowheads="1"/>
            </p:cNvSpPr>
            <p:nvPr/>
          </p:nvSpPr>
          <p:spPr bwMode="auto">
            <a:xfrm>
              <a:off x="1277" y="306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 bwMode="auto">
            <a:xfrm>
              <a:off x="929" y="306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 bwMode="auto">
            <a:xfrm>
              <a:off x="582" y="3060"/>
              <a:ext cx="347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 bwMode="auto">
            <a:xfrm>
              <a:off x="234" y="3060"/>
              <a:ext cx="34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>
              <a:off x="-23" y="3405"/>
              <a:ext cx="60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-23" y="3060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2320" y="3060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582" y="3405"/>
              <a:ext cx="347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5" name="Line 92"/>
            <p:cNvSpPr>
              <a:spLocks noChangeShapeType="1"/>
            </p:cNvSpPr>
            <p:nvPr/>
          </p:nvSpPr>
          <p:spPr bwMode="auto">
            <a:xfrm>
              <a:off x="929" y="3405"/>
              <a:ext cx="348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1277" y="3405"/>
              <a:ext cx="348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1625" y="3405"/>
              <a:ext cx="347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>
              <a:off x="1972" y="3405"/>
              <a:ext cx="348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9" name="Oval 96"/>
            <p:cNvSpPr>
              <a:spLocks noChangeArrowheads="1"/>
            </p:cNvSpPr>
            <p:nvPr/>
          </p:nvSpPr>
          <p:spPr bwMode="auto">
            <a:xfrm>
              <a:off x="2795" y="3112"/>
              <a:ext cx="318" cy="3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00" name="Oval 97"/>
            <p:cNvSpPr>
              <a:spLocks noChangeArrowheads="1"/>
            </p:cNvSpPr>
            <p:nvPr/>
          </p:nvSpPr>
          <p:spPr bwMode="auto">
            <a:xfrm>
              <a:off x="3929" y="3112"/>
              <a:ext cx="318" cy="31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01" name="Oval 98"/>
            <p:cNvSpPr>
              <a:spLocks noChangeArrowheads="1"/>
            </p:cNvSpPr>
            <p:nvPr/>
          </p:nvSpPr>
          <p:spPr bwMode="auto">
            <a:xfrm>
              <a:off x="5051" y="3112"/>
              <a:ext cx="318" cy="31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E</a:t>
              </a:r>
            </a:p>
          </p:txBody>
        </p:sp>
      </p:grpSp>
      <p:sp>
        <p:nvSpPr>
          <p:cNvPr id="102" name="Rectangle 99"/>
          <p:cNvSpPr>
            <a:spLocks noChangeArrowheads="1"/>
          </p:cNvSpPr>
          <p:nvPr/>
        </p:nvSpPr>
        <p:spPr bwMode="auto">
          <a:xfrm>
            <a:off x="4211638" y="1438176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Set </a:t>
            </a:r>
            <a:r>
              <a:rPr lang="en-GB" sz="2400" b="1" i="1" smtClean="0">
                <a:solidFill>
                  <a:srgbClr val="FF0000"/>
                </a:solidFill>
              </a:rPr>
              <a:t>A</a:t>
            </a:r>
            <a:endParaRPr lang="en-US" sz="2400" b="1" i="1" smtClean="0">
              <a:solidFill>
                <a:srgbClr val="FF0000"/>
              </a:solidFill>
            </a:endParaRPr>
          </a:p>
        </p:txBody>
      </p:sp>
      <p:sp>
        <p:nvSpPr>
          <p:cNvPr id="103" name="Rectangle 100"/>
          <p:cNvSpPr>
            <a:spLocks noChangeArrowheads="1"/>
          </p:cNvSpPr>
          <p:nvPr/>
        </p:nvSpPr>
        <p:spPr bwMode="auto">
          <a:xfrm>
            <a:off x="6084888" y="1438176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Set </a:t>
            </a:r>
            <a:r>
              <a:rPr lang="en-GB" sz="2400" b="1" i="1" smtClean="0">
                <a:solidFill>
                  <a:srgbClr val="00FFFF"/>
                </a:solidFill>
              </a:rPr>
              <a:t>B</a:t>
            </a:r>
            <a:endParaRPr lang="en-US" sz="2400" b="1" i="1" smtClean="0">
              <a:solidFill>
                <a:srgbClr val="00FFFF"/>
              </a:solidFill>
            </a:endParaRPr>
          </a:p>
        </p:txBody>
      </p:sp>
      <p:sp>
        <p:nvSpPr>
          <p:cNvPr id="104" name="Rectangle 101"/>
          <p:cNvSpPr>
            <a:spLocks noChangeArrowheads="1"/>
          </p:cNvSpPr>
          <p:nvPr/>
        </p:nvSpPr>
        <p:spPr bwMode="auto">
          <a:xfrm>
            <a:off x="7812088" y="1412776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Set </a:t>
            </a:r>
            <a:r>
              <a:rPr lang="en-GB" sz="2400" b="1" i="1" smtClean="0">
                <a:solidFill>
                  <a:srgbClr val="008000"/>
                </a:solidFill>
              </a:rPr>
              <a:t>C</a:t>
            </a:r>
            <a:endParaRPr lang="en-US" sz="2400" b="1" i="1" smtClean="0">
              <a:solidFill>
                <a:srgbClr val="008000"/>
              </a:solidFill>
            </a:endParaRPr>
          </a:p>
        </p:txBody>
      </p:sp>
      <p:sp>
        <p:nvSpPr>
          <p:cNvPr id="105" name="Rectangle 102"/>
          <p:cNvSpPr>
            <a:spLocks noChangeArrowheads="1"/>
          </p:cNvSpPr>
          <p:nvPr/>
        </p:nvSpPr>
        <p:spPr bwMode="auto">
          <a:xfrm>
            <a:off x="669925" y="2806601"/>
            <a:ext cx="269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Random orderings</a:t>
            </a: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6" name="Rectangle 103"/>
          <p:cNvSpPr>
            <a:spLocks noChangeArrowheads="1"/>
          </p:cNvSpPr>
          <p:nvPr/>
        </p:nvSpPr>
        <p:spPr bwMode="auto">
          <a:xfrm>
            <a:off x="5792788" y="2806601"/>
            <a:ext cx="1490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</a:rPr>
              <a:t>min-Hash</a:t>
            </a: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7" name="Text Box 104"/>
          <p:cNvSpPr txBox="1">
            <a:spLocks noChangeArrowheads="1"/>
          </p:cNvSpPr>
          <p:nvPr/>
        </p:nvSpPr>
        <p:spPr bwMode="auto">
          <a:xfrm>
            <a:off x="323850" y="5922863"/>
            <a:ext cx="265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overlap (</a:t>
            </a:r>
            <a:r>
              <a:rPr lang="en-US" b="1" i="1" smtClean="0">
                <a:solidFill>
                  <a:srgbClr val="D20000"/>
                </a:solidFill>
              </a:rPr>
              <a:t>A</a:t>
            </a:r>
            <a:r>
              <a:rPr lang="en-US" smtClean="0">
                <a:solidFill>
                  <a:srgbClr val="000000"/>
                </a:solidFill>
              </a:rPr>
              <a:t>,</a:t>
            </a:r>
            <a:r>
              <a:rPr lang="en-US" b="1" i="1" smtClean="0">
                <a:solidFill>
                  <a:srgbClr val="00FFFF"/>
                </a:solidFill>
              </a:rPr>
              <a:t>B</a:t>
            </a:r>
            <a:r>
              <a:rPr lang="en-US" smtClean="0">
                <a:solidFill>
                  <a:srgbClr val="000000"/>
                </a:solidFill>
              </a:rPr>
              <a:t>) = 3/4 </a:t>
            </a:r>
            <a:r>
              <a:rPr lang="en-US" smtClean="0">
                <a:solidFill>
                  <a:srgbClr val="808080"/>
                </a:solidFill>
              </a:rPr>
              <a:t>(1/2)</a:t>
            </a:r>
          </a:p>
        </p:txBody>
      </p:sp>
      <p:sp>
        <p:nvSpPr>
          <p:cNvPr id="108" name="Text Box 105"/>
          <p:cNvSpPr txBox="1">
            <a:spLocks noChangeArrowheads="1"/>
          </p:cNvSpPr>
          <p:nvPr/>
        </p:nvSpPr>
        <p:spPr bwMode="auto">
          <a:xfrm>
            <a:off x="3276600" y="5903813"/>
            <a:ext cx="271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overlap (</a:t>
            </a:r>
            <a:r>
              <a:rPr lang="en-US" b="1" i="1" smtClean="0">
                <a:solidFill>
                  <a:srgbClr val="D20000"/>
                </a:solidFill>
              </a:rPr>
              <a:t>A</a:t>
            </a:r>
            <a:r>
              <a:rPr lang="en-US" smtClean="0">
                <a:solidFill>
                  <a:srgbClr val="000000"/>
                </a:solidFill>
              </a:rPr>
              <a:t>,</a:t>
            </a:r>
            <a:r>
              <a:rPr lang="en-US" b="1" i="1" smtClean="0">
                <a:solidFill>
                  <a:srgbClr val="008000"/>
                </a:solidFill>
              </a:rPr>
              <a:t>C</a:t>
            </a:r>
            <a:r>
              <a:rPr lang="en-US" smtClean="0">
                <a:solidFill>
                  <a:srgbClr val="000000"/>
                </a:solidFill>
              </a:rPr>
              <a:t>) = 1/4 </a:t>
            </a:r>
            <a:r>
              <a:rPr lang="en-US" smtClean="0">
                <a:solidFill>
                  <a:srgbClr val="808080"/>
                </a:solidFill>
              </a:rPr>
              <a:t>(1/5)</a:t>
            </a:r>
            <a:r>
              <a:rPr 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9" name="Text Box 106"/>
          <p:cNvSpPr txBox="1">
            <a:spLocks noChangeArrowheads="1"/>
          </p:cNvSpPr>
          <p:nvPr/>
        </p:nvSpPr>
        <p:spPr bwMode="auto">
          <a:xfrm>
            <a:off x="6372225" y="5903813"/>
            <a:ext cx="227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overlap (</a:t>
            </a:r>
            <a:r>
              <a:rPr lang="en-US" b="1" i="1" smtClean="0">
                <a:solidFill>
                  <a:srgbClr val="00FFFF"/>
                </a:solidFill>
              </a:rPr>
              <a:t>B</a:t>
            </a:r>
            <a:r>
              <a:rPr lang="en-US" smtClean="0">
                <a:solidFill>
                  <a:srgbClr val="000000"/>
                </a:solidFill>
              </a:rPr>
              <a:t>,</a:t>
            </a:r>
            <a:r>
              <a:rPr lang="en-US" b="1" i="1" smtClean="0">
                <a:solidFill>
                  <a:srgbClr val="008000"/>
                </a:solidFill>
              </a:rPr>
              <a:t>C</a:t>
            </a:r>
            <a:r>
              <a:rPr lang="en-US" smtClean="0">
                <a:solidFill>
                  <a:srgbClr val="000000"/>
                </a:solidFill>
              </a:rPr>
              <a:t>) = 0 </a:t>
            </a:r>
            <a:r>
              <a:rPr lang="en-US" smtClean="0">
                <a:solidFill>
                  <a:srgbClr val="808080"/>
                </a:solidFill>
              </a:rPr>
              <a:t>(0)</a:t>
            </a:r>
          </a:p>
        </p:txBody>
      </p:sp>
      <p:sp>
        <p:nvSpPr>
          <p:cNvPr id="110" name="Text Box 107"/>
          <p:cNvSpPr txBox="1">
            <a:spLocks noChangeArrowheads="1"/>
          </p:cNvSpPr>
          <p:nvPr/>
        </p:nvSpPr>
        <p:spPr bwMode="auto">
          <a:xfrm>
            <a:off x="3779838" y="3454301"/>
            <a:ext cx="1206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~ Un (0,1)</a:t>
            </a:r>
          </a:p>
        </p:txBody>
      </p:sp>
      <p:sp>
        <p:nvSpPr>
          <p:cNvPr id="111" name="Text Box 108"/>
          <p:cNvSpPr txBox="1">
            <a:spLocks noChangeArrowheads="1"/>
          </p:cNvSpPr>
          <p:nvPr/>
        </p:nvSpPr>
        <p:spPr bwMode="auto">
          <a:xfrm>
            <a:off x="3779838" y="4030563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~ Un (0,1)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0" y="6577607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1400" dirty="0" smtClean="0">
                <a:solidFill>
                  <a:srgbClr val="000000"/>
                </a:solidFill>
              </a:rPr>
              <a:t>Slide credit: </a:t>
            </a:r>
            <a:r>
              <a:rPr lang="en-US" sz="1400" dirty="0" err="1" smtClean="0">
                <a:solidFill>
                  <a:srgbClr val="000000"/>
                </a:solidFill>
              </a:rPr>
              <a:t>Ondrej</a:t>
            </a:r>
            <a:r>
              <a:rPr lang="en-US" sz="1400" dirty="0" smtClean="0">
                <a:solidFill>
                  <a:srgbClr val="000000"/>
                </a:solidFill>
              </a:rPr>
              <a:t> Chum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563888" y="645789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sz="2000" i="1" dirty="0" smtClean="0">
                <a:solidFill>
                  <a:srgbClr val="000000"/>
                </a:solidFill>
              </a:rPr>
              <a:t>[</a:t>
            </a:r>
            <a:r>
              <a:rPr lang="en-US" sz="2000" i="1" dirty="0" err="1" smtClean="0">
                <a:solidFill>
                  <a:srgbClr val="000000"/>
                </a:solidFill>
              </a:rPr>
              <a:t>Broder</a:t>
            </a:r>
            <a:r>
              <a:rPr lang="en-US" sz="2000" i="1" dirty="0" smtClean="0">
                <a:solidFill>
                  <a:srgbClr val="000000"/>
                </a:solidFill>
              </a:rPr>
              <a:t>, 1999]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6" grpId="0"/>
      <p:bldP spid="107" grpId="0"/>
      <p:bldP spid="108" grpId="0"/>
      <p:bldP spid="109" grpId="0"/>
      <p:bldP spid="110" grpId="0"/>
      <p:bldP spid="110" grpId="1"/>
      <p:bldP spid="111" grpId="0"/>
      <p:bldP spid="1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2740</Words>
  <Application>Microsoft Office PowerPoint</Application>
  <PresentationFormat>On-screen Show (4:3)</PresentationFormat>
  <Paragraphs>724</Paragraphs>
  <Slides>80</Slides>
  <Notes>65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114" baseType="lpstr">
      <vt:lpstr>Arial</vt:lpstr>
      <vt:lpstr>Arial Black</vt:lpstr>
      <vt:lpstr>b</vt:lpstr>
      <vt:lpstr>Calibri</vt:lpstr>
      <vt:lpstr>Calibri Light</vt:lpstr>
      <vt:lpstr>ETH Light</vt:lpstr>
      <vt:lpstr>ETH-Light</vt:lpstr>
      <vt:lpstr>Symbol</vt:lpstr>
      <vt:lpstr>Times New Roman</vt:lpstr>
      <vt:lpstr>Trebuchet MS</vt:lpstr>
      <vt:lpstr>Wingdings</vt:lpstr>
      <vt:lpstr>Office Theme</vt:lpstr>
      <vt:lpstr>15_Default Design</vt:lpstr>
      <vt:lpstr>3_Default Design</vt:lpstr>
      <vt:lpstr>23_Default Design</vt:lpstr>
      <vt:lpstr>7_Default Design</vt:lpstr>
      <vt:lpstr>2_Default Design</vt:lpstr>
      <vt:lpstr>mosaic</vt:lpstr>
      <vt:lpstr>18_Default Design</vt:lpstr>
      <vt:lpstr>10_Default Design</vt:lpstr>
      <vt:lpstr>1_bernt</vt:lpstr>
      <vt:lpstr>12_Default Design</vt:lpstr>
      <vt:lpstr>5_Default Design</vt:lpstr>
      <vt:lpstr>4_Default Design</vt:lpstr>
      <vt:lpstr>20_Default Design</vt:lpstr>
      <vt:lpstr>Default Design</vt:lpstr>
      <vt:lpstr>21_Default Design</vt:lpstr>
      <vt:lpstr>24_Default Design</vt:lpstr>
      <vt:lpstr>25_Default Design</vt:lpstr>
      <vt:lpstr>26_Default Design</vt:lpstr>
      <vt:lpstr>6_Default Design</vt:lpstr>
      <vt:lpstr>6_Office Theme</vt:lpstr>
      <vt:lpstr>Equation</vt:lpstr>
      <vt:lpstr>Photo Editor Photo</vt:lpstr>
      <vt:lpstr>Mining, and Intro to Categorization</vt:lpstr>
      <vt:lpstr>Recognition and learning</vt:lpstr>
      <vt:lpstr>Last time</vt:lpstr>
      <vt:lpstr>Review questions</vt:lpstr>
      <vt:lpstr>Today</vt:lpstr>
      <vt:lpstr>Locality Sensitive Hashing (LSH)</vt:lpstr>
      <vt:lpstr>PowerPoint Presentation</vt:lpstr>
      <vt:lpstr>LSH function example:  Min-hash for set overlap similarity</vt:lpstr>
      <vt:lpstr>LSH function example:  Min-hash for set overlap similarity</vt:lpstr>
      <vt:lpstr>PowerPoint Presentation</vt:lpstr>
      <vt:lpstr>Multiple hash functions and tables</vt:lpstr>
      <vt:lpstr>Mining for common visual patterns</vt:lpstr>
      <vt:lpstr>Mining for common visual patterns</vt:lpstr>
      <vt:lpstr>Connected component clustering with hashing</vt:lpstr>
      <vt:lpstr>Geometric Min-hash</vt:lpstr>
      <vt:lpstr>Results:  Geometric Min-hash clustering</vt:lpstr>
      <vt:lpstr>Results:  Geometric Min-hash clustering</vt:lpstr>
      <vt:lpstr>Results:  Geometric Min-hash clustering</vt:lpstr>
      <vt:lpstr>Mining for common visual patterns</vt:lpstr>
      <vt:lpstr>Visual Rank: motivation</vt:lpstr>
      <vt:lpstr>Visual Rank</vt:lpstr>
      <vt:lpstr>Results: Visual Rank</vt:lpstr>
      <vt:lpstr>Results: Visual Rank</vt:lpstr>
      <vt:lpstr>Mining for common visual patterns</vt:lpstr>
      <vt:lpstr>Frequent item-sets</vt:lpstr>
      <vt:lpstr>PowerPoint Presentation</vt:lpstr>
      <vt:lpstr>PowerPoint Presentation</vt:lpstr>
      <vt:lpstr>PowerPoint Presentation</vt:lpstr>
      <vt:lpstr>Discovering favorite views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Categorization</vt:lpstr>
      <vt:lpstr>Visual Object Categories</vt:lpstr>
      <vt:lpstr>Visual Object Categories</vt:lpstr>
      <vt:lpstr>How many object categories are there?</vt:lpstr>
      <vt:lpstr>PowerPoint Presentation</vt:lpstr>
      <vt:lpstr>Other Types of Categories</vt:lpstr>
      <vt:lpstr>Why recognition?</vt:lpstr>
      <vt:lpstr>Autonomous agents able to detect objects </vt:lpstr>
      <vt:lpstr>Posing visual queries</vt:lpstr>
      <vt:lpstr>Finding visually similar objects</vt:lpstr>
      <vt:lpstr>Exploring community photo collections</vt:lpstr>
      <vt:lpstr>Discovering visual patterns</vt:lpstr>
      <vt:lpstr>Auto-annotation</vt:lpstr>
      <vt:lpstr>Challenges: robustness</vt:lpstr>
      <vt:lpstr>PowerPoint Presentation</vt:lpstr>
      <vt:lpstr>PowerPoint Presentation</vt:lpstr>
      <vt:lpstr>Challenges: complexity</vt:lpstr>
      <vt:lpstr>Challenges: learning with minimal supervision</vt:lpstr>
      <vt:lpstr>PowerPoint Presentation</vt:lpstr>
      <vt:lpstr>PowerPoint Presentation</vt:lpstr>
      <vt:lpstr>What kinds of things work best today?</vt:lpstr>
      <vt:lpstr>PowerPoint Presentation</vt:lpstr>
      <vt:lpstr>Progress charted by datasets</vt:lpstr>
      <vt:lpstr>Progress charted by datasets</vt:lpstr>
      <vt:lpstr>Progress charted by datasets</vt:lpstr>
      <vt:lpstr>Progress charted by datasets</vt:lpstr>
      <vt:lpstr>Evolution of methods</vt:lpstr>
      <vt:lpstr>Next</vt:lpstr>
      <vt:lpstr>Supervised classification</vt:lpstr>
      <vt:lpstr>Supervised classification</vt:lpstr>
      <vt:lpstr>Supervised classification</vt:lpstr>
      <vt:lpstr>Supervised classification</vt:lpstr>
      <vt:lpstr>Supervised classification</vt:lpstr>
      <vt:lpstr>Probability</vt:lpstr>
      <vt:lpstr>Example: learning skin colors</vt:lpstr>
      <vt:lpstr>Example: learning skin colors</vt:lpstr>
      <vt:lpstr>Bayes rule</vt:lpstr>
      <vt:lpstr>Example: classifying skin pixels</vt:lpstr>
      <vt:lpstr>Example: classifying skin pixels</vt:lpstr>
      <vt:lpstr>Example: classifying skin pixels</vt:lpstr>
      <vt:lpstr>Supervised classification</vt:lpstr>
      <vt:lpstr>General classification</vt:lpstr>
      <vt:lpstr>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2017-04-11T05:57:28Z</dcterms:created>
  <dcterms:modified xsi:type="dcterms:W3CDTF">2017-04-11T05:58:19Z</dcterms:modified>
</cp:coreProperties>
</file>