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8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9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0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1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2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3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media/image77.jpg" ContentType="image/jpg"/>
  <Override PartName="/ppt/media/image78.jpg" ContentType="image/jpg"/>
  <Override PartName="/ppt/media/image79.jpg" ContentType="image/jpg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media/image81.jpg" ContentType="image/jpg"/>
  <Override PartName="/ppt/media/image82.jpg" ContentType="image/jpg"/>
  <Override PartName="/ppt/media/image83.jpg" ContentType="image/jpg"/>
  <Override PartName="/ppt/media/image84.jpg" ContentType="image/jpg"/>
  <Override PartName="/ppt/media/image85.jpg" ContentType="image/jpg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4549" r:id="rId2"/>
    <p:sldMasterId id="2147484561" r:id="rId3"/>
    <p:sldMasterId id="2147484647" r:id="rId4"/>
    <p:sldMasterId id="2147484671" r:id="rId5"/>
    <p:sldMasterId id="2147484683" r:id="rId6"/>
    <p:sldMasterId id="2147484703" r:id="rId7"/>
    <p:sldMasterId id="2147484720" r:id="rId8"/>
    <p:sldMasterId id="2147484740" r:id="rId9"/>
    <p:sldMasterId id="2147484752" r:id="rId10"/>
    <p:sldMasterId id="2147484764" r:id="rId11"/>
    <p:sldMasterId id="2147484776" r:id="rId12"/>
    <p:sldMasterId id="2147484789" r:id="rId13"/>
    <p:sldMasterId id="2147484795" r:id="rId14"/>
  </p:sldMasterIdLst>
  <p:notesMasterIdLst>
    <p:notesMasterId r:id="rId64"/>
  </p:notesMasterIdLst>
  <p:handoutMasterIdLst>
    <p:handoutMasterId r:id="rId65"/>
  </p:handoutMasterIdLst>
  <p:sldIdLst>
    <p:sldId id="574" r:id="rId15"/>
    <p:sldId id="581" r:id="rId16"/>
    <p:sldId id="715" r:id="rId17"/>
    <p:sldId id="622" r:id="rId18"/>
    <p:sldId id="623" r:id="rId19"/>
    <p:sldId id="624" r:id="rId20"/>
    <p:sldId id="631" r:id="rId21"/>
    <p:sldId id="645" r:id="rId22"/>
    <p:sldId id="651" r:id="rId23"/>
    <p:sldId id="716" r:id="rId24"/>
    <p:sldId id="676" r:id="rId25"/>
    <p:sldId id="677" r:id="rId26"/>
    <p:sldId id="678" r:id="rId27"/>
    <p:sldId id="699" r:id="rId28"/>
    <p:sldId id="700" r:id="rId29"/>
    <p:sldId id="701" r:id="rId30"/>
    <p:sldId id="702" r:id="rId31"/>
    <p:sldId id="703" r:id="rId32"/>
    <p:sldId id="704" r:id="rId33"/>
    <p:sldId id="705" r:id="rId34"/>
    <p:sldId id="706" r:id="rId35"/>
    <p:sldId id="707" r:id="rId36"/>
    <p:sldId id="708" r:id="rId37"/>
    <p:sldId id="709" r:id="rId38"/>
    <p:sldId id="710" r:id="rId39"/>
    <p:sldId id="711" r:id="rId40"/>
    <p:sldId id="798" r:id="rId41"/>
    <p:sldId id="719" r:id="rId42"/>
    <p:sldId id="720" r:id="rId43"/>
    <p:sldId id="721" r:id="rId44"/>
    <p:sldId id="722" r:id="rId45"/>
    <p:sldId id="723" r:id="rId46"/>
    <p:sldId id="724" r:id="rId47"/>
    <p:sldId id="725" r:id="rId48"/>
    <p:sldId id="727" r:id="rId49"/>
    <p:sldId id="728" r:id="rId50"/>
    <p:sldId id="730" r:id="rId51"/>
    <p:sldId id="731" r:id="rId52"/>
    <p:sldId id="732" r:id="rId53"/>
    <p:sldId id="733" r:id="rId54"/>
    <p:sldId id="734" r:id="rId55"/>
    <p:sldId id="736" r:id="rId56"/>
    <p:sldId id="737" r:id="rId57"/>
    <p:sldId id="738" r:id="rId58"/>
    <p:sldId id="739" r:id="rId59"/>
    <p:sldId id="740" r:id="rId60"/>
    <p:sldId id="741" r:id="rId61"/>
    <p:sldId id="799" r:id="rId62"/>
    <p:sldId id="742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C671CE3-C50D-4DB9-8718-8B6ECFC7CB21}">
          <p14:sldIdLst>
            <p14:sldId id="574"/>
            <p14:sldId id="581"/>
            <p14:sldId id="715"/>
          </p14:sldIdLst>
        </p14:section>
        <p14:section name="Untitled Section" id="{3F64B974-6A62-4A8E-BED2-95D9B7723365}">
          <p14:sldIdLst>
            <p14:sldId id="622"/>
            <p14:sldId id="623"/>
            <p14:sldId id="624"/>
            <p14:sldId id="631"/>
            <p14:sldId id="645"/>
            <p14:sldId id="651"/>
            <p14:sldId id="716"/>
            <p14:sldId id="676"/>
            <p14:sldId id="677"/>
            <p14:sldId id="678"/>
            <p14:sldId id="699"/>
            <p14:sldId id="700"/>
            <p14:sldId id="701"/>
            <p14:sldId id="702"/>
            <p14:sldId id="703"/>
            <p14:sldId id="704"/>
            <p14:sldId id="705"/>
            <p14:sldId id="706"/>
            <p14:sldId id="707"/>
            <p14:sldId id="708"/>
            <p14:sldId id="709"/>
            <p14:sldId id="710"/>
            <p14:sldId id="711"/>
            <p14:sldId id="798"/>
            <p14:sldId id="719"/>
            <p14:sldId id="720"/>
            <p14:sldId id="721"/>
            <p14:sldId id="722"/>
            <p14:sldId id="723"/>
            <p14:sldId id="724"/>
            <p14:sldId id="725"/>
            <p14:sldId id="727"/>
            <p14:sldId id="728"/>
            <p14:sldId id="730"/>
            <p14:sldId id="731"/>
            <p14:sldId id="732"/>
            <p14:sldId id="733"/>
            <p14:sldId id="734"/>
            <p14:sldId id="736"/>
            <p14:sldId id="737"/>
            <p14:sldId id="738"/>
            <p14:sldId id="739"/>
            <p14:sldId id="740"/>
            <p14:sldId id="741"/>
            <p14:sldId id="799"/>
            <p14:sldId id="74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387" autoAdjust="0"/>
  </p:normalViewPr>
  <p:slideViewPr>
    <p:cSldViewPr snapToGrid="0">
      <p:cViewPr varScale="1">
        <p:scale>
          <a:sx n="57" d="100"/>
          <a:sy n="57" d="100"/>
        </p:scale>
        <p:origin x="812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63" Type="http://schemas.openxmlformats.org/officeDocument/2006/relationships/slide" Target="slides/slide49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7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presProps" Target="presProps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9" Type="http://schemas.openxmlformats.org/officeDocument/2006/relationships/slide" Target="slides/slide25.xml"/><Relationship Id="rId34" Type="http://schemas.openxmlformats.org/officeDocument/2006/relationships/slide" Target="slides/slide20.xml"/><Relationship Id="rId50" Type="http://schemas.openxmlformats.org/officeDocument/2006/relationships/slide" Target="slides/slide36.xml"/><Relationship Id="rId55" Type="http://schemas.openxmlformats.org/officeDocument/2006/relationships/slide" Target="slides/slide4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E48B0-99B2-4F09-9A57-608BF6DCC42A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D2A18-97C0-4A2D-B124-86BD756C2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42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1CB98-539D-4180-81ED-9500A2F0E35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8447A-A6DA-4E4B-BABB-ACAE952B9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8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F8447A-A6DA-4E4B-BABB-ACAE952B9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005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FF5F7-972E-417E-A828-6908276ED9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43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FF5F7-972E-417E-A828-6908276ED9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645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51D83A-EF93-4124-9F75-6630F86B2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179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909E92-42AC-431E-97EB-E81D902795C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79913"/>
            <a:ext cx="5084762" cy="4148137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77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72F3FD-1C59-42E6-ACDE-13A36095105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61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F4CCCB-5121-4CE3-AFBD-32EBF6FEBE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480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3CC1A1-3456-4F29-B1FC-C892E7CA8EC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512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8B466B-44B2-4DA3-99E4-4B974D7C868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1095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E4B13F-30CA-4F0C-BCD7-1EEA760EF521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964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8CF1FF-1A43-4883-ACD0-FBA6EBC737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564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391C49-A166-4249-8C03-E694FA2F7D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6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9594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8CF1FF-1A43-4883-ACD0-FBA6EBC737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1355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8CF1FF-1A43-4883-ACD0-FBA6EBC737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029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FF5F7-972E-417E-A828-6908276ED9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3557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F8447A-A6DA-4E4B-BABB-ACAE952B9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1728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7E2D4-B049-4EF6-A864-DF3FCB432F0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0404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FC3C9D-016C-4EEC-BF9B-4771B859301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2638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714B3-73B8-470F-B6CD-433CBAA602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5152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6EECB7-1C2B-46B9-AD00-AE4DA96861A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0386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714B3-73B8-470F-B6CD-433CBAA602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3809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714B3-73B8-470F-B6CD-433CBAA602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789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391C49-A166-4249-8C03-E694FA2F7D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6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328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en-US" altLang="en-US" dirty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2E963-507E-4683-82DF-3FFBB55810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3078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714B3-73B8-470F-B6CD-433CBAA602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1328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en-US" alt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78F489-C7F5-4DD2-AA70-5EF2F0D19A9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2355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en-US" alt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6CCF8-7D36-4169-9072-2930118F139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1508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lvl="0" indent="0">
              <a:buFontTx/>
              <a:buNone/>
            </a:pPr>
            <a:endParaRPr lang="en-US" altLang="en-US" dirty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02D46D-8073-49E3-9134-78E357EAB6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5917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altLang="en-US" dirty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17DEE3-E3A7-41F9-A78E-BBAC45C65C6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1244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28650" lvl="1" indent="-171450">
              <a:buFontTx/>
              <a:buChar char="•"/>
            </a:pPr>
            <a:endParaRPr lang="en-US" altLang="en-US" dirty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445CA8-3788-4F90-ADA0-EE34BC04196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5584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DBBE40-0CE3-441A-8955-D27E7D378E5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8437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171450" indent="-171450">
              <a:buFontTx/>
              <a:buChar char="•"/>
            </a:pPr>
            <a:endParaRPr lang="en-US" altLang="en-US" dirty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66EA72-4E38-44BF-8FEB-5B11E2127A2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5453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628650" lvl="1" indent="-171450">
              <a:buFontTx/>
              <a:buChar char="•"/>
            </a:pPr>
            <a:endParaRPr lang="en-US" altLang="en-US" dirty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1C74CA-19FF-4365-B939-F8925694053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406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077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29D390-6A86-4A2D-8A50-43814E23FE3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5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731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7D210B-C1A3-45D2-8495-1647A48F544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8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532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BA4140-EEC5-4F43-B4C7-0B2D15FA055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9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261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F8447A-A6DA-4E4B-BABB-ACAE952B9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551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FF5F7-972E-417E-A828-6908276ED94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58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5354-7D85-4F68-AB17-62F543426C2E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6FBA-BE47-4EB2-AAB2-EAF176FCC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81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5354-7D85-4F68-AB17-62F543426C2E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6FBA-BE47-4EB2-AAB2-EAF176FCC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6843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24B8F0-B97B-4ADC-AA01-9DE0B205572E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33472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3C775A-5D4A-46D3-B10F-CE0C1B0E4C2D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05394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9CAD96-7251-4204-A254-BC5448265D16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05378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108D25-5759-419C-9865-C3DE6CDBEBCF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97735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95B794-16EA-4AC3-809E-6B295195CDDD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92593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0A73C4-EBB6-4380-B6C2-3A2D2147AB38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778426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5D4E30-0ADF-416A-ABA6-3B01DE4CCBA5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72092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347CDC-BD38-4E6A-AC9A-E877AC9A4E79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083748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B4595E-9B45-496B-9913-C87FDAE8214D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89798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27D93E-51FF-4EFE-A9DF-FF1358780A11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472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5354-7D85-4F68-AB17-62F543426C2E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6FBA-BE47-4EB2-AAB2-EAF176FCC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6457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02257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85607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99554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32776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96990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75500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6164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39652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33883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192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3E35DC-4495-4266-9E86-D258BAB5D95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28357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62508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3857C-A5DF-4723-BF76-562432447E5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D9413-FADB-4216-ABF7-D47E9C86A0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72419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3857C-A5DF-4723-BF76-562432447E5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D9413-FADB-4216-ABF7-D47E9C86A0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22410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3857C-A5DF-4723-BF76-562432447E5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D9413-FADB-4216-ABF7-D47E9C86A0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0812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3857C-A5DF-4723-BF76-562432447E5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D9413-FADB-4216-ABF7-D47E9C86A0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25579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3857C-A5DF-4723-BF76-562432447E5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D9413-FADB-4216-ABF7-D47E9C86A0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2297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3857C-A5DF-4723-BF76-562432447E5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D9413-FADB-4216-ABF7-D47E9C86A0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08047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3857C-A5DF-4723-BF76-562432447E5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D9413-FADB-4216-ABF7-D47E9C86A0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74918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3857C-A5DF-4723-BF76-562432447E5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D9413-FADB-4216-ABF7-D47E9C86A0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6137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3857C-A5DF-4723-BF76-562432447E5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D9413-FADB-4216-ABF7-D47E9C86A0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79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FF970D-3EE0-4ED5-A054-D204EE4CFC6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43595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3857C-A5DF-4723-BF76-562432447E5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D9413-FADB-4216-ABF7-D47E9C86A0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5201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3857C-A5DF-4723-BF76-562432447E5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D9413-FADB-4216-ABF7-D47E9C86A0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32071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D45354-7D85-4F68-AB17-62F543426C2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6A6FBA-BE47-4EB2-AAB2-EAF176FCC3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21513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D45354-7D85-4F68-AB17-62F543426C2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6A6FBA-BE47-4EB2-AAB2-EAF176FCC3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83687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D45354-7D85-4F68-AB17-62F543426C2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6A6FBA-BE47-4EB2-AAB2-EAF176FCC3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34015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D45354-7D85-4F68-AB17-62F543426C2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6A6FBA-BE47-4EB2-AAB2-EAF176FCC3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76519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D45354-7D85-4F68-AB17-62F543426C2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6A6FBA-BE47-4EB2-AAB2-EAF176FCC3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7235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D45354-7D85-4F68-AB17-62F543426C2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6A6FBA-BE47-4EB2-AAB2-EAF176FCC3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62340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D45354-7D85-4F68-AB17-62F543426C2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6A6FBA-BE47-4EB2-AAB2-EAF176FCC3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9351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D45354-7D85-4F68-AB17-62F543426C2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6A6FBA-BE47-4EB2-AAB2-EAF176FCC3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502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F341D6-F55A-4A54-BC75-E3C08BE9D5E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08943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D45354-7D85-4F68-AB17-62F543426C2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6A6FBA-BE47-4EB2-AAB2-EAF176FCC3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10149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D45354-7D85-4F68-AB17-62F543426C2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6A6FBA-BE47-4EB2-AAB2-EAF176FCC3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78292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D45354-7D85-4F68-AB17-62F543426C2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6A6FBA-BE47-4EB2-AAB2-EAF176FCC3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16212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B69A33-7FA7-4239-B156-665DE5557EF6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B85A0B-3CCD-4BD4-837A-D41E6B8EB0F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74615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BFEFB5-940C-492B-8D2F-0FB7D667C541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FBF58B-3786-4014-87A8-E937A948EEF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27327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F58C1A-1817-4E4D-95E9-22A13F209695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634621-6FCF-486C-B6EB-25722E1222B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11746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5BFFF2-832B-412E-A6E5-695F831E965A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51B518-DA5A-4198-B9AE-D79FD64DBB5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19962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06BE0C-F7C1-46E8-8134-7E83EEF29E44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668FF0-17CA-422C-9448-105878A988C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32879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52ED29-F1DE-4A20-B0AB-D770B50F778F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1D28DA-7E9B-4E85-9D7A-580253ABEE0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14471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3ACC24-510D-4158-B6A4-D92B643335A5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4E91BF-1D93-46A6-BC14-C0D2291C2AF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419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CBF183-D0DD-4DA9-8772-9EE5511C211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73309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93B859-1B71-4B8E-891F-45F041B8E4EF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E8E5BB-2E5D-4BB0-9399-9D150EDE4B1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96857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100F5E-9737-4BFA-A4E0-7F08813C0D2C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84ADEC-D7BE-4A5F-AB78-3DE99F7E16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12711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EBE9F7-7770-4284-886C-3987DBD326D3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E2C04B-5647-49D6-B8AB-10F41DABE5D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64436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B120D5-1B7B-443A-BCC0-CA6FF10C9970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58F61A-4251-4F40-95D1-9277F11A5AB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62887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39248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24140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00280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46417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66669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44575"/>
            <a:ext cx="77724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64008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C3B217-2813-4B11-9B5A-BDB5E404494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264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04DA1C-9F2C-484D-9D5E-2FC32A3A3E1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81873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F9AEBF-8D5A-4D01-A4C7-9C442F6F5A4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63384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A55C3-A2A0-48AA-9052-0DE919FA244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30525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052C29-24AC-4281-B0FA-22486AFF345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56525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2BC31D-11CF-4726-BED7-5BB0C9F7D32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06322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BA7E50-3267-4F3A-BBBD-2148F735F76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75575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9B8CDF-81C3-4523-A055-D2B924AB2A2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60689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3A6348-13DF-493F-8888-F48ADC7B486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52592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5F629-4B69-4C44-A857-FC688A03D00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94051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307E1E-79A2-4EC2-8C02-4867E56C699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87792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4E1A0A-5766-4643-9B28-21ED4E3CD8F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742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3148CD-FCAD-40B7-97EC-F8D39CF6E55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89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79D050-0C74-41E8-8605-B4A2775413D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438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B1FE1E-57E7-4F6C-88FC-F125E09B741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311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5354-7D85-4F68-AB17-62F543426C2E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6FBA-BE47-4EB2-AAB2-EAF176FCC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01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C38747-533C-4FA4-BB54-F187D54F41B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496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A18E52-887D-412A-999B-1F10EE6F7AB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402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4F1A40-A785-4D87-AA45-7C4E90A1ED5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158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Computer Vision - A Modern Approach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Set:  Model-based Vision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Slides by D.A. Forsyth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242E61-A159-4CC8-A7F4-19859861822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8941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Computer Vision - A Modern Approach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Set:  Model-based Vision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Slides by D.A. Forsyth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527DA4-6E60-4521-9C0F-FDDAD653A4B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2750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Computer Vision - A Modern Approach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Set:  Model-based Vision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Slides by D.A. Forsyth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E5B6EF-7331-4BC9-AD6A-8643A8933F4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0398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Computer Vision - A Modern Approach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Set:  Model-based Vision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Slides by D.A. Forsyth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80CE8D-5D6B-40A3-800B-589DBB4BBCD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902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Computer Vision - A Modern Approach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Set:  Model-based Vision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Slides by D.A. Forsyth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DFDD22-D347-4D16-94A6-561F239C71F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833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Computer Vision - A Modern Approach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Set:  Model-based Vision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Slides by D.A. Forsyth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52F490-26B8-4624-B9BD-0568DD85434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4450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Computer Vision - A Modern Approach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Set:  Model-based Vision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Slides by D.A. Forsyth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E09B5E-3D5D-4550-B8CD-AC2CB1FC216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8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5354-7D85-4F68-AB17-62F543426C2E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6FBA-BE47-4EB2-AAB2-EAF176FCC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47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Computer Vision - A Modern Approach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Set:  Model-based Vision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Slides by D.A. Forsyth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A07BA4-4C12-4A37-88CE-E58BCA4E27B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8346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Computer Vision - A Modern Approach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Set:  Model-based Vision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Slides by D.A. Forsyth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03440C-3550-41AF-86B2-0FFD1AC353A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82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Computer Vision - A Modern Approach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Set:  Model-based Vision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Slides by D.A. Forsyth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21484A-BE26-434F-8805-2EB6DCAB84A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5123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Computer Vision - A Modern Approach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Set:  Model-based Vision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Slides by D.A. Forsyth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E346A8-5573-4945-A428-FC792F62D0D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5733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3053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0271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5045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000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0670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972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5354-7D85-4F68-AB17-62F543426C2E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6FBA-BE47-4EB2-AAB2-EAF176FCC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387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0104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7165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8738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9561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6829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3E35DC-4495-4266-9E86-D258BAB5D95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73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FF970D-3EE0-4ED5-A054-D204EE4CFC6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437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F341D6-F55A-4A54-BC75-E3C08BE9D5E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7353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CBF183-D0DD-4DA9-8772-9EE5511C211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3120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04DA1C-9F2C-484D-9D5E-2FC32A3A3E1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769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5354-7D85-4F68-AB17-62F543426C2E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6FBA-BE47-4EB2-AAB2-EAF176FCC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49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3148CD-FCAD-40B7-97EC-F8D39CF6E55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8112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79D050-0C74-41E8-8605-B4A2775413D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9818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B1FE1E-57E7-4F6C-88FC-F125E09B741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1309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C38747-533C-4FA4-BB54-F187D54F41B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6848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A18E52-887D-412A-999B-1F10EE6F7AB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9397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4F1A40-A785-4D87-AA45-7C4E90A1ED5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7449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3E2454-F244-48D7-A43F-9F9879DB5837}" type="slidenum"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28864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1E2221-A624-40E0-957B-0289EC2FBE57}" type="slidenum"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12750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D13AB-CCC3-4AC7-BC15-3B93AF385366}" type="slidenum"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55974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D6573E-C6D2-4553-A10C-F37EC553F2CB}" type="slidenum"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165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5354-7D85-4F68-AB17-62F543426C2E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6FBA-BE47-4EB2-AAB2-EAF176FCC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464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41A9F-19B6-43D8-9250-5874A661AD8B}" type="slidenum"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50745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E61D3-0E31-4050-B398-9D27C15B3336}" type="slidenum"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13048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5B8487-C662-4175-B6A8-1135D0FD876E}" type="slidenum"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0030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9E72B-08FB-45AB-AA46-5269B52F3C9C}" type="slidenum"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88290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0118E-E432-45CE-9AF6-8E86A74AA083}" type="slidenum"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17021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18E94C-DFBD-4280-82AD-C95FA67CA095}" type="slidenum"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04189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A282C-6F2C-44E5-87AE-00EBBC2ACD90}" type="slidenum"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74930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FC16A-5C36-4BF8-80FC-02C2142E1BCC}" type="slidenum"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76093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2BDA1C-2B4F-4716-8BAF-0C4E445E1307}" type="slidenum"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85748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EC5B6B-CEEE-46B8-8AAE-F4651935394C}" type="slidenum"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3642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5354-7D85-4F68-AB17-62F543426C2E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6FBA-BE47-4EB2-AAB2-EAF176FCC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219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87CBB-9E58-41CB-B08B-1D38460A9D14}" type="slidenum"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29752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18828-CD4C-46D0-BF1A-DC986BE031D9}" type="slidenum"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03279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74723-8CF5-44B6-B682-F20A99F09F00}" type="slidenum"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52071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5D9728-357B-49D2-8F3A-D9DF3CB04473}" type="slidenum"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56907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1342C-93A0-4ED6-BDAC-FFD76ADE4CC9}" type="slidenum"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46299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5AB535-354F-4CC5-A453-CAD4EE85213F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98650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82EDEB-0F4F-42B4-9FD2-53B0F51F3A8E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53489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EE9F72-17CE-4D6D-9214-00D956899C39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23362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2BFE5E-57C7-49A4-8C59-A78402C22878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52050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F4F99C-8DAC-4308-A2DC-DC6451895E88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7478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5354-7D85-4F68-AB17-62F543426C2E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6FBA-BE47-4EB2-AAB2-EAF176FCC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133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91E716-F43B-4641-8D33-E519F858C1C6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05537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7D1AFD-85CD-42FD-9060-B78594780B16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79020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247E8E-2E20-4201-A2DF-E148F1581187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18885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6D40B7-656A-441D-B39C-32C2FD49D23A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40944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F3E096-691C-4588-87BC-73ED13DCAC27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7539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469916-AF59-4F50-805B-2CE58A7BFB8F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14965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A4DEB3-E5FE-4441-A81E-3B85AEC9112E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06793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4DD2B8-280F-4AA1-B191-3CD98199809B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72185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F3EA5-4751-41B8-88B6-79DE484F6E46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45769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246A47-B656-4ADC-B2CC-7D8A5CF396CE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153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5354-7D85-4F68-AB17-62F543426C2E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6FBA-BE47-4EB2-AAB2-EAF176FCC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498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F4EA5F-CE62-4239-9387-80E57EBF88DD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72428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F67862-ECB0-469F-B25C-3D46B4872DCF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653056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2FC568-75C4-48E2-A05F-F4EB60DB60B1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25003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E1E3DA-9351-4B49-B694-6B9B24673E57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489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CA93EA-1D87-4958-8522-33607EFF8509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48753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2689F3-FE9F-44CC-9284-C2F07DC75851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34712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EA651B-8B0A-4117-B592-28097E7EC0D1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035638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105F71-5D4B-410F-A7B9-41E980689D81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97425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573D84-1625-4CCD-AD63-42B635CE0C69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302234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DEDBBB-E98D-4769-8556-2C59C451004F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3078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45354-7D85-4F68-AB17-62F543426C2E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A6FBA-BE47-4EB2-AAB2-EAF176FCC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3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3857C-A5DF-4723-BF76-562432447E5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D9413-FADB-4216-ABF7-D47E9C86A0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5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3" r:id="rId1"/>
    <p:sldLayoutId id="2147484754" r:id="rId2"/>
    <p:sldLayoutId id="2147484755" r:id="rId3"/>
    <p:sldLayoutId id="2147484756" r:id="rId4"/>
    <p:sldLayoutId id="2147484757" r:id="rId5"/>
    <p:sldLayoutId id="2147484758" r:id="rId6"/>
    <p:sldLayoutId id="2147484759" r:id="rId7"/>
    <p:sldLayoutId id="2147484760" r:id="rId8"/>
    <p:sldLayoutId id="2147484761" r:id="rId9"/>
    <p:sldLayoutId id="2147484762" r:id="rId10"/>
    <p:sldLayoutId id="21474847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D45354-7D85-4F68-AB17-62F543426C2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A6FBA-BE47-4EB2-AAB2-EAF176FCC3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48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5" r:id="rId1"/>
    <p:sldLayoutId id="2147484766" r:id="rId2"/>
    <p:sldLayoutId id="2147484767" r:id="rId3"/>
    <p:sldLayoutId id="2147484768" r:id="rId4"/>
    <p:sldLayoutId id="2147484769" r:id="rId5"/>
    <p:sldLayoutId id="2147484770" r:id="rId6"/>
    <p:sldLayoutId id="2147484771" r:id="rId7"/>
    <p:sldLayoutId id="2147484772" r:id="rId8"/>
    <p:sldLayoutId id="2147484773" r:id="rId9"/>
    <p:sldLayoutId id="2147484774" r:id="rId10"/>
    <p:sldLayoutId id="21474847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D8B6E8-8C90-4D6F-99DF-9F6E9BA914DE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C527DF-0EF7-4469-90AB-90A911848E3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20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7" r:id="rId1"/>
    <p:sldLayoutId id="2147484778" r:id="rId2"/>
    <p:sldLayoutId id="2147484779" r:id="rId3"/>
    <p:sldLayoutId id="2147484780" r:id="rId4"/>
    <p:sldLayoutId id="2147484781" r:id="rId5"/>
    <p:sldLayoutId id="2147484782" r:id="rId6"/>
    <p:sldLayoutId id="2147484783" r:id="rId7"/>
    <p:sldLayoutId id="2147484784" r:id="rId8"/>
    <p:sldLayoutId id="2147484785" r:id="rId9"/>
    <p:sldLayoutId id="2147484786" r:id="rId10"/>
    <p:sldLayoutId id="21474847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9384" y="128778"/>
            <a:ext cx="8825230" cy="1034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4939" y="1394205"/>
            <a:ext cx="8834120" cy="407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69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1" r:id="rId2"/>
    <p:sldLayoutId id="2147484792" r:id="rId3"/>
    <p:sldLayoutId id="2147484793" r:id="rId4"/>
    <p:sldLayoutId id="214748479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AEC9AB-76AF-416B-8712-FF0EA24E8CD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3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6" r:id="rId1"/>
    <p:sldLayoutId id="2147484797" r:id="rId2"/>
    <p:sldLayoutId id="2147484798" r:id="rId3"/>
    <p:sldLayoutId id="2147484799" r:id="rId4"/>
    <p:sldLayoutId id="2147484800" r:id="rId5"/>
    <p:sldLayoutId id="2147484801" r:id="rId6"/>
    <p:sldLayoutId id="2147484802" r:id="rId7"/>
    <p:sldLayoutId id="2147484803" r:id="rId8"/>
    <p:sldLayoutId id="2147484804" r:id="rId9"/>
    <p:sldLayoutId id="2147484805" r:id="rId10"/>
    <p:sldLayoutId id="214748480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6C9F6E-F344-41CA-B292-68382B9587F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29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0" r:id="rId1"/>
    <p:sldLayoutId id="2147484551" r:id="rId2"/>
    <p:sldLayoutId id="2147484552" r:id="rId3"/>
    <p:sldLayoutId id="2147484553" r:id="rId4"/>
    <p:sldLayoutId id="2147484554" r:id="rId5"/>
    <p:sldLayoutId id="2147484555" r:id="rId6"/>
    <p:sldLayoutId id="2147484556" r:id="rId7"/>
    <p:sldLayoutId id="2147484557" r:id="rId8"/>
    <p:sldLayoutId id="2147484558" r:id="rId9"/>
    <p:sldLayoutId id="2147484559" r:id="rId10"/>
    <p:sldLayoutId id="21474845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Computer Vision - A Modern Approach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Set:  Model-based Vision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Slides by D.A. Forsyth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C6D01D-9E23-4E3E-B321-CA4D6A5AB7B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02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2" r:id="rId1"/>
    <p:sldLayoutId id="2147484563" r:id="rId2"/>
    <p:sldLayoutId id="2147484564" r:id="rId3"/>
    <p:sldLayoutId id="2147484565" r:id="rId4"/>
    <p:sldLayoutId id="2147484566" r:id="rId5"/>
    <p:sldLayoutId id="2147484567" r:id="rId6"/>
    <p:sldLayoutId id="2147484568" r:id="rId7"/>
    <p:sldLayoutId id="2147484569" r:id="rId8"/>
    <p:sldLayoutId id="2147484570" r:id="rId9"/>
    <p:sldLayoutId id="2147484571" r:id="rId10"/>
    <p:sldLayoutId id="214748457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97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8" r:id="rId1"/>
    <p:sldLayoutId id="2147484649" r:id="rId2"/>
    <p:sldLayoutId id="2147484650" r:id="rId3"/>
    <p:sldLayoutId id="2147484651" r:id="rId4"/>
    <p:sldLayoutId id="2147484652" r:id="rId5"/>
    <p:sldLayoutId id="2147484653" r:id="rId6"/>
    <p:sldLayoutId id="2147484654" r:id="rId7"/>
    <p:sldLayoutId id="2147484655" r:id="rId8"/>
    <p:sldLayoutId id="2147484656" r:id="rId9"/>
    <p:sldLayoutId id="2147484657" r:id="rId10"/>
    <p:sldLayoutId id="2147484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6C9F6E-F344-41CA-B292-68382B9587F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12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2" r:id="rId1"/>
    <p:sldLayoutId id="2147484673" r:id="rId2"/>
    <p:sldLayoutId id="2147484674" r:id="rId3"/>
    <p:sldLayoutId id="2147484675" r:id="rId4"/>
    <p:sldLayoutId id="2147484676" r:id="rId5"/>
    <p:sldLayoutId id="2147484677" r:id="rId6"/>
    <p:sldLayoutId id="2147484678" r:id="rId7"/>
    <p:sldLayoutId id="2147484679" r:id="rId8"/>
    <p:sldLayoutId id="2147484680" r:id="rId9"/>
    <p:sldLayoutId id="2147484681" r:id="rId10"/>
    <p:sldLayoutId id="21474846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3147D4-4681-4FFC-B8A2-0FD0CD742E66}" type="slidenum"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423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4" r:id="rId1"/>
    <p:sldLayoutId id="2147484685" r:id="rId2"/>
    <p:sldLayoutId id="2147484686" r:id="rId3"/>
    <p:sldLayoutId id="2147484687" r:id="rId4"/>
    <p:sldLayoutId id="2147484688" r:id="rId5"/>
    <p:sldLayoutId id="2147484689" r:id="rId6"/>
    <p:sldLayoutId id="2147484690" r:id="rId7"/>
    <p:sldLayoutId id="2147484691" r:id="rId8"/>
    <p:sldLayoutId id="2147484692" r:id="rId9"/>
    <p:sldLayoutId id="2147484693" r:id="rId10"/>
    <p:sldLayoutId id="2147484694" r:id="rId11"/>
    <p:sldLayoutId id="2147484695" r:id="rId12"/>
    <p:sldLayoutId id="2147484696" r:id="rId13"/>
    <p:sldLayoutId id="2147484697" r:id="rId14"/>
    <p:sldLayoutId id="2147484698" r:id="rId15"/>
    <p:sldLayoutId id="2147484699" r:id="rId16"/>
    <p:sldLayoutId id="2147484700" r:id="rId17"/>
    <p:sldLayoutId id="2147484701" r:id="rId18"/>
    <p:sldLayoutId id="2147484702" r:id="rId19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solidFill>
                  <a:srgbClr val="000000"/>
                </a:solidFill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E8A7D0-2B12-4B50-B77A-E5D4A57D9AC9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122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4" r:id="rId1"/>
    <p:sldLayoutId id="2147484705" r:id="rId2"/>
    <p:sldLayoutId id="2147484706" r:id="rId3"/>
    <p:sldLayoutId id="2147484707" r:id="rId4"/>
    <p:sldLayoutId id="2147484708" r:id="rId5"/>
    <p:sldLayoutId id="2147484709" r:id="rId6"/>
    <p:sldLayoutId id="2147484710" r:id="rId7"/>
    <p:sldLayoutId id="2147484711" r:id="rId8"/>
    <p:sldLayoutId id="2147484712" r:id="rId9"/>
    <p:sldLayoutId id="2147484713" r:id="rId10"/>
    <p:sldLayoutId id="2147484714" r:id="rId11"/>
    <p:sldLayoutId id="2147484715" r:id="rId12"/>
    <p:sldLayoutId id="2147484716" r:id="rId13"/>
    <p:sldLayoutId id="2147484717" r:id="rId14"/>
    <p:sldLayoutId id="2147484718" r:id="rId15"/>
    <p:sldLayoutId id="2147484719" r:id="rId1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0C2FDB-1B11-45C4-B96B-1955F80E1685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251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1" r:id="rId1"/>
    <p:sldLayoutId id="2147484722" r:id="rId2"/>
    <p:sldLayoutId id="2147484723" r:id="rId3"/>
    <p:sldLayoutId id="2147484724" r:id="rId4"/>
    <p:sldLayoutId id="2147484725" r:id="rId5"/>
    <p:sldLayoutId id="2147484726" r:id="rId6"/>
    <p:sldLayoutId id="2147484727" r:id="rId7"/>
    <p:sldLayoutId id="2147484728" r:id="rId8"/>
    <p:sldLayoutId id="2147484729" r:id="rId9"/>
    <p:sldLayoutId id="2147484730" r:id="rId10"/>
    <p:sldLayoutId id="2147484731" r:id="rId11"/>
    <p:sldLayoutId id="2147484732" r:id="rId12"/>
    <p:sldLayoutId id="2147484733" r:id="rId13"/>
    <p:sldLayoutId id="2147484734" r:id="rId14"/>
    <p:sldLayoutId id="2147484735" r:id="rId15"/>
    <p:sldLayoutId id="2147484736" r:id="rId16"/>
    <p:sldLayoutId id="2147484737" r:id="rId17"/>
    <p:sldLayoutId id="2147484738" r:id="rId18"/>
    <p:sldLayoutId id="2147484739" r:id="rId19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48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1" r:id="rId1"/>
    <p:sldLayoutId id="2147484742" r:id="rId2"/>
    <p:sldLayoutId id="2147484743" r:id="rId3"/>
    <p:sldLayoutId id="2147484744" r:id="rId4"/>
    <p:sldLayoutId id="2147484745" r:id="rId5"/>
    <p:sldLayoutId id="2147484746" r:id="rId6"/>
    <p:sldLayoutId id="2147484747" r:id="rId7"/>
    <p:sldLayoutId id="2147484748" r:id="rId8"/>
    <p:sldLayoutId id="2147484749" r:id="rId9"/>
    <p:sldLayoutId id="2147484750" r:id="rId10"/>
    <p:sldLayoutId id="21474847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0.png"/><Relationship Id="rId9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jpeg"/><Relationship Id="rId3" Type="http://schemas.openxmlformats.org/officeDocument/2006/relationships/image" Target="../media/image15.jpeg"/><Relationship Id="rId21" Type="http://schemas.openxmlformats.org/officeDocument/2006/relationships/image" Target="../media/image33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8.jpeg"/><Relationship Id="rId20" Type="http://schemas.openxmlformats.org/officeDocument/2006/relationships/image" Target="../media/image32.jpe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19" Type="http://schemas.openxmlformats.org/officeDocument/2006/relationships/image" Target="../media/image31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42.jpeg"/><Relationship Id="rId11" Type="http://schemas.openxmlformats.org/officeDocument/2006/relationships/image" Target="../media/image37.png"/><Relationship Id="rId5" Type="http://schemas.openxmlformats.org/officeDocument/2006/relationships/image" Target="../media/image41.jpeg"/><Relationship Id="rId10" Type="http://schemas.openxmlformats.org/officeDocument/2006/relationships/image" Target="../media/image36.png"/><Relationship Id="rId4" Type="http://schemas.openxmlformats.org/officeDocument/2006/relationships/image" Target="../media/image40.jpeg"/><Relationship Id="rId9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7.png"/><Relationship Id="rId3" Type="http://schemas.openxmlformats.org/officeDocument/2006/relationships/image" Target="../media/image39.png"/><Relationship Id="rId7" Type="http://schemas.openxmlformats.org/officeDocument/2006/relationships/image" Target="../media/image42.jpe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41.jpeg"/><Relationship Id="rId11" Type="http://schemas.openxmlformats.org/officeDocument/2006/relationships/image" Target="../media/image45.png"/><Relationship Id="rId5" Type="http://schemas.openxmlformats.org/officeDocument/2006/relationships/image" Target="../media/image35.jpeg"/><Relationship Id="rId15" Type="http://schemas.openxmlformats.org/officeDocument/2006/relationships/image" Target="../media/image37.png"/><Relationship Id="rId10" Type="http://schemas.openxmlformats.org/officeDocument/2006/relationships/image" Target="../media/image44.png"/><Relationship Id="rId4" Type="http://schemas.openxmlformats.org/officeDocument/2006/relationships/image" Target="../media/image34.jpeg"/><Relationship Id="rId9" Type="http://schemas.openxmlformats.org/officeDocument/2006/relationships/image" Target="../media/image40.jpeg"/><Relationship Id="rId1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59.jpe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53.jpeg"/><Relationship Id="rId11" Type="http://schemas.openxmlformats.org/officeDocument/2006/relationships/image" Target="../media/image57.jpeg"/><Relationship Id="rId5" Type="http://schemas.openxmlformats.org/officeDocument/2006/relationships/image" Target="../media/image52.jpeg"/><Relationship Id="rId15" Type="http://schemas.openxmlformats.org/officeDocument/2006/relationships/image" Target="../media/image61.png"/><Relationship Id="rId10" Type="http://schemas.openxmlformats.org/officeDocument/2006/relationships/image" Target="../media/image56.jpeg"/><Relationship Id="rId4" Type="http://schemas.openxmlformats.org/officeDocument/2006/relationships/image" Target="../media/image51.jpeg"/><Relationship Id="rId9" Type="http://schemas.openxmlformats.org/officeDocument/2006/relationships/image" Target="../media/image39.png"/><Relationship Id="rId1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1.xml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1.xml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1.xml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4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4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g"/><Relationship Id="rId3" Type="http://schemas.openxmlformats.org/officeDocument/2006/relationships/hyperlink" Target="https://www.cs.ubc.ca/~lowe/papers/ijcv04.pdf" TargetMode="External"/><Relationship Id="rId7" Type="http://schemas.openxmlformats.org/officeDocument/2006/relationships/image" Target="../media/image7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4.xml"/><Relationship Id="rId6" Type="http://schemas.openxmlformats.org/officeDocument/2006/relationships/image" Target="../media/image74.jpg"/><Relationship Id="rId11" Type="http://schemas.openxmlformats.org/officeDocument/2006/relationships/image" Target="../media/image79.jpg"/><Relationship Id="rId5" Type="http://schemas.openxmlformats.org/officeDocument/2006/relationships/hyperlink" Target="http://www.di.ens.fr/sierra/pdfs/cvpr06b.pdf" TargetMode="External"/><Relationship Id="rId10" Type="http://schemas.openxmlformats.org/officeDocument/2006/relationships/image" Target="../media/image78.jpg"/><Relationship Id="rId4" Type="http://schemas.openxmlformats.org/officeDocument/2006/relationships/hyperlink" Target="http://lear.inrialpes.fr/people/triggs/pubs/Dalal-cvpr05.pdf" TargetMode="External"/><Relationship Id="rId9" Type="http://schemas.openxmlformats.org/officeDocument/2006/relationships/image" Target="../media/image77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5.xml"/><Relationship Id="rId6" Type="http://schemas.openxmlformats.org/officeDocument/2006/relationships/image" Target="../media/image83.jpg"/><Relationship Id="rId5" Type="http://schemas.openxmlformats.org/officeDocument/2006/relationships/image" Target="../media/image82.jpg"/><Relationship Id="rId4" Type="http://schemas.openxmlformats.org/officeDocument/2006/relationships/image" Target="../media/image81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15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4.xml"/><Relationship Id="rId5" Type="http://schemas.openxmlformats.org/officeDocument/2006/relationships/image" Target="../media/image88.jpeg"/><Relationship Id="rId4" Type="http://schemas.openxmlformats.org/officeDocument/2006/relationships/image" Target="../media/image87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144.xml"/><Relationship Id="rId4" Type="http://schemas.openxmlformats.org/officeDocument/2006/relationships/hyperlink" Target="http://hubel.med.harvard.edu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92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0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ackpropagation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4.xml"/><Relationship Id="rId6" Type="http://schemas.openxmlformats.org/officeDocument/2006/relationships/image" Target="../media/image92.jpg"/><Relationship Id="rId5" Type="http://schemas.openxmlformats.org/officeDocument/2006/relationships/image" Target="../media/image96.jpg"/><Relationship Id="rId4" Type="http://schemas.openxmlformats.org/officeDocument/2006/relationships/image" Target="../media/image19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0.xml"/><Relationship Id="rId4" Type="http://schemas.openxmlformats.org/officeDocument/2006/relationships/image" Target="../media/image9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0.xml"/><Relationship Id="rId4" Type="http://schemas.openxmlformats.org/officeDocument/2006/relationships/image" Target="../media/image10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0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0.xml"/><Relationship Id="rId4" Type="http://schemas.openxmlformats.org/officeDocument/2006/relationships/image" Target="../media/image10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6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0.xml"/><Relationship Id="rId4" Type="http://schemas.openxmlformats.org/officeDocument/2006/relationships/image" Target="../media/image10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rtmouth.edu/~gvc/Cybenko_MCSS.pdf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6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miacs.umd.edu/~joseph/support-vector-machines4.pdf" TargetMode="Externa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wmf"/><Relationship Id="rId10" Type="http://schemas.openxmlformats.org/officeDocument/2006/relationships/image" Target="../media/image4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794979"/>
            <a:ext cx="6858000" cy="1655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Tues April 25</a:t>
            </a:r>
            <a:endParaRPr lang="en-US" sz="2800" dirty="0"/>
          </a:p>
          <a:p>
            <a:r>
              <a:rPr lang="en-US" sz="2800" dirty="0" smtClean="0"/>
              <a:t>Kristen Grauman</a:t>
            </a:r>
          </a:p>
          <a:p>
            <a:r>
              <a:rPr lang="en-US" sz="2800" dirty="0" smtClean="0"/>
              <a:t>UT Austin</a:t>
            </a:r>
            <a:endParaRPr lang="en-US" sz="2800" dirty="0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650475" y="1904933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SVM wrap-up</a:t>
            </a:r>
          </a:p>
          <a:p>
            <a:r>
              <a:rPr lang="en-US" dirty="0" smtClean="0"/>
              <a:t>and</a:t>
            </a:r>
          </a:p>
          <a:p>
            <a:r>
              <a:rPr lang="en-US" dirty="0" smtClean="0"/>
              <a:t> </a:t>
            </a:r>
            <a:r>
              <a:rPr lang="en-US" dirty="0" smtClean="0"/>
              <a:t>Neural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07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tradeoffs between the one vs. one and one vs. all paradigms for multi-class classification?</a:t>
            </a:r>
          </a:p>
          <a:p>
            <a:r>
              <a:rPr lang="en-US" dirty="0" smtClean="0"/>
              <a:t>What roles do kernels play within support vector machines?</a:t>
            </a:r>
          </a:p>
          <a:p>
            <a:r>
              <a:rPr lang="en-US" dirty="0" smtClean="0"/>
              <a:t>What can we expect the training images associated with support vectors to look like?</a:t>
            </a:r>
          </a:p>
          <a:p>
            <a:r>
              <a:rPr lang="en-US" dirty="0" smtClean="0"/>
              <a:t>What is hard negative mining?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13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Scoring a sliding window detector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5" descr="result-1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752600"/>
            <a:ext cx="3900487" cy="253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600200" y="2895600"/>
            <a:ext cx="2438400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47244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If prediction and ground truth are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bounding boxes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when do we have a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correct detection?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2895600"/>
            <a:ext cx="2438400" cy="9144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32340" y="6489340"/>
            <a:ext cx="1979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Kristen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Grauman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77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Scoring a sliding window detector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06210" name="Picture 2"/>
          <p:cNvPicPr>
            <a:picLocks noChangeAspect="1" noChangeArrowheads="1"/>
          </p:cNvPicPr>
          <p:nvPr/>
        </p:nvPicPr>
        <p:blipFill>
          <a:blip r:embed="rId4" cstate="print"/>
          <a:srcRect l="30468" t="63612" r="39063" b="24528"/>
          <a:stretch>
            <a:fillRect/>
          </a:stretch>
        </p:blipFill>
        <p:spPr bwMode="auto">
          <a:xfrm>
            <a:off x="5486400" y="1371600"/>
            <a:ext cx="297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result-1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752600"/>
            <a:ext cx="3900487" cy="253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600200" y="2895600"/>
            <a:ext cx="2438400" cy="9144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8800" y="2514600"/>
            <a:ext cx="2438400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472440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We’ll say the detection is correct (a “true positive”) if the intersection of the bounding boxes, divided by their union, is &gt; 50%.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257800" y="3429000"/>
          <a:ext cx="8001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0" name="Equation" r:id="rId6" imgW="228600" imgH="241300" progId="Equation.3">
                  <p:embed/>
                </p:oleObj>
              </mc:Choice>
              <mc:Fallback>
                <p:oleObj name="Equation" r:id="rId6" imgW="228600" imgH="241300" progId="Equation.3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429000"/>
                        <a:ext cx="800100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6212" name="Object 4"/>
          <p:cNvGraphicFramePr>
            <a:graphicFrameLocks noChangeAspect="1"/>
          </p:cNvGraphicFramePr>
          <p:nvPr/>
        </p:nvGraphicFramePr>
        <p:xfrm>
          <a:off x="304800" y="1905000"/>
          <a:ext cx="7112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1" name="Equation" r:id="rId8" imgW="203112" imgH="241195" progId="Equation.3">
                  <p:embed/>
                </p:oleObj>
              </mc:Choice>
              <mc:Fallback>
                <p:oleObj name="Equation" r:id="rId8" imgW="203112" imgH="241195" progId="Equation.3">
                  <p:embed/>
                  <p:pic>
                    <p:nvPicPr>
                      <p:cNvPr id="6062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05000"/>
                        <a:ext cx="711200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rot="10800000">
            <a:off x="4038600" y="3581400"/>
            <a:ext cx="1066800" cy="304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62000" y="2286000"/>
            <a:ext cx="9906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5638800" y="2362200"/>
          <a:ext cx="2819400" cy="545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2" name="Equation" r:id="rId10" imgW="1181100" imgH="228600" progId="Equation.3">
                  <p:embed/>
                </p:oleObj>
              </mc:Choice>
              <mc:Fallback>
                <p:oleObj name="Equation" r:id="rId10" imgW="1181100" imgH="228600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362200"/>
                        <a:ext cx="2819400" cy="5456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632340" y="6489340"/>
            <a:ext cx="1979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Kristen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Grauman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9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Scoring an object detector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5067145"/>
            <a:ext cx="88072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If the detector can produce a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confidence score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on the detections, then we can plot its precision vs. recall as a threshold on the confidence is varied.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Average Precision (AP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): mean precision across recall levels.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182" t="27948" r="9809" b="15574"/>
          <a:stretch/>
        </p:blipFill>
        <p:spPr>
          <a:xfrm>
            <a:off x="682112" y="1034453"/>
            <a:ext cx="7627375" cy="403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7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Recalll</a:t>
            </a:r>
            <a:r>
              <a:rPr lang="en-US" dirty="0" smtClean="0"/>
              <a:t>: Examples of kernel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altLang="zh-CN" sz="3200" kern="1200" dirty="0" smtClean="0">
                <a:solidFill>
                  <a:srgbClr val="000000"/>
                </a:solidFill>
                <a:latin typeface="Arial" pitchFamily="34" charset="0"/>
              </a:rPr>
              <a:t>Linear:</a:t>
            </a:r>
          </a:p>
          <a:p>
            <a:pPr>
              <a:buClr>
                <a:srgbClr val="CC9900"/>
              </a:buClr>
              <a:buSzPct val="65000"/>
            </a:pPr>
            <a:endParaRPr lang="en-US" altLang="zh-CN" sz="3200" kern="1200" dirty="0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buClr>
                <a:srgbClr val="CC9900"/>
              </a:buClr>
              <a:buSzPct val="65000"/>
            </a:pPr>
            <a:endParaRPr lang="en-US" altLang="zh-CN" kern="1200" dirty="0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altLang="zh-CN" kern="1200" dirty="0" smtClean="0">
                <a:solidFill>
                  <a:srgbClr val="000000"/>
                </a:solidFill>
                <a:latin typeface="Arial" pitchFamily="34" charset="0"/>
              </a:rPr>
              <a:t>Gaussian RBF:</a:t>
            </a:r>
          </a:p>
          <a:p>
            <a:pPr>
              <a:buClr>
                <a:srgbClr val="CC9900"/>
              </a:buClr>
              <a:buSzPct val="65000"/>
              <a:buFont typeface="Wingdings" pitchFamily="2" charset="2"/>
              <a:buChar char="n"/>
            </a:pPr>
            <a:endParaRPr lang="en-US" altLang="zh-CN" kern="1200" dirty="0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buClr>
                <a:srgbClr val="CC9900"/>
              </a:buClr>
              <a:buSzPct val="65000"/>
              <a:buFont typeface="Wingdings" pitchFamily="2" charset="2"/>
              <a:buChar char="n"/>
            </a:pPr>
            <a:endParaRPr lang="en-US" altLang="zh-CN" kern="1200" dirty="0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altLang="zh-CN" kern="1200" dirty="0" smtClean="0">
                <a:solidFill>
                  <a:srgbClr val="000000"/>
                </a:solidFill>
                <a:latin typeface="Arial" pitchFamily="34" charset="0"/>
              </a:rPr>
              <a:t>Histogram intersection:</a:t>
            </a:r>
          </a:p>
          <a:p>
            <a:pPr>
              <a:buClr>
                <a:srgbClr val="CC9900"/>
              </a:buClr>
              <a:buSzPct val="65000"/>
              <a:buFont typeface="Wingdings" pitchFamily="2" charset="2"/>
              <a:buChar char="n"/>
            </a:pPr>
            <a:endParaRPr lang="en-US" altLang="zh-CN" kern="1200" dirty="0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buClr>
                <a:srgbClr val="CC9900"/>
              </a:buClr>
              <a:buSzPct val="65000"/>
              <a:buFont typeface="Wingdings" pitchFamily="2" charset="2"/>
              <a:buChar char="n"/>
            </a:pPr>
            <a:endParaRPr lang="en-US" altLang="zh-CN" kern="1200" dirty="0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buClr>
                <a:srgbClr val="CC9900"/>
              </a:buClr>
              <a:buSzPct val="65000"/>
            </a:pPr>
            <a:endParaRPr lang="en-US" altLang="zh-CN" sz="3600" kern="1200" dirty="0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buClr>
                <a:srgbClr val="CC9900"/>
              </a:buClr>
              <a:buSzPct val="65000"/>
              <a:buFont typeface="Wingdings" pitchFamily="2" charset="2"/>
              <a:buChar char="n"/>
            </a:pPr>
            <a:endParaRPr lang="en-US" altLang="zh-CN" sz="3600" kern="1200" dirty="0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buClr>
                <a:srgbClr val="CC9900"/>
              </a:buClr>
              <a:buSzPct val="65000"/>
              <a:buFont typeface="Wingdings" pitchFamily="2" charset="2"/>
              <a:buChar char="n"/>
            </a:pPr>
            <a:endParaRPr lang="en-US" altLang="zh-CN" kern="1200" dirty="0" smtClean="0">
              <a:solidFill>
                <a:srgbClr val="000000"/>
              </a:solidFill>
              <a:latin typeface="Arial" pitchFamily="34" charset="0"/>
            </a:endParaRPr>
          </a:p>
          <a:p>
            <a:endParaRPr lang="en-US" dirty="0"/>
          </a:p>
        </p:txBody>
      </p:sp>
      <p:graphicFrame>
        <p:nvGraphicFramePr>
          <p:cNvPr id="473090" name="Object 4"/>
          <p:cNvGraphicFramePr>
            <a:graphicFrameLocks noChangeAspect="1"/>
          </p:cNvGraphicFramePr>
          <p:nvPr/>
        </p:nvGraphicFramePr>
        <p:xfrm>
          <a:off x="3700463" y="2209800"/>
          <a:ext cx="386080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1" name="Equation" r:id="rId4" imgW="1701800" imgH="482600" progId="Equation.3">
                  <p:embed/>
                </p:oleObj>
              </mc:Choice>
              <mc:Fallback>
                <p:oleObj name="Equation" r:id="rId4" imgW="1701800" imgH="482600" progId="Equation.3">
                  <p:embed/>
                  <p:pic>
                    <p:nvPicPr>
                      <p:cNvPr id="47309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463" y="2209800"/>
                        <a:ext cx="3860800" cy="109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640667" y="4724400"/>
          <a:ext cx="4512733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2" name="Equation" r:id="rId6" imgW="1981200" imgH="342900" progId="Equation.3">
                  <p:embed/>
                </p:oleObj>
              </mc:Choice>
              <mc:Fallback>
                <p:oleObj name="Equation" r:id="rId6" imgW="1981200" imgH="3429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667" y="4724400"/>
                        <a:ext cx="4512733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092" name="Object 4"/>
          <p:cNvGraphicFramePr>
            <a:graphicFrameLocks noChangeAspect="1"/>
          </p:cNvGraphicFramePr>
          <p:nvPr/>
        </p:nvGraphicFramePr>
        <p:xfrm>
          <a:off x="3733206" y="990600"/>
          <a:ext cx="2972394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3" name="Equation" r:id="rId8" imgW="1040948" imgH="266584" progId="Equation.3">
                  <p:embed/>
                </p:oleObj>
              </mc:Choice>
              <mc:Fallback>
                <p:oleObj name="Equation" r:id="rId8" imgW="1040948" imgH="266584" progId="Equation.3">
                  <p:embed/>
                  <p:pic>
                    <p:nvPicPr>
                      <p:cNvPr id="4730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206" y="990600"/>
                        <a:ext cx="2972394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5657671"/>
            <a:ext cx="7965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Kernels go beyond vector space data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Kernels also exist for “structured” input spaces like sets, graphs, trees…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CC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01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440" name="Line 80"/>
          <p:cNvSpPr>
            <a:spLocks noChangeShapeType="1"/>
          </p:cNvSpPr>
          <p:nvPr/>
        </p:nvSpPr>
        <p:spPr bwMode="auto">
          <a:xfrm>
            <a:off x="4495800" y="28194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</a:endParaRPr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 sz="4000" dirty="0" smtClean="0"/>
              <a:t>Discriminative classification with sets of features?</a:t>
            </a:r>
            <a:endParaRPr lang="en-US" altLang="en-US" sz="4000" dirty="0"/>
          </a:p>
        </p:txBody>
      </p:sp>
      <p:grpSp>
        <p:nvGrpSpPr>
          <p:cNvPr id="271401" name="Group 41"/>
          <p:cNvGrpSpPr>
            <a:grpSpLocks noChangeAspect="1"/>
          </p:cNvGrpSpPr>
          <p:nvPr/>
        </p:nvGrpSpPr>
        <p:grpSpPr bwMode="auto">
          <a:xfrm>
            <a:off x="1905000" y="3048000"/>
            <a:ext cx="1654175" cy="2508250"/>
            <a:chOff x="913" y="1200"/>
            <a:chExt cx="1678" cy="2544"/>
          </a:xfrm>
        </p:grpSpPr>
        <p:pic>
          <p:nvPicPr>
            <p:cNvPr id="271363" name="Picture 3" descr="panda1_patche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" y="1200"/>
              <a:ext cx="1630" cy="1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71364" name="Group 4"/>
            <p:cNvGrpSpPr>
              <a:grpSpLocks noChangeAspect="1"/>
            </p:cNvGrpSpPr>
            <p:nvPr/>
          </p:nvGrpSpPr>
          <p:grpSpPr bwMode="auto">
            <a:xfrm>
              <a:off x="1297" y="3427"/>
              <a:ext cx="324" cy="317"/>
              <a:chOff x="384" y="1824"/>
              <a:chExt cx="324" cy="317"/>
            </a:xfrm>
          </p:grpSpPr>
          <p:pic>
            <p:nvPicPr>
              <p:cNvPr id="271365" name="Picture 5" descr="im1_patch3_rot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1824"/>
                <a:ext cx="324" cy="3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1366" name="Rectangle 6"/>
              <p:cNvSpPr>
                <a:spLocks noChangeAspect="1" noChangeArrowheads="1"/>
              </p:cNvSpPr>
              <p:nvPr/>
            </p:nvSpPr>
            <p:spPr bwMode="auto">
              <a:xfrm rot="406774">
                <a:off x="384" y="1824"/>
                <a:ext cx="288" cy="288"/>
              </a:xfrm>
              <a:prstGeom prst="rect">
                <a:avLst/>
              </a:prstGeom>
              <a:noFill/>
              <a:ln w="38100">
                <a:solidFill>
                  <a:srgbClr val="00FF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/>
                </a:endParaRPr>
              </a:p>
            </p:txBody>
          </p:sp>
        </p:grpSp>
        <p:grpSp>
          <p:nvGrpSpPr>
            <p:cNvPr id="271367" name="Group 7"/>
            <p:cNvGrpSpPr>
              <a:grpSpLocks noChangeAspect="1"/>
            </p:cNvGrpSpPr>
            <p:nvPr/>
          </p:nvGrpSpPr>
          <p:grpSpPr bwMode="auto">
            <a:xfrm>
              <a:off x="1681" y="3427"/>
              <a:ext cx="310" cy="317"/>
              <a:chOff x="384" y="2400"/>
              <a:chExt cx="310" cy="317"/>
            </a:xfrm>
          </p:grpSpPr>
          <p:pic>
            <p:nvPicPr>
              <p:cNvPr id="271368" name="Picture 8" descr="im1_patch1_rot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400"/>
                <a:ext cx="310" cy="3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1369" name="Rectangle 9"/>
              <p:cNvSpPr>
                <a:spLocks noChangeAspect="1" noChangeArrowheads="1"/>
              </p:cNvSpPr>
              <p:nvPr/>
            </p:nvSpPr>
            <p:spPr bwMode="auto">
              <a:xfrm rot="646445">
                <a:off x="386" y="2429"/>
                <a:ext cx="259" cy="259"/>
              </a:xfrm>
              <a:prstGeom prst="rect">
                <a:avLst/>
              </a:prstGeom>
              <a:noFill/>
              <a:ln w="38100">
                <a:solidFill>
                  <a:srgbClr val="00FF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/>
                </a:endParaRPr>
              </a:p>
            </p:txBody>
          </p:sp>
        </p:grpSp>
        <p:grpSp>
          <p:nvGrpSpPr>
            <p:cNvPr id="271370" name="Group 10"/>
            <p:cNvGrpSpPr>
              <a:grpSpLocks noChangeAspect="1"/>
            </p:cNvGrpSpPr>
            <p:nvPr/>
          </p:nvGrpSpPr>
          <p:grpSpPr bwMode="auto">
            <a:xfrm>
              <a:off x="2365" y="3516"/>
              <a:ext cx="180" cy="180"/>
              <a:chOff x="432" y="3024"/>
              <a:chExt cx="180" cy="180"/>
            </a:xfrm>
          </p:grpSpPr>
          <p:pic>
            <p:nvPicPr>
              <p:cNvPr id="271371" name="Picture 11" descr="im1_patch4_ro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3024"/>
                <a:ext cx="180" cy="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1372" name="Rectangle 12"/>
              <p:cNvSpPr>
                <a:spLocks noChangeAspect="1" noChangeArrowheads="1"/>
              </p:cNvSpPr>
              <p:nvPr/>
            </p:nvSpPr>
            <p:spPr bwMode="auto">
              <a:xfrm rot="-2063575">
                <a:off x="461" y="3053"/>
                <a:ext cx="115" cy="115"/>
              </a:xfrm>
              <a:prstGeom prst="rect">
                <a:avLst/>
              </a:prstGeom>
              <a:noFill/>
              <a:ln w="38100">
                <a:solidFill>
                  <a:srgbClr val="00FF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/>
                </a:endParaRPr>
              </a:p>
            </p:txBody>
          </p:sp>
        </p:grpSp>
        <p:sp>
          <p:nvSpPr>
            <p:cNvPr id="271373" name="AutoShape 13"/>
            <p:cNvSpPr>
              <a:spLocks noChangeAspect="1" noChangeArrowheads="1"/>
            </p:cNvSpPr>
            <p:nvPr/>
          </p:nvSpPr>
          <p:spPr bwMode="auto">
            <a:xfrm>
              <a:off x="1729" y="3120"/>
              <a:ext cx="144" cy="240"/>
            </a:xfrm>
            <a:prstGeom prst="downArrow">
              <a:avLst>
                <a:gd name="adj1" fmla="val 50000"/>
                <a:gd name="adj2" fmla="val 41667"/>
              </a:avLst>
            </a:prstGeom>
            <a:solidFill>
              <a:srgbClr val="0000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endParaRPr>
            </a:p>
          </p:txBody>
        </p:sp>
        <p:grpSp>
          <p:nvGrpSpPr>
            <p:cNvPr id="271374" name="Group 14"/>
            <p:cNvGrpSpPr>
              <a:grpSpLocks noChangeAspect="1"/>
            </p:cNvGrpSpPr>
            <p:nvPr/>
          </p:nvGrpSpPr>
          <p:grpSpPr bwMode="auto">
            <a:xfrm>
              <a:off x="2017" y="3542"/>
              <a:ext cx="250" cy="58"/>
              <a:chOff x="2064" y="3456"/>
              <a:chExt cx="250" cy="58"/>
            </a:xfrm>
          </p:grpSpPr>
          <p:sp>
            <p:nvSpPr>
              <p:cNvPr id="271375" name="Oval 15"/>
              <p:cNvSpPr>
                <a:spLocks noChangeAspect="1" noChangeArrowheads="1"/>
              </p:cNvSpPr>
              <p:nvPr/>
            </p:nvSpPr>
            <p:spPr bwMode="auto">
              <a:xfrm>
                <a:off x="2160" y="3456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/>
                </a:endParaRPr>
              </a:p>
            </p:txBody>
          </p:sp>
          <p:sp>
            <p:nvSpPr>
              <p:cNvPr id="271376" name="Oval 16"/>
              <p:cNvSpPr>
                <a:spLocks noChangeAspect="1" noChangeArrowheads="1"/>
              </p:cNvSpPr>
              <p:nvPr/>
            </p:nvSpPr>
            <p:spPr bwMode="auto">
              <a:xfrm>
                <a:off x="2256" y="3456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/>
                </a:endParaRPr>
              </a:p>
            </p:txBody>
          </p:sp>
          <p:sp>
            <p:nvSpPr>
              <p:cNvPr id="271377" name="Oval 17"/>
              <p:cNvSpPr>
                <a:spLocks noChangeAspect="1" noChangeArrowheads="1"/>
              </p:cNvSpPr>
              <p:nvPr/>
            </p:nvSpPr>
            <p:spPr bwMode="auto">
              <a:xfrm>
                <a:off x="2064" y="3456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/>
                </a:endParaRPr>
              </a:p>
            </p:txBody>
          </p:sp>
        </p:grpSp>
        <p:grpSp>
          <p:nvGrpSpPr>
            <p:cNvPr id="271378" name="Group 18"/>
            <p:cNvGrpSpPr>
              <a:grpSpLocks noChangeAspect="1"/>
            </p:cNvGrpSpPr>
            <p:nvPr/>
          </p:nvGrpSpPr>
          <p:grpSpPr bwMode="auto">
            <a:xfrm>
              <a:off x="913" y="3413"/>
              <a:ext cx="338" cy="331"/>
              <a:chOff x="912" y="3317"/>
              <a:chExt cx="338" cy="331"/>
            </a:xfrm>
          </p:grpSpPr>
          <p:pic>
            <p:nvPicPr>
              <p:cNvPr id="271379" name="Picture 19" descr="im1_patch2_rot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2" y="3317"/>
                <a:ext cx="338" cy="3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1380" name="Rectangle 20"/>
              <p:cNvSpPr>
                <a:spLocks noChangeAspect="1" noChangeArrowheads="1"/>
              </p:cNvSpPr>
              <p:nvPr/>
            </p:nvSpPr>
            <p:spPr bwMode="auto">
              <a:xfrm rot="-707863">
                <a:off x="924" y="3324"/>
                <a:ext cx="276" cy="276"/>
              </a:xfrm>
              <a:prstGeom prst="rect">
                <a:avLst/>
              </a:prstGeom>
              <a:noFill/>
              <a:ln w="38100">
                <a:solidFill>
                  <a:srgbClr val="00FF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/>
                </a:endParaRPr>
              </a:p>
            </p:txBody>
          </p:sp>
        </p:grpSp>
      </p:grpSp>
      <p:pic>
        <p:nvPicPr>
          <p:cNvPr id="271381" name="Picture 21" descr="xse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791200"/>
            <a:ext cx="326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1400" name="Group 40"/>
          <p:cNvGrpSpPr>
            <a:grpSpLocks noChangeAspect="1"/>
          </p:cNvGrpSpPr>
          <p:nvPr/>
        </p:nvGrpSpPr>
        <p:grpSpPr bwMode="auto">
          <a:xfrm>
            <a:off x="5321300" y="3352800"/>
            <a:ext cx="1765300" cy="2203450"/>
            <a:chOff x="3168" y="1467"/>
            <a:chExt cx="1825" cy="2277"/>
          </a:xfrm>
        </p:grpSpPr>
        <p:pic>
          <p:nvPicPr>
            <p:cNvPr id="271382" name="Picture 22" descr="panda_patches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467"/>
              <a:ext cx="1825" cy="1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71383" name="Group 23"/>
            <p:cNvGrpSpPr>
              <a:grpSpLocks noChangeAspect="1"/>
            </p:cNvGrpSpPr>
            <p:nvPr/>
          </p:nvGrpSpPr>
          <p:grpSpPr bwMode="auto">
            <a:xfrm>
              <a:off x="4552" y="3408"/>
              <a:ext cx="248" cy="248"/>
              <a:chOff x="5376" y="1968"/>
              <a:chExt cx="248" cy="248"/>
            </a:xfrm>
          </p:grpSpPr>
          <p:pic>
            <p:nvPicPr>
              <p:cNvPr id="271384" name="Picture 24" descr="im2_patch1_rot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6" y="1968"/>
                <a:ext cx="248" cy="2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1385" name="Rectangle 25"/>
              <p:cNvSpPr>
                <a:spLocks noChangeAspect="1" noChangeArrowheads="1"/>
              </p:cNvSpPr>
              <p:nvPr/>
            </p:nvSpPr>
            <p:spPr bwMode="auto">
              <a:xfrm rot="273435">
                <a:off x="5377" y="1978"/>
                <a:ext cx="230" cy="230"/>
              </a:xfrm>
              <a:prstGeom prst="rect">
                <a:avLst/>
              </a:prstGeom>
              <a:noFill/>
              <a:ln w="38100">
                <a:solidFill>
                  <a:srgbClr val="00FF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/>
                </a:endParaRPr>
              </a:p>
            </p:txBody>
          </p:sp>
        </p:grpSp>
        <p:grpSp>
          <p:nvGrpSpPr>
            <p:cNvPr id="271386" name="Group 26"/>
            <p:cNvGrpSpPr>
              <a:grpSpLocks noChangeAspect="1"/>
            </p:cNvGrpSpPr>
            <p:nvPr/>
          </p:nvGrpSpPr>
          <p:grpSpPr bwMode="auto">
            <a:xfrm>
              <a:off x="3360" y="3408"/>
              <a:ext cx="288" cy="299"/>
              <a:chOff x="5280" y="1085"/>
              <a:chExt cx="288" cy="299"/>
            </a:xfrm>
          </p:grpSpPr>
          <p:pic>
            <p:nvPicPr>
              <p:cNvPr id="271387" name="Picture 27" descr="im2_patch3_rot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0" y="1104"/>
                <a:ext cx="288" cy="2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1388" name="Rectangle 28"/>
              <p:cNvSpPr>
                <a:spLocks noChangeAspect="1" noChangeArrowheads="1"/>
              </p:cNvSpPr>
              <p:nvPr/>
            </p:nvSpPr>
            <p:spPr bwMode="auto">
              <a:xfrm rot="1156967">
                <a:off x="5309" y="1085"/>
                <a:ext cx="259" cy="259"/>
              </a:xfrm>
              <a:prstGeom prst="rect">
                <a:avLst/>
              </a:prstGeom>
              <a:noFill/>
              <a:ln w="38100">
                <a:solidFill>
                  <a:srgbClr val="00FF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/>
                </a:endParaRPr>
              </a:p>
            </p:txBody>
          </p:sp>
        </p:grpSp>
        <p:grpSp>
          <p:nvGrpSpPr>
            <p:cNvPr id="271389" name="Group 29"/>
            <p:cNvGrpSpPr>
              <a:grpSpLocks noChangeAspect="1"/>
            </p:cNvGrpSpPr>
            <p:nvPr/>
          </p:nvGrpSpPr>
          <p:grpSpPr bwMode="auto">
            <a:xfrm>
              <a:off x="3744" y="3344"/>
              <a:ext cx="416" cy="400"/>
              <a:chOff x="4992" y="1440"/>
              <a:chExt cx="416" cy="400"/>
            </a:xfrm>
          </p:grpSpPr>
          <p:pic>
            <p:nvPicPr>
              <p:cNvPr id="271390" name="Picture 30" descr="im2_patch2_rot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92" y="1440"/>
                <a:ext cx="416" cy="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1391" name="Rectangle 31"/>
              <p:cNvSpPr>
                <a:spLocks noChangeAspect="1" noChangeArrowheads="1"/>
              </p:cNvSpPr>
              <p:nvPr/>
            </p:nvSpPr>
            <p:spPr bwMode="auto">
              <a:xfrm rot="-1188823">
                <a:off x="5088" y="1488"/>
                <a:ext cx="288" cy="288"/>
              </a:xfrm>
              <a:prstGeom prst="rect">
                <a:avLst/>
              </a:prstGeom>
              <a:noFill/>
              <a:ln w="38100">
                <a:solidFill>
                  <a:srgbClr val="00FF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/>
                </a:endParaRPr>
              </a:p>
            </p:txBody>
          </p:sp>
        </p:grpSp>
        <p:sp>
          <p:nvSpPr>
            <p:cNvPr id="271392" name="AutoShape 32"/>
            <p:cNvSpPr>
              <a:spLocks noChangeAspect="1" noChangeArrowheads="1"/>
            </p:cNvSpPr>
            <p:nvPr/>
          </p:nvSpPr>
          <p:spPr bwMode="auto">
            <a:xfrm>
              <a:off x="4080" y="3120"/>
              <a:ext cx="144" cy="240"/>
            </a:xfrm>
            <a:prstGeom prst="downArrow">
              <a:avLst>
                <a:gd name="adj1" fmla="val 50000"/>
                <a:gd name="adj2" fmla="val 41667"/>
              </a:avLst>
            </a:prstGeom>
            <a:solidFill>
              <a:srgbClr val="0000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endParaRPr>
            </a:p>
          </p:txBody>
        </p:sp>
        <p:grpSp>
          <p:nvGrpSpPr>
            <p:cNvPr id="271393" name="Group 33"/>
            <p:cNvGrpSpPr>
              <a:grpSpLocks noChangeAspect="1"/>
            </p:cNvGrpSpPr>
            <p:nvPr/>
          </p:nvGrpSpPr>
          <p:grpSpPr bwMode="auto">
            <a:xfrm>
              <a:off x="4214" y="3504"/>
              <a:ext cx="250" cy="58"/>
              <a:chOff x="2064" y="3456"/>
              <a:chExt cx="250" cy="58"/>
            </a:xfrm>
          </p:grpSpPr>
          <p:sp>
            <p:nvSpPr>
              <p:cNvPr id="271394" name="Oval 34"/>
              <p:cNvSpPr>
                <a:spLocks noChangeAspect="1" noChangeArrowheads="1"/>
              </p:cNvSpPr>
              <p:nvPr/>
            </p:nvSpPr>
            <p:spPr bwMode="auto">
              <a:xfrm>
                <a:off x="2160" y="3456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/>
                </a:endParaRPr>
              </a:p>
            </p:txBody>
          </p:sp>
          <p:sp>
            <p:nvSpPr>
              <p:cNvPr id="271395" name="Oval 35"/>
              <p:cNvSpPr>
                <a:spLocks noChangeAspect="1" noChangeArrowheads="1"/>
              </p:cNvSpPr>
              <p:nvPr/>
            </p:nvSpPr>
            <p:spPr bwMode="auto">
              <a:xfrm>
                <a:off x="2256" y="3456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/>
                </a:endParaRPr>
              </a:p>
            </p:txBody>
          </p:sp>
          <p:sp>
            <p:nvSpPr>
              <p:cNvPr id="271396" name="Oval 36"/>
              <p:cNvSpPr>
                <a:spLocks noChangeAspect="1" noChangeArrowheads="1"/>
              </p:cNvSpPr>
              <p:nvPr/>
            </p:nvSpPr>
            <p:spPr bwMode="auto">
              <a:xfrm>
                <a:off x="2064" y="3456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/>
                </a:endParaRPr>
              </a:p>
            </p:txBody>
          </p:sp>
        </p:grpSp>
      </p:grpSp>
      <p:pic>
        <p:nvPicPr>
          <p:cNvPr id="271398" name="Picture 38" descr="yse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776913"/>
            <a:ext cx="3276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1427" name="Group 67"/>
          <p:cNvGrpSpPr>
            <a:grpSpLocks/>
          </p:cNvGrpSpPr>
          <p:nvPr/>
        </p:nvGrpSpPr>
        <p:grpSpPr bwMode="auto">
          <a:xfrm>
            <a:off x="0" y="2514600"/>
            <a:ext cx="9144000" cy="4343400"/>
            <a:chOff x="0" y="1680"/>
            <a:chExt cx="5760" cy="2784"/>
          </a:xfrm>
        </p:grpSpPr>
        <p:sp>
          <p:nvSpPr>
            <p:cNvPr id="271428" name="Rectangle 68"/>
            <p:cNvSpPr>
              <a:spLocks noChangeArrowheads="1"/>
            </p:cNvSpPr>
            <p:nvPr/>
          </p:nvSpPr>
          <p:spPr bwMode="auto">
            <a:xfrm>
              <a:off x="0" y="1680"/>
              <a:ext cx="5760" cy="27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endParaRPr>
            </a:p>
          </p:txBody>
        </p:sp>
        <p:grpSp>
          <p:nvGrpSpPr>
            <p:cNvPr id="271429" name="Group 69"/>
            <p:cNvGrpSpPr>
              <a:grpSpLocks/>
            </p:cNvGrpSpPr>
            <p:nvPr/>
          </p:nvGrpSpPr>
          <p:grpSpPr bwMode="auto">
            <a:xfrm>
              <a:off x="144" y="1824"/>
              <a:ext cx="5616" cy="2496"/>
              <a:chOff x="144" y="1824"/>
              <a:chExt cx="5616" cy="2496"/>
            </a:xfrm>
          </p:grpSpPr>
          <p:pic>
            <p:nvPicPr>
              <p:cNvPr id="271430" name="Picture 70" descr="ptsdiffcolors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9" y="1824"/>
                <a:ext cx="2471" cy="24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71431" name="Group 71"/>
              <p:cNvGrpSpPr>
                <a:grpSpLocks noChangeAspect="1"/>
              </p:cNvGrpSpPr>
              <p:nvPr/>
            </p:nvGrpSpPr>
            <p:grpSpPr bwMode="auto">
              <a:xfrm>
                <a:off x="144" y="1894"/>
                <a:ext cx="2496" cy="2330"/>
                <a:chOff x="2880" y="1536"/>
                <a:chExt cx="2880" cy="2688"/>
              </a:xfrm>
            </p:grpSpPr>
            <p:pic>
              <p:nvPicPr>
                <p:cNvPr id="271432" name="Picture 72" descr="koala-australia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8" y="3239"/>
                  <a:ext cx="840" cy="985"/>
                </a:xfrm>
                <a:prstGeom prst="rect">
                  <a:avLst/>
                </a:prstGeom>
                <a:noFill/>
                <a:ln w="762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1433" name="Picture 73" descr="koala-leaf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80" y="2112"/>
                  <a:ext cx="884" cy="1012"/>
                </a:xfrm>
                <a:prstGeom prst="rect">
                  <a:avLst/>
                </a:prstGeom>
                <a:noFill/>
                <a:ln w="76200">
                  <a:solidFill>
                    <a:srgbClr val="00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1434" name="Picture 74" descr="Panda4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01" y="2064"/>
                  <a:ext cx="959" cy="940"/>
                </a:xfrm>
                <a:prstGeom prst="rect">
                  <a:avLst/>
                </a:prstGeom>
                <a:noFill/>
                <a:ln w="76200">
                  <a:solidFill>
                    <a:srgbClr val="FF00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1435" name="Picture 75" descr="panda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32" y="1536"/>
                  <a:ext cx="1040" cy="755"/>
                </a:xfrm>
                <a:prstGeom prst="rect">
                  <a:avLst/>
                </a:prstGeom>
                <a:noFill/>
                <a:ln w="76200">
                  <a:solidFill>
                    <a:srgbClr val="FFFF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71436" name="Picture 76" descr="panda3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1" y="2304"/>
                  <a:ext cx="901" cy="887"/>
                </a:xfrm>
                <a:prstGeom prst="rect">
                  <a:avLst/>
                </a:prstGeom>
                <a:noFill/>
                <a:ln w="76200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71437" name="Picture 77" descr="koala3"/>
                <p:cNvPicPr>
                  <a:picLocks noChangeAspect="1" noChangeArrowheads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20" y="3024"/>
                  <a:ext cx="751" cy="1067"/>
                </a:xfrm>
                <a:prstGeom prst="rect">
                  <a:avLst/>
                </a:prstGeom>
                <a:noFill/>
                <a:ln w="76200">
                  <a:solidFill>
                    <a:srgbClr val="00FF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1438" name="Picture 78" descr="panda2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08" y="2832"/>
                  <a:ext cx="645" cy="699"/>
                </a:xfrm>
                <a:prstGeom prst="rect">
                  <a:avLst/>
                </a:prstGeom>
                <a:noFill/>
                <a:ln w="762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71439" name="AutoShape 79"/>
              <p:cNvSpPr>
                <a:spLocks noChangeArrowheads="1"/>
              </p:cNvSpPr>
              <p:nvPr/>
            </p:nvSpPr>
            <p:spPr bwMode="auto">
              <a:xfrm>
                <a:off x="2784" y="2880"/>
                <a:ext cx="432" cy="192"/>
              </a:xfrm>
              <a:prstGeom prst="rightArrow">
                <a:avLst>
                  <a:gd name="adj1" fmla="val 50000"/>
                  <a:gd name="adj2" fmla="val 56250"/>
                </a:avLst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/>
                </a:endParaRPr>
              </a:p>
            </p:txBody>
          </p:sp>
        </p:grpSp>
      </p:grpSp>
      <p:sp>
        <p:nvSpPr>
          <p:cNvPr id="271399" name="Rectangle 39"/>
          <p:cNvSpPr>
            <a:spLocks noChangeArrowheads="1"/>
          </p:cNvSpPr>
          <p:nvPr/>
        </p:nvSpPr>
        <p:spPr bwMode="auto">
          <a:xfrm>
            <a:off x="1143000" y="1628775"/>
            <a:ext cx="72390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Each instance is unordered set of vectors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Varying number of vectors per instance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37112" y="6573448"/>
            <a:ext cx="3585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Slide credit: Kristen Grauman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106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3" descr="panda1_patch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7275" y="1581150"/>
            <a:ext cx="1381125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24" descr="panda_patch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2425" y="1712913"/>
            <a:ext cx="15176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65" name="Line 25"/>
          <p:cNvSpPr>
            <a:spLocks noChangeAspect="1" noChangeShapeType="1"/>
          </p:cNvSpPr>
          <p:nvPr/>
        </p:nvSpPr>
        <p:spPr bwMode="auto">
          <a:xfrm>
            <a:off x="1843088" y="2170113"/>
            <a:ext cx="1573212" cy="666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7066" name="Line 26"/>
          <p:cNvSpPr>
            <a:spLocks noChangeAspect="1" noChangeShapeType="1"/>
          </p:cNvSpPr>
          <p:nvPr/>
        </p:nvSpPr>
        <p:spPr bwMode="auto">
          <a:xfrm>
            <a:off x="1646238" y="2236788"/>
            <a:ext cx="1573212" cy="1952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7067" name="Line 27"/>
          <p:cNvSpPr>
            <a:spLocks noChangeAspect="1" noChangeShapeType="1"/>
          </p:cNvSpPr>
          <p:nvPr/>
        </p:nvSpPr>
        <p:spPr bwMode="auto">
          <a:xfrm>
            <a:off x="2301875" y="1843088"/>
            <a:ext cx="9826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7068" name="Line 28"/>
          <p:cNvSpPr>
            <a:spLocks noChangeAspect="1" noChangeShapeType="1"/>
          </p:cNvSpPr>
          <p:nvPr/>
        </p:nvSpPr>
        <p:spPr bwMode="auto">
          <a:xfrm>
            <a:off x="1450975" y="1712913"/>
            <a:ext cx="2030413" cy="1952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7069" name="Line 29"/>
          <p:cNvSpPr>
            <a:spLocks noChangeAspect="1" noChangeShapeType="1"/>
          </p:cNvSpPr>
          <p:nvPr/>
        </p:nvSpPr>
        <p:spPr bwMode="auto">
          <a:xfrm>
            <a:off x="2105025" y="1974850"/>
            <a:ext cx="1573213" cy="650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7070" name="Line 30"/>
          <p:cNvSpPr>
            <a:spLocks noChangeAspect="1" noChangeShapeType="1"/>
          </p:cNvSpPr>
          <p:nvPr/>
        </p:nvSpPr>
        <p:spPr bwMode="auto">
          <a:xfrm flipV="1">
            <a:off x="1712913" y="2563813"/>
            <a:ext cx="1768475" cy="1317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7071" name="Line 31"/>
          <p:cNvSpPr>
            <a:spLocks noChangeAspect="1" noChangeShapeType="1"/>
          </p:cNvSpPr>
          <p:nvPr/>
        </p:nvSpPr>
        <p:spPr bwMode="auto">
          <a:xfrm flipV="1">
            <a:off x="1581150" y="2498725"/>
            <a:ext cx="1900238" cy="130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3259" name="Picture 26" descr="xse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3775" y="3282950"/>
            <a:ext cx="15557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0" name="Picture 12" descr="yse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2425" y="3282950"/>
            <a:ext cx="16065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1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0000"/>
                </a:solidFill>
              </a:rPr>
              <a:t>Partially matching sets of features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4973638" y="2382838"/>
            <a:ext cx="3030537" cy="365125"/>
          </a:xfrm>
          <a:prstGeom prst="rect">
            <a:avLst/>
          </a:prstGeom>
          <a:solidFill>
            <a:srgbClr val="FFFF00"/>
          </a:solidFill>
          <a:ln w="254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920750" y="4013200"/>
            <a:ext cx="77041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introduce an approximate matching kernel that makes it practical to compare large sets of features based on their partial correspondences.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4900613" y="1676400"/>
            <a:ext cx="47466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Optimal match:  O(m</a:t>
            </a:r>
            <a:r>
              <a:rPr kumimoji="0" lang="en-US" sz="22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Greedy match:   O(m</a:t>
            </a:r>
            <a:r>
              <a:rPr kumimoji="0" lang="en-US" sz="22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log 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Pyramid match: O(m)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937125" y="3136900"/>
            <a:ext cx="3395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=num pts)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446088" y="5765800"/>
            <a:ext cx="7850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5288" marR="0" lvl="1" indent="47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[Previous work: Indyk &amp; Thaper, Bartal, Charikar, Agarwal &amp; Varadarajan, …]</a:t>
            </a:r>
          </a:p>
        </p:txBody>
      </p:sp>
      <p:pic>
        <p:nvPicPr>
          <p:cNvPr id="50195" name="Picture 23" descr="http://euclid.hamline.edu/~arundquist/latex/showequation.php?eqn_id=9480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03313" y="3794125"/>
            <a:ext cx="3322637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637112" y="6573448"/>
            <a:ext cx="3585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Slide credit: Kristen Grauman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6131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7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87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87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87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87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7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87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65" grpId="0" animBg="1"/>
      <p:bldP spid="87066" grpId="0" animBg="1"/>
      <p:bldP spid="87067" grpId="0" animBg="1"/>
      <p:bldP spid="87068" grpId="0" animBg="1"/>
      <p:bldP spid="87069" grpId="0" animBg="1"/>
      <p:bldP spid="87070" grpId="0" animBg="1"/>
      <p:bldP spid="87071" grpId="0" animBg="1"/>
      <p:bldP spid="38" grpId="0" animBg="1" autoUpdateAnimBg="0"/>
      <p:bldP spid="39" grpId="0" autoUpdateAnimBg="0"/>
      <p:bldP spid="56" grpId="0" build="allAtOnce" autoUpdateAnimBg="0"/>
      <p:bldP spid="40" grpId="0" autoUpdateAnimBg="0"/>
      <p:bldP spid="4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701675" y="69850"/>
            <a:ext cx="7772400" cy="1143000"/>
          </a:xfrm>
        </p:spPr>
        <p:txBody>
          <a:bodyPr/>
          <a:lstStyle/>
          <a:p>
            <a:r>
              <a:rPr lang="en-US" sz="4000" dirty="0" smtClean="0"/>
              <a:t>Pyramid match: main idea</a:t>
            </a:r>
          </a:p>
        </p:txBody>
      </p:sp>
      <p:pic>
        <p:nvPicPr>
          <p:cNvPr id="54275" name="Picture 22" descr="rd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76400"/>
            <a:ext cx="3238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74"/>
          <p:cNvGrpSpPr>
            <a:grpSpLocks/>
          </p:cNvGrpSpPr>
          <p:nvPr/>
        </p:nvGrpSpPr>
        <p:grpSpPr bwMode="auto">
          <a:xfrm>
            <a:off x="993775" y="1165225"/>
            <a:ext cx="3211513" cy="3140075"/>
            <a:chOff x="2855590" y="1201707"/>
            <a:chExt cx="3211812" cy="314011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4327163" y="1384272"/>
              <a:ext cx="1740239" cy="1575457"/>
              <a:chOff x="2235168" y="836577"/>
              <a:chExt cx="2782863" cy="2519397"/>
            </a:xfrm>
          </p:grpSpPr>
          <p:pic>
            <p:nvPicPr>
              <p:cNvPr id="54409" name="Picture 135" descr="pandapatch1.jpg"/>
              <p:cNvPicPr>
                <a:picLocks noChangeAspect="1"/>
              </p:cNvPicPr>
              <p:nvPr/>
            </p:nvPicPr>
            <p:blipFill>
              <a:blip r:embed="rId4"/>
              <a:srcRect l="12613" t="6291" r="74513" b="79585"/>
              <a:stretch>
                <a:fillRect/>
              </a:stretch>
            </p:blipFill>
            <p:spPr bwMode="auto">
              <a:xfrm>
                <a:off x="3476610" y="2297097"/>
                <a:ext cx="942990" cy="8730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410" name="Picture 136" descr="pandapatch1.jpg"/>
              <p:cNvPicPr>
                <a:picLocks noChangeAspect="1"/>
              </p:cNvPicPr>
              <p:nvPr/>
            </p:nvPicPr>
            <p:blipFill>
              <a:blip r:embed="rId4"/>
              <a:srcRect l="13416" t="58115" r="74513" b="27710"/>
              <a:stretch>
                <a:fillRect/>
              </a:stretch>
            </p:blipFill>
            <p:spPr bwMode="auto">
              <a:xfrm>
                <a:off x="4133844" y="1639863"/>
                <a:ext cx="884187" cy="876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411" name="Picture 137" descr="pandapatch1.jpg"/>
              <p:cNvPicPr>
                <a:picLocks noChangeAspect="1"/>
              </p:cNvPicPr>
              <p:nvPr/>
            </p:nvPicPr>
            <p:blipFill>
              <a:blip r:embed="rId4"/>
              <a:srcRect l="12613" t="41525" r="75011" b="44299"/>
              <a:stretch>
                <a:fillRect/>
              </a:stretch>
            </p:blipFill>
            <p:spPr bwMode="auto">
              <a:xfrm>
                <a:off x="2628904" y="993264"/>
                <a:ext cx="906476" cy="876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412" name="Picture 138" descr="pandapatch1.jpg"/>
              <p:cNvPicPr>
                <a:picLocks noChangeAspect="1"/>
              </p:cNvPicPr>
              <p:nvPr/>
            </p:nvPicPr>
            <p:blipFill>
              <a:blip r:embed="rId4"/>
              <a:srcRect l="29475" t="6291" r="58063" b="79636"/>
              <a:stretch>
                <a:fillRect/>
              </a:stretch>
            </p:blipFill>
            <p:spPr bwMode="auto">
              <a:xfrm>
                <a:off x="3622662" y="836577"/>
                <a:ext cx="912825" cy="869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413" name="Picture 139" descr="pandapatch1.jpg"/>
              <p:cNvPicPr>
                <a:picLocks noChangeAspect="1"/>
              </p:cNvPicPr>
              <p:nvPr/>
            </p:nvPicPr>
            <p:blipFill>
              <a:blip r:embed="rId4"/>
              <a:srcRect l="29388" t="58655" r="58063" b="27760"/>
              <a:stretch>
                <a:fillRect/>
              </a:stretch>
            </p:blipFill>
            <p:spPr bwMode="auto">
              <a:xfrm>
                <a:off x="2381220" y="2516175"/>
                <a:ext cx="919173" cy="839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414" name="Picture 140" descr="pandapatch1.jpg"/>
              <p:cNvPicPr>
                <a:picLocks noChangeAspect="1"/>
              </p:cNvPicPr>
              <p:nvPr/>
            </p:nvPicPr>
            <p:blipFill>
              <a:blip r:embed="rId4"/>
              <a:srcRect l="29887" t="24396" r="58063" b="62608"/>
              <a:stretch>
                <a:fillRect/>
              </a:stretch>
            </p:blipFill>
            <p:spPr bwMode="auto">
              <a:xfrm>
                <a:off x="2819376" y="2004993"/>
                <a:ext cx="882660" cy="803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415" name="Picture 141" descr="pandapatch1.jpg"/>
              <p:cNvPicPr>
                <a:picLocks noChangeAspect="1"/>
              </p:cNvPicPr>
              <p:nvPr/>
            </p:nvPicPr>
            <p:blipFill>
              <a:blip r:embed="rId4"/>
              <a:srcRect l="61964" t="7472" r="26160" b="78941"/>
              <a:stretch>
                <a:fillRect/>
              </a:stretch>
            </p:blipFill>
            <p:spPr bwMode="auto">
              <a:xfrm>
                <a:off x="2235168" y="1566837"/>
                <a:ext cx="869964" cy="839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416" name="Picture 142" descr="pandapatch1.jpg"/>
              <p:cNvPicPr>
                <a:picLocks noChangeAspect="1"/>
              </p:cNvPicPr>
              <p:nvPr/>
            </p:nvPicPr>
            <p:blipFill>
              <a:blip r:embed="rId4"/>
              <a:srcRect l="61964" t="24602" r="26160" b="62019"/>
              <a:stretch>
                <a:fillRect/>
              </a:stretch>
            </p:blipFill>
            <p:spPr bwMode="auto">
              <a:xfrm>
                <a:off x="3257532" y="1384272"/>
                <a:ext cx="869964" cy="827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4498975" y="2936896"/>
              <a:ext cx="1407643" cy="1404929"/>
              <a:chOff x="4226025" y="4013208"/>
              <a:chExt cx="2250999" cy="2246696"/>
            </a:xfrm>
          </p:grpSpPr>
          <p:pic>
            <p:nvPicPr>
              <p:cNvPr id="54402" name="Picture 128" descr="pandapatch2.jpg"/>
              <p:cNvPicPr>
                <a:picLocks noChangeAspect="1"/>
              </p:cNvPicPr>
              <p:nvPr/>
            </p:nvPicPr>
            <p:blipFill>
              <a:blip r:embed="rId5"/>
              <a:srcRect l="12115" t="58859" r="75423" b="28198"/>
              <a:stretch>
                <a:fillRect/>
              </a:stretch>
            </p:blipFill>
            <p:spPr bwMode="auto">
              <a:xfrm>
                <a:off x="5484825" y="4013208"/>
                <a:ext cx="912825" cy="800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403" name="Picture 129" descr="pandapatch2.jpg"/>
              <p:cNvPicPr>
                <a:picLocks noChangeAspect="1"/>
              </p:cNvPicPr>
              <p:nvPr/>
            </p:nvPicPr>
            <p:blipFill>
              <a:blip r:embed="rId5"/>
              <a:srcRect l="45427" t="6882" r="42111" b="79636"/>
              <a:stretch>
                <a:fillRect/>
              </a:stretch>
            </p:blipFill>
            <p:spPr bwMode="auto">
              <a:xfrm>
                <a:off x="4316409" y="4013208"/>
                <a:ext cx="912825" cy="8334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404" name="Picture 130" descr="pandapatch2.jpg"/>
              <p:cNvPicPr>
                <a:picLocks noChangeAspect="1"/>
              </p:cNvPicPr>
              <p:nvPr/>
            </p:nvPicPr>
            <p:blipFill>
              <a:blip r:embed="rId5"/>
              <a:srcRect l="45839" t="6882" r="42696" b="79636"/>
              <a:stretch>
                <a:fillRect/>
              </a:stretch>
            </p:blipFill>
            <p:spPr bwMode="auto">
              <a:xfrm>
                <a:off x="5182339" y="4159260"/>
                <a:ext cx="839799" cy="8334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405" name="Picture 131" descr="pandapatch2.jpg"/>
              <p:cNvPicPr>
                <a:picLocks noChangeAspect="1"/>
              </p:cNvPicPr>
              <p:nvPr/>
            </p:nvPicPr>
            <p:blipFill>
              <a:blip r:embed="rId5"/>
              <a:srcRect l="77829" t="58167" r="9622" b="27658"/>
              <a:stretch>
                <a:fillRect/>
              </a:stretch>
            </p:blipFill>
            <p:spPr bwMode="auto">
              <a:xfrm>
                <a:off x="5010156" y="5218137"/>
                <a:ext cx="919173" cy="876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406" name="Picture 132" descr="pandapatch2.jpg"/>
              <p:cNvPicPr>
                <a:picLocks noChangeAspect="1"/>
              </p:cNvPicPr>
              <p:nvPr/>
            </p:nvPicPr>
            <p:blipFill>
              <a:blip r:embed="rId5"/>
              <a:srcRect l="77829" t="75783" r="9622" b="10426"/>
              <a:stretch>
                <a:fillRect/>
              </a:stretch>
            </p:blipFill>
            <p:spPr bwMode="auto">
              <a:xfrm>
                <a:off x="4608513" y="4743468"/>
                <a:ext cx="919173" cy="852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407" name="Picture 133" descr="pandapatch2.jpg"/>
              <p:cNvPicPr>
                <a:picLocks noChangeAspect="1"/>
              </p:cNvPicPr>
              <p:nvPr/>
            </p:nvPicPr>
            <p:blipFill>
              <a:blip r:embed="rId5"/>
              <a:srcRect l="78825" t="58859" r="9622" b="28198"/>
              <a:stretch>
                <a:fillRect/>
              </a:stretch>
            </p:blipFill>
            <p:spPr bwMode="auto">
              <a:xfrm>
                <a:off x="5630877" y="4853007"/>
                <a:ext cx="846147" cy="800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408" name="Picture 134" descr="pandapatch2.jpg"/>
              <p:cNvPicPr>
                <a:picLocks noChangeAspect="1"/>
              </p:cNvPicPr>
              <p:nvPr/>
            </p:nvPicPr>
            <p:blipFill>
              <a:blip r:embed="rId5"/>
              <a:srcRect l="61964" t="59451" r="26572" b="28198"/>
              <a:stretch>
                <a:fillRect/>
              </a:stretch>
            </p:blipFill>
            <p:spPr bwMode="auto">
              <a:xfrm>
                <a:off x="4226025" y="5496353"/>
                <a:ext cx="839799" cy="763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41"/>
            <p:cNvGrpSpPr>
              <a:grpSpLocks/>
            </p:cNvGrpSpPr>
            <p:nvPr/>
          </p:nvGrpSpPr>
          <p:grpSpPr bwMode="auto">
            <a:xfrm>
              <a:off x="2855590" y="1201707"/>
              <a:ext cx="1562905" cy="1547516"/>
              <a:chOff x="-519707" y="690680"/>
              <a:chExt cx="2499284" cy="2474714"/>
            </a:xfrm>
          </p:grpSpPr>
          <p:pic>
            <p:nvPicPr>
              <p:cNvPr id="54397" name="Picture 123" descr="pandapatch4.jpg"/>
              <p:cNvPicPr>
                <a:picLocks noChangeAspect="1"/>
              </p:cNvPicPr>
              <p:nvPr/>
            </p:nvPicPr>
            <p:blipFill>
              <a:blip r:embed="rId6"/>
              <a:srcRect l="46011" t="75398" r="42523" b="9834"/>
              <a:stretch>
                <a:fillRect/>
              </a:stretch>
            </p:blipFill>
            <p:spPr bwMode="auto">
              <a:xfrm>
                <a:off x="1139778" y="1216189"/>
                <a:ext cx="839799" cy="912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398" name="Picture 125" descr="pandapatch4.jpg"/>
              <p:cNvPicPr>
                <a:picLocks noChangeAspect="1"/>
              </p:cNvPicPr>
              <p:nvPr/>
            </p:nvPicPr>
            <p:blipFill>
              <a:blip r:embed="rId6"/>
              <a:srcRect l="13112" t="6882" r="75597" b="79636"/>
              <a:stretch>
                <a:fillRect/>
              </a:stretch>
            </p:blipFill>
            <p:spPr bwMode="auto">
              <a:xfrm>
                <a:off x="-285673" y="2208817"/>
                <a:ext cx="827102" cy="8334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399" name="Picture 126" descr="pandapatch4.jpg"/>
              <p:cNvPicPr>
                <a:picLocks noChangeAspect="1"/>
              </p:cNvPicPr>
              <p:nvPr/>
            </p:nvPicPr>
            <p:blipFill>
              <a:blip r:embed="rId6"/>
              <a:srcRect l="29974" t="23907" r="59059" b="62508"/>
              <a:stretch>
                <a:fillRect/>
              </a:stretch>
            </p:blipFill>
            <p:spPr bwMode="auto">
              <a:xfrm>
                <a:off x="1071431" y="2325596"/>
                <a:ext cx="803286" cy="8397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400" name="Picture 127" descr="pandapatch4.jpg"/>
              <p:cNvPicPr>
                <a:picLocks noChangeAspect="1"/>
              </p:cNvPicPr>
              <p:nvPr/>
            </p:nvPicPr>
            <p:blipFill>
              <a:blip r:embed="rId6"/>
              <a:srcRect l="61964" t="6882" r="25574" b="79636"/>
              <a:stretch>
                <a:fillRect/>
              </a:stretch>
            </p:blipFill>
            <p:spPr bwMode="auto">
              <a:xfrm>
                <a:off x="-110507" y="1274579"/>
                <a:ext cx="912825" cy="8334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401" name="Picture 124" descr="pandapatch4.jpg"/>
              <p:cNvPicPr>
                <a:picLocks noChangeAspect="1"/>
              </p:cNvPicPr>
              <p:nvPr/>
            </p:nvPicPr>
            <p:blipFill>
              <a:blip r:embed="rId6"/>
              <a:srcRect l="28976" t="6882" r="59059" b="79636"/>
              <a:stretch>
                <a:fillRect/>
              </a:stretch>
            </p:blipFill>
            <p:spPr bwMode="auto">
              <a:xfrm>
                <a:off x="-519707" y="690680"/>
                <a:ext cx="876312" cy="8334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3180584" y="2662904"/>
              <a:ext cx="1534741" cy="1643955"/>
              <a:chOff x="5886468" y="1493811"/>
              <a:chExt cx="2454246" cy="2628936"/>
            </a:xfrm>
          </p:grpSpPr>
          <p:pic>
            <p:nvPicPr>
              <p:cNvPr id="54390" name="Picture 8" descr="C:\Documents and Settings\grauman\Desktop\slides\panda_ex\pandapatch5.jpg"/>
              <p:cNvPicPr>
                <a:picLocks noChangeAspect="1" noChangeArrowheads="1"/>
              </p:cNvPicPr>
              <p:nvPr/>
            </p:nvPicPr>
            <p:blipFill>
              <a:blip r:embed="rId7"/>
              <a:srcRect l="61920" t="41473" r="26009" b="45531"/>
              <a:stretch>
                <a:fillRect/>
              </a:stretch>
            </p:blipFill>
            <p:spPr bwMode="auto">
              <a:xfrm>
                <a:off x="6170697" y="1493811"/>
                <a:ext cx="884187" cy="803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391" name="Picture 8" descr="C:\Documents and Settings\grauman\Desktop\slides\panda_ex\pandapatch5.jpg"/>
              <p:cNvPicPr>
                <a:picLocks noChangeAspect="1" noChangeArrowheads="1"/>
              </p:cNvPicPr>
              <p:nvPr/>
            </p:nvPicPr>
            <p:blipFill>
              <a:blip r:embed="rId7"/>
              <a:srcRect l="78371" t="58115" r="9666" b="27708"/>
              <a:stretch>
                <a:fillRect/>
              </a:stretch>
            </p:blipFill>
            <p:spPr bwMode="auto">
              <a:xfrm>
                <a:off x="6142059" y="3246435"/>
                <a:ext cx="876312" cy="876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392" name="Picture 8" descr="C:\Documents and Settings\grauman\Desktop\slides\panda_ex\pandapatch5.jpg"/>
              <p:cNvPicPr>
                <a:picLocks noChangeAspect="1" noChangeArrowheads="1"/>
              </p:cNvPicPr>
              <p:nvPr/>
            </p:nvPicPr>
            <p:blipFill>
              <a:blip r:embed="rId7"/>
              <a:srcRect l="13350" t="6779" r="75185" b="79045"/>
              <a:stretch>
                <a:fillRect/>
              </a:stretch>
            </p:blipFill>
            <p:spPr bwMode="auto">
              <a:xfrm>
                <a:off x="6807168" y="2990844"/>
                <a:ext cx="839799" cy="876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393" name="Picture 8" descr="C:\Documents and Settings\grauman\Desktop\slides\panda_ex\pandapatch5.jpg"/>
              <p:cNvPicPr>
                <a:picLocks noChangeAspect="1" noChangeArrowheads="1"/>
              </p:cNvPicPr>
              <p:nvPr/>
            </p:nvPicPr>
            <p:blipFill>
              <a:blip r:embed="rId7"/>
              <a:srcRect l="13068" t="41473" r="74968" b="45531"/>
              <a:stretch>
                <a:fillRect/>
              </a:stretch>
            </p:blipFill>
            <p:spPr bwMode="auto">
              <a:xfrm>
                <a:off x="6405525" y="2297097"/>
                <a:ext cx="876312" cy="803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394" name="Picture 8" descr="C:\Documents and Settings\grauman\Desktop\slides\panda_ex\pandapatch5.jpg"/>
              <p:cNvPicPr>
                <a:picLocks noChangeAspect="1" noChangeArrowheads="1"/>
              </p:cNvPicPr>
              <p:nvPr/>
            </p:nvPicPr>
            <p:blipFill>
              <a:blip r:embed="rId7"/>
              <a:srcRect l="45752" t="6779" r="42284" b="79045"/>
              <a:stretch>
                <a:fillRect/>
              </a:stretch>
            </p:blipFill>
            <p:spPr bwMode="auto">
              <a:xfrm>
                <a:off x="7464402" y="2516175"/>
                <a:ext cx="876312" cy="876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395" name="Picture 8" descr="C:\Documents and Settings\grauman\Desktop\slides\panda_ex\pandapatch5.jpg"/>
              <p:cNvPicPr>
                <a:picLocks noChangeAspect="1" noChangeArrowheads="1"/>
              </p:cNvPicPr>
              <p:nvPr/>
            </p:nvPicPr>
            <p:blipFill>
              <a:blip r:embed="rId7"/>
              <a:srcRect l="29713" t="6779" r="58823" b="79045"/>
              <a:stretch>
                <a:fillRect/>
              </a:stretch>
            </p:blipFill>
            <p:spPr bwMode="auto">
              <a:xfrm>
                <a:off x="5886468" y="2552688"/>
                <a:ext cx="839799" cy="876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396" name="Picture 8" descr="C:\Documents and Settings\grauman\Desktop\slides\panda_ex\pandapatch5.jpg"/>
              <p:cNvPicPr>
                <a:picLocks noChangeAspect="1" noChangeArrowheads="1"/>
              </p:cNvPicPr>
              <p:nvPr/>
            </p:nvPicPr>
            <p:blipFill>
              <a:blip r:embed="rId7"/>
              <a:srcRect l="78783" t="41473" r="9666" b="45531"/>
              <a:stretch>
                <a:fillRect/>
              </a:stretch>
            </p:blipFill>
            <p:spPr bwMode="auto">
              <a:xfrm>
                <a:off x="7127910" y="1530324"/>
                <a:ext cx="846147" cy="803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6085" name="TextBox 51"/>
          <p:cNvSpPr txBox="1">
            <a:spLocks noChangeArrowheads="1"/>
          </p:cNvSpPr>
          <p:nvPr/>
        </p:nvSpPr>
        <p:spPr bwMode="auto">
          <a:xfrm>
            <a:off x="1760538" y="4352925"/>
            <a:ext cx="13509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descriptor space</a:t>
            </a:r>
          </a:p>
        </p:txBody>
      </p:sp>
      <p:grpSp>
        <p:nvGrpSpPr>
          <p:cNvPr id="7" name="Group 190"/>
          <p:cNvGrpSpPr>
            <a:grpSpLocks noChangeAspect="1"/>
          </p:cNvGrpSpPr>
          <p:nvPr/>
        </p:nvGrpSpPr>
        <p:grpSpPr bwMode="auto">
          <a:xfrm>
            <a:off x="300038" y="4743450"/>
            <a:ext cx="2487612" cy="1724025"/>
            <a:chOff x="-758898" y="1273488"/>
            <a:chExt cx="5915106" cy="4098989"/>
          </a:xfrm>
        </p:grpSpPr>
        <p:pic>
          <p:nvPicPr>
            <p:cNvPr id="54335" name="Picture 23" descr="panda1_patches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09518" y="1274733"/>
              <a:ext cx="3561389" cy="408945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sp>
          <p:nvSpPr>
            <p:cNvPr id="54336" name="Rectangle 192"/>
            <p:cNvSpPr>
              <a:spLocks noChangeArrowheads="1"/>
            </p:cNvSpPr>
            <p:nvPr/>
          </p:nvSpPr>
          <p:spPr bwMode="auto">
            <a:xfrm rot="2403778">
              <a:off x="2748329" y="1658115"/>
              <a:ext cx="332771" cy="354394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37" name="Rectangle 193"/>
            <p:cNvSpPr>
              <a:spLocks noChangeArrowheads="1"/>
            </p:cNvSpPr>
            <p:nvPr/>
          </p:nvSpPr>
          <p:spPr bwMode="auto">
            <a:xfrm rot="4479566">
              <a:off x="2925336" y="2041915"/>
              <a:ext cx="429398" cy="428778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38" name="Rectangle 194"/>
            <p:cNvSpPr>
              <a:spLocks noChangeArrowheads="1"/>
            </p:cNvSpPr>
            <p:nvPr/>
          </p:nvSpPr>
          <p:spPr bwMode="auto">
            <a:xfrm rot="6076419">
              <a:off x="3351119" y="2398793"/>
              <a:ext cx="283942" cy="274858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39" name="Rectangle 195"/>
            <p:cNvSpPr>
              <a:spLocks noChangeArrowheads="1"/>
            </p:cNvSpPr>
            <p:nvPr/>
          </p:nvSpPr>
          <p:spPr bwMode="auto">
            <a:xfrm rot="7967323">
              <a:off x="3408187" y="1920754"/>
              <a:ext cx="279465" cy="254009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40" name="Rectangle 196"/>
            <p:cNvSpPr>
              <a:spLocks noChangeArrowheads="1"/>
            </p:cNvSpPr>
            <p:nvPr/>
          </p:nvSpPr>
          <p:spPr bwMode="auto">
            <a:xfrm rot="6547857">
              <a:off x="3384419" y="1531827"/>
              <a:ext cx="204489" cy="182231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41" name="Rectangle 197"/>
            <p:cNvSpPr>
              <a:spLocks noChangeArrowheads="1"/>
            </p:cNvSpPr>
            <p:nvPr/>
          </p:nvSpPr>
          <p:spPr bwMode="auto">
            <a:xfrm rot="6076419">
              <a:off x="1709285" y="2872434"/>
              <a:ext cx="340502" cy="346357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42" name="Rectangle 198"/>
            <p:cNvSpPr>
              <a:spLocks noChangeArrowheads="1"/>
            </p:cNvSpPr>
            <p:nvPr/>
          </p:nvSpPr>
          <p:spPr bwMode="auto">
            <a:xfrm rot="3812729">
              <a:off x="1276500" y="1399218"/>
              <a:ext cx="383790" cy="379998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43" name="Rectangle 199"/>
            <p:cNvSpPr>
              <a:spLocks noChangeArrowheads="1"/>
            </p:cNvSpPr>
            <p:nvPr/>
          </p:nvSpPr>
          <p:spPr bwMode="auto">
            <a:xfrm rot="3812729">
              <a:off x="1340811" y="1529510"/>
              <a:ext cx="218653" cy="176685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44" name="Rectangle 200"/>
            <p:cNvSpPr>
              <a:spLocks noChangeArrowheads="1"/>
            </p:cNvSpPr>
            <p:nvPr/>
          </p:nvSpPr>
          <p:spPr bwMode="auto">
            <a:xfrm rot="3812729">
              <a:off x="977685" y="1393416"/>
              <a:ext cx="141620" cy="133450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45" name="Rectangle 201"/>
            <p:cNvSpPr>
              <a:spLocks noChangeArrowheads="1"/>
            </p:cNvSpPr>
            <p:nvPr/>
          </p:nvSpPr>
          <p:spPr bwMode="auto">
            <a:xfrm rot="7300187">
              <a:off x="1118560" y="1270438"/>
              <a:ext cx="179029" cy="185130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46" name="Rectangle 202"/>
            <p:cNvSpPr>
              <a:spLocks noChangeArrowheads="1"/>
            </p:cNvSpPr>
            <p:nvPr/>
          </p:nvSpPr>
          <p:spPr bwMode="auto">
            <a:xfrm rot="2090564">
              <a:off x="1395775" y="1933164"/>
              <a:ext cx="191409" cy="189299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47" name="Rectangle 203"/>
            <p:cNvSpPr>
              <a:spLocks noChangeArrowheads="1"/>
            </p:cNvSpPr>
            <p:nvPr/>
          </p:nvSpPr>
          <p:spPr bwMode="auto">
            <a:xfrm rot="-170145">
              <a:off x="819067" y="2634908"/>
              <a:ext cx="312805" cy="327361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48" name="Rectangle 204"/>
            <p:cNvSpPr>
              <a:spLocks noChangeArrowheads="1"/>
            </p:cNvSpPr>
            <p:nvPr/>
          </p:nvSpPr>
          <p:spPr bwMode="auto">
            <a:xfrm rot="368009">
              <a:off x="866549" y="2804242"/>
              <a:ext cx="371516" cy="373204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49" name="Rectangle 205"/>
            <p:cNvSpPr>
              <a:spLocks noChangeArrowheads="1"/>
            </p:cNvSpPr>
            <p:nvPr/>
          </p:nvSpPr>
          <p:spPr bwMode="auto">
            <a:xfrm rot="1313508">
              <a:off x="1752091" y="2953910"/>
              <a:ext cx="162867" cy="182255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50" name="Rectangle 206"/>
            <p:cNvSpPr>
              <a:spLocks noChangeArrowheads="1"/>
            </p:cNvSpPr>
            <p:nvPr/>
          </p:nvSpPr>
          <p:spPr bwMode="auto">
            <a:xfrm rot="850053">
              <a:off x="2378571" y="2761016"/>
              <a:ext cx="236372" cy="208064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51" name="Rectangle 207"/>
            <p:cNvSpPr>
              <a:spLocks noChangeArrowheads="1"/>
            </p:cNvSpPr>
            <p:nvPr/>
          </p:nvSpPr>
          <p:spPr bwMode="auto">
            <a:xfrm rot="850053">
              <a:off x="2256882" y="2938345"/>
              <a:ext cx="226575" cy="210537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52" name="Rectangle 208"/>
            <p:cNvSpPr>
              <a:spLocks noChangeArrowheads="1"/>
            </p:cNvSpPr>
            <p:nvPr/>
          </p:nvSpPr>
          <p:spPr bwMode="auto">
            <a:xfrm rot="-1803540">
              <a:off x="2298828" y="3110113"/>
              <a:ext cx="155329" cy="187855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53" name="Rectangle 209"/>
            <p:cNvSpPr>
              <a:spLocks noChangeArrowheads="1"/>
            </p:cNvSpPr>
            <p:nvPr/>
          </p:nvSpPr>
          <p:spPr bwMode="auto">
            <a:xfrm rot="-3404993">
              <a:off x="888081" y="3123869"/>
              <a:ext cx="151133" cy="171023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54" name="Rectangle 210"/>
            <p:cNvSpPr>
              <a:spLocks noChangeArrowheads="1"/>
            </p:cNvSpPr>
            <p:nvPr/>
          </p:nvSpPr>
          <p:spPr bwMode="auto">
            <a:xfrm rot="-1652809">
              <a:off x="3030606" y="3732460"/>
              <a:ext cx="222913" cy="178610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55" name="Rectangle 211"/>
            <p:cNvSpPr>
              <a:spLocks noChangeArrowheads="1"/>
            </p:cNvSpPr>
            <p:nvPr/>
          </p:nvSpPr>
          <p:spPr bwMode="auto">
            <a:xfrm rot="2176634">
              <a:off x="3405359" y="4553565"/>
              <a:ext cx="153120" cy="179581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56" name="Rectangle 212"/>
            <p:cNvSpPr>
              <a:spLocks noChangeArrowheads="1"/>
            </p:cNvSpPr>
            <p:nvPr/>
          </p:nvSpPr>
          <p:spPr bwMode="auto">
            <a:xfrm rot="3376059">
              <a:off x="3730962" y="4754725"/>
              <a:ext cx="146832" cy="167427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57" name="Rectangle 213"/>
            <p:cNvSpPr>
              <a:spLocks noChangeArrowheads="1"/>
            </p:cNvSpPr>
            <p:nvPr/>
          </p:nvSpPr>
          <p:spPr bwMode="auto">
            <a:xfrm rot="1689288">
              <a:off x="1971662" y="4766091"/>
              <a:ext cx="134758" cy="155005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58" name="Rectangle 214"/>
            <p:cNvSpPr>
              <a:spLocks noChangeArrowheads="1"/>
            </p:cNvSpPr>
            <p:nvPr/>
          </p:nvSpPr>
          <p:spPr bwMode="auto">
            <a:xfrm rot="5608739">
              <a:off x="2333934" y="4897542"/>
              <a:ext cx="407143" cy="385597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59" name="Rectangle 215"/>
            <p:cNvSpPr>
              <a:spLocks noChangeArrowheads="1"/>
            </p:cNvSpPr>
            <p:nvPr/>
          </p:nvSpPr>
          <p:spPr bwMode="auto">
            <a:xfrm rot="6793417">
              <a:off x="2086214" y="4934216"/>
              <a:ext cx="454733" cy="421789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60" name="Rectangle 216"/>
            <p:cNvSpPr>
              <a:spLocks noChangeArrowheads="1"/>
            </p:cNvSpPr>
            <p:nvPr/>
          </p:nvSpPr>
          <p:spPr bwMode="auto">
            <a:xfrm rot="8126368">
              <a:off x="785051" y="5051600"/>
              <a:ext cx="230270" cy="228074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61" name="Rectangle 217"/>
            <p:cNvSpPr>
              <a:spLocks noChangeArrowheads="1"/>
            </p:cNvSpPr>
            <p:nvPr/>
          </p:nvSpPr>
          <p:spPr bwMode="auto">
            <a:xfrm rot="8879187">
              <a:off x="1651945" y="3732547"/>
              <a:ext cx="330618" cy="359086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62" name="Rectangle 218"/>
            <p:cNvSpPr>
              <a:spLocks noChangeArrowheads="1"/>
            </p:cNvSpPr>
            <p:nvPr/>
          </p:nvSpPr>
          <p:spPr bwMode="auto">
            <a:xfrm rot="5057823">
              <a:off x="2131361" y="3833433"/>
              <a:ext cx="330618" cy="359086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63" name="Rectangle 219"/>
            <p:cNvSpPr>
              <a:spLocks noChangeArrowheads="1"/>
            </p:cNvSpPr>
            <p:nvPr/>
          </p:nvSpPr>
          <p:spPr bwMode="auto">
            <a:xfrm rot="5057823">
              <a:off x="1972836" y="3979484"/>
              <a:ext cx="330618" cy="359086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64" name="Rectangle 220"/>
            <p:cNvSpPr>
              <a:spLocks noChangeArrowheads="1"/>
            </p:cNvSpPr>
            <p:nvPr/>
          </p:nvSpPr>
          <p:spPr bwMode="auto">
            <a:xfrm rot="2884398">
              <a:off x="2001284" y="3894557"/>
              <a:ext cx="429419" cy="432267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65" name="Rectangle 221"/>
            <p:cNvSpPr>
              <a:spLocks noChangeArrowheads="1"/>
            </p:cNvSpPr>
            <p:nvPr/>
          </p:nvSpPr>
          <p:spPr bwMode="auto">
            <a:xfrm rot="900791">
              <a:off x="230583" y="3672046"/>
              <a:ext cx="435006" cy="367260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66" name="Rectangle 222"/>
            <p:cNvSpPr>
              <a:spLocks noChangeArrowheads="1"/>
            </p:cNvSpPr>
            <p:nvPr/>
          </p:nvSpPr>
          <p:spPr bwMode="auto">
            <a:xfrm rot="508543">
              <a:off x="249100" y="3493634"/>
              <a:ext cx="401763" cy="272375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67" name="Rectangle 223"/>
            <p:cNvSpPr>
              <a:spLocks noChangeArrowheads="1"/>
            </p:cNvSpPr>
            <p:nvPr/>
          </p:nvSpPr>
          <p:spPr bwMode="auto">
            <a:xfrm rot="2425690">
              <a:off x="1685954" y="3893578"/>
              <a:ext cx="385646" cy="367022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68" name="Rectangle 224"/>
            <p:cNvSpPr>
              <a:spLocks noChangeArrowheads="1"/>
            </p:cNvSpPr>
            <p:nvPr/>
          </p:nvSpPr>
          <p:spPr bwMode="auto">
            <a:xfrm rot="1740742">
              <a:off x="3628479" y="3923526"/>
              <a:ext cx="246820" cy="226611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69" name="Rectangle 225"/>
            <p:cNvSpPr>
              <a:spLocks noChangeArrowheads="1"/>
            </p:cNvSpPr>
            <p:nvPr/>
          </p:nvSpPr>
          <p:spPr bwMode="auto">
            <a:xfrm rot="-1135016">
              <a:off x="3506054" y="3799961"/>
              <a:ext cx="196704" cy="214409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70" name="Rectangle 226"/>
            <p:cNvSpPr>
              <a:spLocks noChangeArrowheads="1"/>
            </p:cNvSpPr>
            <p:nvPr/>
          </p:nvSpPr>
          <p:spPr bwMode="auto">
            <a:xfrm rot="1124235">
              <a:off x="3257044" y="3568740"/>
              <a:ext cx="220240" cy="195190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71" name="Rectangle 227"/>
            <p:cNvSpPr>
              <a:spLocks noChangeArrowheads="1"/>
            </p:cNvSpPr>
            <p:nvPr/>
          </p:nvSpPr>
          <p:spPr bwMode="auto">
            <a:xfrm rot="4174381">
              <a:off x="623865" y="3992638"/>
              <a:ext cx="161159" cy="167733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72" name="Rectangle 228"/>
            <p:cNvSpPr>
              <a:spLocks noChangeArrowheads="1"/>
            </p:cNvSpPr>
            <p:nvPr/>
          </p:nvSpPr>
          <p:spPr bwMode="auto">
            <a:xfrm rot="2422202">
              <a:off x="1515836" y="3841261"/>
              <a:ext cx="152158" cy="222143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73" name="Rectangle 229"/>
            <p:cNvSpPr>
              <a:spLocks noChangeArrowheads="1"/>
            </p:cNvSpPr>
            <p:nvPr/>
          </p:nvSpPr>
          <p:spPr bwMode="auto">
            <a:xfrm rot="2422202">
              <a:off x="1413879" y="4004297"/>
              <a:ext cx="161421" cy="158011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74" name="Rectangle 230"/>
            <p:cNvSpPr>
              <a:spLocks noChangeArrowheads="1"/>
            </p:cNvSpPr>
            <p:nvPr/>
          </p:nvSpPr>
          <p:spPr bwMode="auto">
            <a:xfrm rot="2422202">
              <a:off x="1361960" y="4257991"/>
              <a:ext cx="114165" cy="94641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75" name="Rectangle 231"/>
            <p:cNvSpPr>
              <a:spLocks noChangeArrowheads="1"/>
            </p:cNvSpPr>
            <p:nvPr/>
          </p:nvSpPr>
          <p:spPr bwMode="auto">
            <a:xfrm rot="2422202">
              <a:off x="1266375" y="4367530"/>
              <a:ext cx="114165" cy="94641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76" name="Rectangle 232"/>
            <p:cNvSpPr>
              <a:spLocks noChangeArrowheads="1"/>
            </p:cNvSpPr>
            <p:nvPr/>
          </p:nvSpPr>
          <p:spPr bwMode="auto">
            <a:xfrm rot="1748824">
              <a:off x="415557" y="3898635"/>
              <a:ext cx="161766" cy="197203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77" name="Rectangle 233"/>
            <p:cNvSpPr>
              <a:spLocks noChangeArrowheads="1"/>
            </p:cNvSpPr>
            <p:nvPr/>
          </p:nvSpPr>
          <p:spPr bwMode="auto">
            <a:xfrm rot="1452515">
              <a:off x="1962839" y="3695226"/>
              <a:ext cx="194426" cy="138143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78" name="Rectangle 234"/>
            <p:cNvSpPr>
              <a:spLocks noChangeArrowheads="1"/>
            </p:cNvSpPr>
            <p:nvPr/>
          </p:nvSpPr>
          <p:spPr bwMode="auto">
            <a:xfrm rot="-735569">
              <a:off x="316533" y="3001994"/>
              <a:ext cx="219613" cy="179512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79" name="Rectangle 235"/>
            <p:cNvSpPr>
              <a:spLocks noChangeArrowheads="1"/>
            </p:cNvSpPr>
            <p:nvPr/>
          </p:nvSpPr>
          <p:spPr bwMode="auto">
            <a:xfrm rot="2090564">
              <a:off x="1426879" y="2002910"/>
              <a:ext cx="147433" cy="156566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80" name="Rectangle 236"/>
            <p:cNvSpPr>
              <a:spLocks noChangeArrowheads="1"/>
            </p:cNvSpPr>
            <p:nvPr/>
          </p:nvSpPr>
          <p:spPr bwMode="auto">
            <a:xfrm rot="2090564">
              <a:off x="2878773" y="3784809"/>
              <a:ext cx="135410" cy="128182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81" name="Rectangle 237"/>
            <p:cNvSpPr>
              <a:spLocks noChangeArrowheads="1"/>
            </p:cNvSpPr>
            <p:nvPr/>
          </p:nvSpPr>
          <p:spPr bwMode="auto">
            <a:xfrm rot="2090564">
              <a:off x="1772952" y="3788081"/>
              <a:ext cx="156271" cy="158150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82" name="Rectangle 238"/>
            <p:cNvSpPr>
              <a:spLocks noChangeArrowheads="1"/>
            </p:cNvSpPr>
            <p:nvPr/>
          </p:nvSpPr>
          <p:spPr bwMode="auto">
            <a:xfrm rot="889161" flipV="1">
              <a:off x="3829101" y="4059040"/>
              <a:ext cx="456210" cy="302499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83" name="Rectangle 239"/>
            <p:cNvSpPr>
              <a:spLocks noChangeArrowheads="1"/>
            </p:cNvSpPr>
            <p:nvPr/>
          </p:nvSpPr>
          <p:spPr bwMode="auto">
            <a:xfrm rot="-318622">
              <a:off x="3239418" y="3659663"/>
              <a:ext cx="194443" cy="143773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84" name="Rectangle 240"/>
            <p:cNvSpPr>
              <a:spLocks noChangeArrowheads="1"/>
            </p:cNvSpPr>
            <p:nvPr/>
          </p:nvSpPr>
          <p:spPr bwMode="auto">
            <a:xfrm>
              <a:off x="3987792" y="3611565"/>
              <a:ext cx="1168416" cy="1387494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85" name="Rectangle 241"/>
            <p:cNvSpPr>
              <a:spLocks noChangeArrowheads="1"/>
            </p:cNvSpPr>
            <p:nvPr/>
          </p:nvSpPr>
          <p:spPr bwMode="auto">
            <a:xfrm>
              <a:off x="-758898" y="2881305"/>
              <a:ext cx="1168416" cy="1387494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8" name="Group 242"/>
          <p:cNvGrpSpPr>
            <a:grpSpLocks noChangeAspect="1"/>
          </p:cNvGrpSpPr>
          <p:nvPr/>
        </p:nvGrpSpPr>
        <p:grpSpPr bwMode="auto">
          <a:xfrm>
            <a:off x="2782888" y="4670425"/>
            <a:ext cx="1930400" cy="1898650"/>
            <a:chOff x="4498974" y="1055655"/>
            <a:chExt cx="4527612" cy="4454586"/>
          </a:xfrm>
        </p:grpSpPr>
        <p:pic>
          <p:nvPicPr>
            <p:cNvPr id="54306" name="Picture 24" descr="panda_patches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498974" y="1274733"/>
              <a:ext cx="4527612" cy="3976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307" name="Rectangle 244"/>
            <p:cNvSpPr>
              <a:spLocks noChangeArrowheads="1"/>
            </p:cNvSpPr>
            <p:nvPr/>
          </p:nvSpPr>
          <p:spPr bwMode="auto">
            <a:xfrm rot="5141941">
              <a:off x="5564298" y="1498838"/>
              <a:ext cx="328619" cy="365129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08" name="Rectangle 245"/>
            <p:cNvSpPr>
              <a:spLocks noChangeArrowheads="1"/>
            </p:cNvSpPr>
            <p:nvPr/>
          </p:nvSpPr>
          <p:spPr bwMode="auto">
            <a:xfrm rot="5803388">
              <a:off x="6169716" y="1424606"/>
              <a:ext cx="528894" cy="503537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09" name="Rectangle 246"/>
            <p:cNvSpPr>
              <a:spLocks noChangeArrowheads="1"/>
            </p:cNvSpPr>
            <p:nvPr/>
          </p:nvSpPr>
          <p:spPr bwMode="auto">
            <a:xfrm rot="4500892">
              <a:off x="6116497" y="1782994"/>
              <a:ext cx="428642" cy="429946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10" name="Rectangle 247"/>
            <p:cNvSpPr>
              <a:spLocks noChangeArrowheads="1"/>
            </p:cNvSpPr>
            <p:nvPr/>
          </p:nvSpPr>
          <p:spPr bwMode="auto">
            <a:xfrm rot="3780541">
              <a:off x="6668110" y="1951353"/>
              <a:ext cx="605003" cy="599525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11" name="Rectangle 248"/>
            <p:cNvSpPr>
              <a:spLocks noChangeArrowheads="1"/>
            </p:cNvSpPr>
            <p:nvPr/>
          </p:nvSpPr>
          <p:spPr bwMode="auto">
            <a:xfrm rot="4166865">
              <a:off x="7665747" y="1945368"/>
              <a:ext cx="403198" cy="44856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12" name="Rectangle 249"/>
            <p:cNvSpPr>
              <a:spLocks noChangeArrowheads="1"/>
            </p:cNvSpPr>
            <p:nvPr/>
          </p:nvSpPr>
          <p:spPr bwMode="auto">
            <a:xfrm rot="260839">
              <a:off x="7765020" y="2787234"/>
              <a:ext cx="425133" cy="44856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13" name="Rectangle 250"/>
            <p:cNvSpPr>
              <a:spLocks noChangeArrowheads="1"/>
            </p:cNvSpPr>
            <p:nvPr/>
          </p:nvSpPr>
          <p:spPr bwMode="auto">
            <a:xfrm rot="260839">
              <a:off x="5904184" y="1218739"/>
              <a:ext cx="456006" cy="484731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14" name="Rectangle 251"/>
            <p:cNvSpPr>
              <a:spLocks noChangeArrowheads="1"/>
            </p:cNvSpPr>
            <p:nvPr/>
          </p:nvSpPr>
          <p:spPr bwMode="auto">
            <a:xfrm rot="734976">
              <a:off x="4653733" y="2427960"/>
              <a:ext cx="603308" cy="54156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15" name="Rectangle 252"/>
            <p:cNvSpPr>
              <a:spLocks noChangeArrowheads="1"/>
            </p:cNvSpPr>
            <p:nvPr/>
          </p:nvSpPr>
          <p:spPr bwMode="auto">
            <a:xfrm rot="-293446">
              <a:off x="4540474" y="1960543"/>
              <a:ext cx="700675" cy="70962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16" name="Rectangle 253"/>
            <p:cNvSpPr>
              <a:spLocks noChangeArrowheads="1"/>
            </p:cNvSpPr>
            <p:nvPr/>
          </p:nvSpPr>
          <p:spPr bwMode="auto">
            <a:xfrm rot="-1020721">
              <a:off x="4571935" y="2173518"/>
              <a:ext cx="467500" cy="429722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17" name="Rectangle 254"/>
            <p:cNvSpPr>
              <a:spLocks noChangeArrowheads="1"/>
            </p:cNvSpPr>
            <p:nvPr/>
          </p:nvSpPr>
          <p:spPr bwMode="auto">
            <a:xfrm rot="-1020721">
              <a:off x="5020329" y="3118286"/>
              <a:ext cx="426697" cy="365837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18" name="Rectangle 255"/>
            <p:cNvSpPr>
              <a:spLocks noChangeArrowheads="1"/>
            </p:cNvSpPr>
            <p:nvPr/>
          </p:nvSpPr>
          <p:spPr bwMode="auto">
            <a:xfrm rot="-3547688">
              <a:off x="5092492" y="3094034"/>
              <a:ext cx="677210" cy="619979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19" name="Rectangle 256"/>
            <p:cNvSpPr>
              <a:spLocks noChangeArrowheads="1"/>
            </p:cNvSpPr>
            <p:nvPr/>
          </p:nvSpPr>
          <p:spPr bwMode="auto">
            <a:xfrm rot="-3547688">
              <a:off x="5244706" y="3115236"/>
              <a:ext cx="332102" cy="371126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20" name="Rectangle 257"/>
            <p:cNvSpPr>
              <a:spLocks noChangeArrowheads="1"/>
            </p:cNvSpPr>
            <p:nvPr/>
          </p:nvSpPr>
          <p:spPr bwMode="auto">
            <a:xfrm rot="-5857429">
              <a:off x="5896326" y="2683175"/>
              <a:ext cx="379210" cy="385046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21" name="Rectangle 258"/>
            <p:cNvSpPr>
              <a:spLocks noChangeArrowheads="1"/>
            </p:cNvSpPr>
            <p:nvPr/>
          </p:nvSpPr>
          <p:spPr bwMode="auto">
            <a:xfrm rot="-4247964">
              <a:off x="6222825" y="2656946"/>
              <a:ext cx="255286" cy="266154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22" name="Rectangle 259"/>
            <p:cNvSpPr>
              <a:spLocks noChangeArrowheads="1"/>
            </p:cNvSpPr>
            <p:nvPr/>
          </p:nvSpPr>
          <p:spPr bwMode="auto">
            <a:xfrm rot="-6536316">
              <a:off x="6746578" y="2633664"/>
              <a:ext cx="493721" cy="515598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23" name="Rectangle 260"/>
            <p:cNvSpPr>
              <a:spLocks noChangeArrowheads="1"/>
            </p:cNvSpPr>
            <p:nvPr/>
          </p:nvSpPr>
          <p:spPr bwMode="auto">
            <a:xfrm rot="-7636424">
              <a:off x="6354671" y="2916861"/>
              <a:ext cx="435538" cy="422224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24" name="Rectangle 261"/>
            <p:cNvSpPr>
              <a:spLocks noChangeArrowheads="1"/>
            </p:cNvSpPr>
            <p:nvPr/>
          </p:nvSpPr>
          <p:spPr bwMode="auto">
            <a:xfrm rot="-9682559">
              <a:off x="6770956" y="3150746"/>
              <a:ext cx="384028" cy="335249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25" name="Rectangle 262"/>
            <p:cNvSpPr>
              <a:spLocks noChangeArrowheads="1"/>
            </p:cNvSpPr>
            <p:nvPr/>
          </p:nvSpPr>
          <p:spPr bwMode="auto">
            <a:xfrm rot="9367836">
              <a:off x="6371895" y="4009441"/>
              <a:ext cx="655241" cy="626689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26" name="Rectangle 263"/>
            <p:cNvSpPr>
              <a:spLocks noChangeArrowheads="1"/>
            </p:cNvSpPr>
            <p:nvPr/>
          </p:nvSpPr>
          <p:spPr bwMode="auto">
            <a:xfrm rot="8712282">
              <a:off x="5860412" y="3564208"/>
              <a:ext cx="417241" cy="423329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27" name="Rectangle 264"/>
            <p:cNvSpPr>
              <a:spLocks noChangeArrowheads="1"/>
            </p:cNvSpPr>
            <p:nvPr/>
          </p:nvSpPr>
          <p:spPr bwMode="auto">
            <a:xfrm rot="9754339">
              <a:off x="6185929" y="3475213"/>
              <a:ext cx="419887" cy="374165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28" name="Rectangle 265"/>
            <p:cNvSpPr>
              <a:spLocks noChangeArrowheads="1"/>
            </p:cNvSpPr>
            <p:nvPr/>
          </p:nvSpPr>
          <p:spPr bwMode="auto">
            <a:xfrm rot="7814351">
              <a:off x="4603388" y="4136953"/>
              <a:ext cx="838413" cy="856401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29" name="Rectangle 266"/>
            <p:cNvSpPr>
              <a:spLocks noChangeArrowheads="1"/>
            </p:cNvSpPr>
            <p:nvPr/>
          </p:nvSpPr>
          <p:spPr bwMode="auto">
            <a:xfrm rot="5400000">
              <a:off x="5064925" y="4579160"/>
              <a:ext cx="547695" cy="73026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30" name="Rectangle 267"/>
            <p:cNvSpPr>
              <a:spLocks noChangeArrowheads="1"/>
            </p:cNvSpPr>
            <p:nvPr/>
          </p:nvSpPr>
          <p:spPr bwMode="auto">
            <a:xfrm rot="7590695">
              <a:off x="8047458" y="4761686"/>
              <a:ext cx="535775" cy="56941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31" name="Rectangle 268"/>
            <p:cNvSpPr>
              <a:spLocks noChangeArrowheads="1"/>
            </p:cNvSpPr>
            <p:nvPr/>
          </p:nvSpPr>
          <p:spPr bwMode="auto">
            <a:xfrm rot="6131475">
              <a:off x="8090073" y="4213976"/>
              <a:ext cx="497341" cy="511248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32" name="Rectangle 269"/>
            <p:cNvSpPr>
              <a:spLocks noChangeArrowheads="1"/>
            </p:cNvSpPr>
            <p:nvPr/>
          </p:nvSpPr>
          <p:spPr bwMode="auto">
            <a:xfrm rot="6400600">
              <a:off x="8135849" y="4489137"/>
              <a:ext cx="449813" cy="457626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33" name="Rectangle 270"/>
            <p:cNvSpPr>
              <a:spLocks noChangeArrowheads="1"/>
            </p:cNvSpPr>
            <p:nvPr/>
          </p:nvSpPr>
          <p:spPr bwMode="auto">
            <a:xfrm>
              <a:off x="7675605" y="5254650"/>
              <a:ext cx="1168416" cy="25559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334" name="Rectangle 271"/>
            <p:cNvSpPr>
              <a:spLocks noChangeArrowheads="1"/>
            </p:cNvSpPr>
            <p:nvPr/>
          </p:nvSpPr>
          <p:spPr bwMode="auto">
            <a:xfrm>
              <a:off x="5375286" y="1055655"/>
              <a:ext cx="1168416" cy="219078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340" name="TextBox 339"/>
          <p:cNvSpPr txBox="1">
            <a:spLocks noChangeArrowheads="1"/>
          </p:cNvSpPr>
          <p:nvPr/>
        </p:nvSpPr>
        <p:spPr bwMode="auto">
          <a:xfrm>
            <a:off x="4900613" y="2111375"/>
            <a:ext cx="41989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Feature space partitions serve to “match” the local descriptors within successively wider regions.</a:t>
            </a:r>
          </a:p>
        </p:txBody>
      </p:sp>
      <p:grpSp>
        <p:nvGrpSpPr>
          <p:cNvPr id="9" name="Group 341"/>
          <p:cNvGrpSpPr>
            <a:grpSpLocks/>
          </p:cNvGrpSpPr>
          <p:nvPr/>
        </p:nvGrpSpPr>
        <p:grpSpPr bwMode="auto">
          <a:xfrm>
            <a:off x="993775" y="1165225"/>
            <a:ext cx="3051175" cy="2760663"/>
            <a:chOff x="2855590" y="1201707"/>
            <a:chExt cx="3051026" cy="2760644"/>
          </a:xfrm>
        </p:grpSpPr>
        <p:pic>
          <p:nvPicPr>
            <p:cNvPr id="54301" name="Picture 133" descr="pandapatch2.jpg"/>
            <p:cNvPicPr>
              <a:picLocks noChangeAspect="1"/>
            </p:cNvPicPr>
            <p:nvPr/>
          </p:nvPicPr>
          <p:blipFill>
            <a:blip r:embed="rId5"/>
            <a:srcRect l="78825" t="58859" r="9622" b="28198"/>
            <a:stretch>
              <a:fillRect/>
            </a:stretch>
          </p:blipFill>
          <p:spPr bwMode="auto">
            <a:xfrm>
              <a:off x="5377485" y="3462046"/>
              <a:ext cx="529131" cy="500305"/>
            </a:xfrm>
            <a:prstGeom prst="rect">
              <a:avLst/>
            </a:prstGeom>
            <a:noFill/>
            <a:ln w="28575">
              <a:solidFill>
                <a:srgbClr val="3333FF"/>
              </a:solidFill>
              <a:miter lim="800000"/>
              <a:headEnd/>
              <a:tailEnd/>
            </a:ln>
          </p:spPr>
        </p:pic>
        <p:grpSp>
          <p:nvGrpSpPr>
            <p:cNvPr id="10" name="Group 41"/>
            <p:cNvGrpSpPr>
              <a:grpSpLocks/>
            </p:cNvGrpSpPr>
            <p:nvPr/>
          </p:nvGrpSpPr>
          <p:grpSpPr bwMode="auto">
            <a:xfrm>
              <a:off x="2855590" y="1201707"/>
              <a:ext cx="1497332" cy="1547516"/>
              <a:chOff x="-519707" y="690680"/>
              <a:chExt cx="2394424" cy="2474714"/>
            </a:xfrm>
          </p:grpSpPr>
          <p:pic>
            <p:nvPicPr>
              <p:cNvPr id="54304" name="Picture 126" descr="pandapatch4.jpg"/>
              <p:cNvPicPr>
                <a:picLocks noChangeAspect="1"/>
              </p:cNvPicPr>
              <p:nvPr/>
            </p:nvPicPr>
            <p:blipFill>
              <a:blip r:embed="rId6"/>
              <a:srcRect l="29974" t="23907" r="59059" b="62508"/>
              <a:stretch>
                <a:fillRect/>
              </a:stretch>
            </p:blipFill>
            <p:spPr bwMode="auto">
              <a:xfrm>
                <a:off x="1071431" y="2325596"/>
                <a:ext cx="803286" cy="839798"/>
              </a:xfrm>
              <a:prstGeom prst="rect">
                <a:avLst/>
              </a:prstGeom>
              <a:noFill/>
              <a:ln w="28575">
                <a:solidFill>
                  <a:srgbClr val="3333FF"/>
                </a:solidFill>
                <a:miter lim="800000"/>
                <a:headEnd/>
                <a:tailEnd/>
              </a:ln>
            </p:spPr>
          </p:pic>
          <p:pic>
            <p:nvPicPr>
              <p:cNvPr id="54305" name="Picture 124" descr="pandapatch4.jpg"/>
              <p:cNvPicPr>
                <a:picLocks noChangeAspect="1"/>
              </p:cNvPicPr>
              <p:nvPr/>
            </p:nvPicPr>
            <p:blipFill>
              <a:blip r:embed="rId6"/>
              <a:srcRect l="28976" t="6882" r="59059" b="79636"/>
              <a:stretch>
                <a:fillRect/>
              </a:stretch>
            </p:blipFill>
            <p:spPr bwMode="auto">
              <a:xfrm>
                <a:off x="-519707" y="690680"/>
                <a:ext cx="876312" cy="833451"/>
              </a:xfrm>
              <a:prstGeom prst="rect">
                <a:avLst/>
              </a:prstGeom>
              <a:noFill/>
              <a:ln w="28575">
                <a:solidFill>
                  <a:srgbClr val="3333FF"/>
                </a:solidFill>
                <a:miter lim="800000"/>
                <a:headEnd/>
                <a:tailEnd/>
              </a:ln>
            </p:spPr>
          </p:pic>
        </p:grpSp>
        <p:pic>
          <p:nvPicPr>
            <p:cNvPr id="54303" name="Picture 8" descr="C:\Documents and Settings\grauman\Desktop\slides\panda_ex\pandapatch5.jpg"/>
            <p:cNvPicPr>
              <a:picLocks noChangeAspect="1" noChangeArrowheads="1"/>
            </p:cNvPicPr>
            <p:nvPr/>
          </p:nvPicPr>
          <p:blipFill>
            <a:blip r:embed="rId7"/>
            <a:srcRect l="29713" t="6779" r="58823" b="79045"/>
            <a:stretch>
              <a:fillRect/>
            </a:stretch>
          </p:blipFill>
          <p:spPr bwMode="auto">
            <a:xfrm>
              <a:off x="3180591" y="3325054"/>
              <a:ext cx="525162" cy="547985"/>
            </a:xfrm>
            <a:prstGeom prst="rect">
              <a:avLst/>
            </a:prstGeom>
            <a:noFill/>
            <a:ln w="38100">
              <a:solidFill>
                <a:srgbClr val="3333FF"/>
              </a:solidFill>
              <a:miter lim="800000"/>
              <a:headEnd/>
              <a:tailEnd/>
            </a:ln>
          </p:spPr>
        </p:pic>
      </p:grpSp>
      <p:grpSp>
        <p:nvGrpSpPr>
          <p:cNvPr id="11" name="Group 373"/>
          <p:cNvGrpSpPr>
            <a:grpSpLocks/>
          </p:cNvGrpSpPr>
          <p:nvPr/>
        </p:nvGrpSpPr>
        <p:grpSpPr bwMode="auto">
          <a:xfrm>
            <a:off x="1249363" y="1530350"/>
            <a:ext cx="2992437" cy="2811463"/>
            <a:chOff x="3074668" y="1530324"/>
            <a:chExt cx="2992737" cy="2811497"/>
          </a:xfrm>
        </p:grpSpPr>
        <p:grpSp>
          <p:nvGrpSpPr>
            <p:cNvPr id="12" name="Group 25"/>
            <p:cNvGrpSpPr>
              <a:grpSpLocks/>
            </p:cNvGrpSpPr>
            <p:nvPr/>
          </p:nvGrpSpPr>
          <p:grpSpPr bwMode="auto">
            <a:xfrm>
              <a:off x="5103490" y="1886592"/>
              <a:ext cx="963915" cy="956959"/>
              <a:chOff x="3476610" y="1639863"/>
              <a:chExt cx="1541421" cy="1530324"/>
            </a:xfrm>
          </p:grpSpPr>
          <p:pic>
            <p:nvPicPr>
              <p:cNvPr id="54299" name="Picture 135" descr="pandapatch1.jpg"/>
              <p:cNvPicPr>
                <a:picLocks noChangeAspect="1"/>
              </p:cNvPicPr>
              <p:nvPr/>
            </p:nvPicPr>
            <p:blipFill>
              <a:blip r:embed="rId4"/>
              <a:srcRect l="12613" t="6291" r="74513" b="79585"/>
              <a:stretch>
                <a:fillRect/>
              </a:stretch>
            </p:blipFill>
            <p:spPr bwMode="auto">
              <a:xfrm>
                <a:off x="3476610" y="2297097"/>
                <a:ext cx="942990" cy="87309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</p:pic>
          <p:pic>
            <p:nvPicPr>
              <p:cNvPr id="54300" name="Picture 136" descr="pandapatch1.jpg"/>
              <p:cNvPicPr>
                <a:picLocks noChangeAspect="1"/>
              </p:cNvPicPr>
              <p:nvPr/>
            </p:nvPicPr>
            <p:blipFill>
              <a:blip r:embed="rId4"/>
              <a:srcRect l="13416" t="58115" r="74513" b="27710"/>
              <a:stretch>
                <a:fillRect/>
              </a:stretch>
            </p:blipFill>
            <p:spPr bwMode="auto">
              <a:xfrm>
                <a:off x="4133844" y="1639863"/>
                <a:ext cx="884187" cy="87631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</p:pic>
        </p:grpSp>
        <p:pic>
          <p:nvPicPr>
            <p:cNvPr id="54296" name="Picture 134" descr="pandapatch2.jpg"/>
            <p:cNvPicPr>
              <a:picLocks noChangeAspect="1"/>
            </p:cNvPicPr>
            <p:nvPr/>
          </p:nvPicPr>
          <p:blipFill>
            <a:blip r:embed="rId5"/>
            <a:srcRect l="61964" t="59451" r="26572" b="28198"/>
            <a:stretch>
              <a:fillRect/>
            </a:stretch>
          </p:blipFill>
          <p:spPr bwMode="auto">
            <a:xfrm>
              <a:off x="4498971" y="3864349"/>
              <a:ext cx="525161" cy="4774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54297" name="Picture 127" descr="pandapatch4.jpg"/>
            <p:cNvPicPr>
              <a:picLocks noChangeAspect="1"/>
            </p:cNvPicPr>
            <p:nvPr/>
          </p:nvPicPr>
          <p:blipFill>
            <a:blip r:embed="rId6"/>
            <a:srcRect l="61964" t="6882" r="25574" b="79636"/>
            <a:stretch>
              <a:fillRect/>
            </a:stretch>
          </p:blipFill>
          <p:spPr bwMode="auto">
            <a:xfrm>
              <a:off x="3074668" y="1530324"/>
              <a:ext cx="570827" cy="52118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54298" name="Picture 8" descr="C:\Documents and Settings\grauman\Desktop\slides\panda_ex\pandapatch5.jpg"/>
            <p:cNvPicPr>
              <a:picLocks noChangeAspect="1" noChangeArrowheads="1"/>
            </p:cNvPicPr>
            <p:nvPr/>
          </p:nvPicPr>
          <p:blipFill>
            <a:blip r:embed="rId7"/>
            <a:srcRect l="45752" t="6779" r="42284" b="79045"/>
            <a:stretch>
              <a:fillRect/>
            </a:stretch>
          </p:blipFill>
          <p:spPr bwMode="auto">
            <a:xfrm>
              <a:off x="4167341" y="3302221"/>
              <a:ext cx="547995" cy="54798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</p:pic>
      </p:grpSp>
      <p:grpSp>
        <p:nvGrpSpPr>
          <p:cNvPr id="13" name="Group 273"/>
          <p:cNvGrpSpPr/>
          <p:nvPr/>
        </p:nvGrpSpPr>
        <p:grpSpPr>
          <a:xfrm>
            <a:off x="1066704" y="1238218"/>
            <a:ext cx="3257300" cy="3257550"/>
            <a:chOff x="6178572" y="1165194"/>
            <a:chExt cx="3257300" cy="325755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50190" name="Straight Connector 27"/>
            <p:cNvCxnSpPr>
              <a:cxnSpLocks noChangeShapeType="1"/>
            </p:cNvCxnSpPr>
            <p:nvPr/>
          </p:nvCxnSpPr>
          <p:spPr bwMode="auto">
            <a:xfrm rot="5400000">
              <a:off x="7083607" y="2779554"/>
              <a:ext cx="3228722" cy="2"/>
            </a:xfrm>
            <a:prstGeom prst="line">
              <a:avLst/>
            </a:prstGeom>
            <a:noFill/>
            <a:ln w="57150" algn="ctr">
              <a:solidFill>
                <a:srgbClr val="00B0F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50191" name="Straight Connector 27"/>
            <p:cNvCxnSpPr>
              <a:cxnSpLocks noChangeShapeType="1"/>
            </p:cNvCxnSpPr>
            <p:nvPr/>
          </p:nvCxnSpPr>
          <p:spPr bwMode="auto">
            <a:xfrm rot="5400000">
              <a:off x="5294472" y="2808382"/>
              <a:ext cx="3228722" cy="2"/>
            </a:xfrm>
            <a:prstGeom prst="line">
              <a:avLst/>
            </a:prstGeom>
            <a:noFill/>
            <a:ln w="57150" algn="ctr">
              <a:solidFill>
                <a:srgbClr val="00B0F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50192" name="Straight Connector 29"/>
            <p:cNvCxnSpPr>
              <a:cxnSpLocks noChangeShapeType="1"/>
            </p:cNvCxnSpPr>
            <p:nvPr/>
          </p:nvCxnSpPr>
          <p:spPr bwMode="auto">
            <a:xfrm>
              <a:off x="6207398" y="3683339"/>
              <a:ext cx="3228474" cy="1254"/>
            </a:xfrm>
            <a:prstGeom prst="line">
              <a:avLst/>
            </a:prstGeom>
            <a:noFill/>
            <a:ln w="57150" algn="ctr">
              <a:solidFill>
                <a:srgbClr val="00B0F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50193" name="Straight Connector 29"/>
            <p:cNvCxnSpPr>
              <a:cxnSpLocks noChangeShapeType="1"/>
            </p:cNvCxnSpPr>
            <p:nvPr/>
          </p:nvCxnSpPr>
          <p:spPr bwMode="auto">
            <a:xfrm>
              <a:off x="6178572" y="1968482"/>
              <a:ext cx="3228474" cy="1254"/>
            </a:xfrm>
            <a:prstGeom prst="line">
              <a:avLst/>
            </a:prstGeom>
            <a:noFill/>
            <a:ln w="57150" algn="ctr">
              <a:solidFill>
                <a:srgbClr val="00B0F0"/>
              </a:solidFill>
              <a:prstDash val="sysDash"/>
              <a:round/>
              <a:headEnd/>
              <a:tailEnd/>
            </a:ln>
          </p:spPr>
        </p:cxnSp>
      </p:grpSp>
      <p:grpSp>
        <p:nvGrpSpPr>
          <p:cNvPr id="14" name="Group 272"/>
          <p:cNvGrpSpPr/>
          <p:nvPr/>
        </p:nvGrpSpPr>
        <p:grpSpPr>
          <a:xfrm>
            <a:off x="1139730" y="1238220"/>
            <a:ext cx="3228474" cy="3228722"/>
            <a:chOff x="6236223" y="1165196"/>
            <a:chExt cx="3228474" cy="322872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50188" name="Straight Connector 27"/>
            <p:cNvCxnSpPr>
              <a:cxnSpLocks noChangeShapeType="1"/>
            </p:cNvCxnSpPr>
            <p:nvPr/>
          </p:nvCxnSpPr>
          <p:spPr bwMode="auto">
            <a:xfrm rot="5400000">
              <a:off x="6178450" y="2779556"/>
              <a:ext cx="3228722" cy="2"/>
            </a:xfrm>
            <a:prstGeom prst="line">
              <a:avLst/>
            </a:prstGeom>
            <a:noFill/>
            <a:ln w="57150" algn="ctr">
              <a:solidFill>
                <a:srgbClr val="00B0F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50189" name="Straight Connector 29"/>
            <p:cNvCxnSpPr>
              <a:cxnSpLocks noChangeShapeType="1"/>
            </p:cNvCxnSpPr>
            <p:nvPr/>
          </p:nvCxnSpPr>
          <p:spPr bwMode="auto">
            <a:xfrm>
              <a:off x="6236223" y="2808383"/>
              <a:ext cx="3228474" cy="1254"/>
            </a:xfrm>
            <a:prstGeom prst="line">
              <a:avLst/>
            </a:prstGeom>
            <a:noFill/>
            <a:ln w="57150" algn="ctr">
              <a:solidFill>
                <a:srgbClr val="00B0F0"/>
              </a:solidFill>
              <a:prstDash val="sysDash"/>
              <a:round/>
              <a:headEnd/>
              <a:tailEnd/>
            </a:ln>
          </p:spPr>
        </p:cxnSp>
      </p:grpSp>
      <p:cxnSp>
        <p:nvCxnSpPr>
          <p:cNvPr id="407" name="Straight Connector 406"/>
          <p:cNvCxnSpPr>
            <a:cxnSpLocks noChangeShapeType="1"/>
          </p:cNvCxnSpPr>
          <p:nvPr/>
        </p:nvCxnSpPr>
        <p:spPr bwMode="auto">
          <a:xfrm rot="16200000" flipH="1">
            <a:off x="1176338" y="1420813"/>
            <a:ext cx="401637" cy="255587"/>
          </a:xfrm>
          <a:prstGeom prst="line">
            <a:avLst/>
          </a:prstGeom>
          <a:noFill/>
          <a:ln w="57150" algn="ctr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409" name="Straight Connector 408"/>
          <p:cNvCxnSpPr>
            <a:cxnSpLocks noChangeShapeType="1"/>
          </p:cNvCxnSpPr>
          <p:nvPr/>
        </p:nvCxnSpPr>
        <p:spPr bwMode="auto">
          <a:xfrm flipV="1">
            <a:off x="1358900" y="5473700"/>
            <a:ext cx="2154238" cy="36513"/>
          </a:xfrm>
          <a:prstGeom prst="line">
            <a:avLst/>
          </a:prstGeom>
          <a:noFill/>
          <a:ln w="57150" algn="ctr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411" name="Straight Connector 410"/>
          <p:cNvCxnSpPr>
            <a:cxnSpLocks noChangeShapeType="1"/>
          </p:cNvCxnSpPr>
          <p:nvPr/>
        </p:nvCxnSpPr>
        <p:spPr bwMode="auto">
          <a:xfrm>
            <a:off x="1577975" y="3575050"/>
            <a:ext cx="1022350" cy="1588"/>
          </a:xfrm>
          <a:prstGeom prst="line">
            <a:avLst/>
          </a:prstGeom>
          <a:noFill/>
          <a:ln w="57150" algn="ctr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413" name="Straight Connector 412"/>
          <p:cNvCxnSpPr>
            <a:cxnSpLocks noChangeShapeType="1"/>
          </p:cNvCxnSpPr>
          <p:nvPr/>
        </p:nvCxnSpPr>
        <p:spPr bwMode="auto">
          <a:xfrm rot="10800000" flipH="1" flipV="1">
            <a:off x="1165225" y="4911725"/>
            <a:ext cx="1843088" cy="296863"/>
          </a:xfrm>
          <a:prstGeom prst="line">
            <a:avLst/>
          </a:prstGeom>
          <a:noFill/>
          <a:ln w="57150" algn="ctr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416" name="Straight Connector 415"/>
          <p:cNvCxnSpPr>
            <a:cxnSpLocks noChangeShapeType="1"/>
          </p:cNvCxnSpPr>
          <p:nvPr/>
        </p:nvCxnSpPr>
        <p:spPr bwMode="auto">
          <a:xfrm flipV="1">
            <a:off x="2965450" y="3722688"/>
            <a:ext cx="876300" cy="400050"/>
          </a:xfrm>
          <a:prstGeom prst="line">
            <a:avLst/>
          </a:prstGeom>
          <a:noFill/>
          <a:ln w="57150" algn="ctr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418" name="Straight Connector 417"/>
          <p:cNvCxnSpPr>
            <a:cxnSpLocks noChangeShapeType="1"/>
          </p:cNvCxnSpPr>
          <p:nvPr/>
        </p:nvCxnSpPr>
        <p:spPr bwMode="auto">
          <a:xfrm rot="16200000" flipH="1">
            <a:off x="2457450" y="5586413"/>
            <a:ext cx="273050" cy="889000"/>
          </a:xfrm>
          <a:prstGeom prst="line">
            <a:avLst/>
          </a:prstGeom>
          <a:noFill/>
          <a:ln w="57150" algn="ctr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148" name="Straight Connector 147"/>
          <p:cNvCxnSpPr>
            <a:cxnSpLocks noChangeShapeType="1"/>
          </p:cNvCxnSpPr>
          <p:nvPr/>
        </p:nvCxnSpPr>
        <p:spPr bwMode="auto">
          <a:xfrm>
            <a:off x="2381250" y="2516188"/>
            <a:ext cx="1204913" cy="73025"/>
          </a:xfrm>
          <a:prstGeom prst="line">
            <a:avLst/>
          </a:prstGeom>
          <a:noFill/>
          <a:ln w="57150" algn="ctr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149" name="Straight Connector 148"/>
          <p:cNvCxnSpPr>
            <a:cxnSpLocks noChangeShapeType="1"/>
          </p:cNvCxnSpPr>
          <p:nvPr/>
        </p:nvCxnSpPr>
        <p:spPr bwMode="auto">
          <a:xfrm flipV="1">
            <a:off x="1614488" y="5353050"/>
            <a:ext cx="2197100" cy="484188"/>
          </a:xfrm>
          <a:prstGeom prst="line">
            <a:avLst/>
          </a:prstGeom>
          <a:noFill/>
          <a:ln w="57150" algn="ctr">
            <a:solidFill>
              <a:srgbClr val="00FF00"/>
            </a:solidFill>
            <a:round/>
            <a:headEnd/>
            <a:tailEnd/>
          </a:ln>
        </p:spPr>
      </p:cxnSp>
      <p:pic>
        <p:nvPicPr>
          <p:cNvPr id="150" name="Picture 26" descr="xse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4700" y="6496050"/>
            <a:ext cx="15557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" name="Picture 12" descr="yset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65450" y="6496050"/>
            <a:ext cx="16065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" name="TextBox 151"/>
          <p:cNvSpPr txBox="1"/>
          <p:nvPr/>
        </p:nvSpPr>
        <p:spPr>
          <a:xfrm>
            <a:off x="6637112" y="6573448"/>
            <a:ext cx="3585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Slide credit: Kristen Grauman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001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  <p:bldP spid="3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701675" y="69850"/>
            <a:ext cx="7772400" cy="1143000"/>
          </a:xfrm>
        </p:spPr>
        <p:txBody>
          <a:bodyPr/>
          <a:lstStyle/>
          <a:p>
            <a:r>
              <a:rPr lang="en-US" sz="4000" dirty="0" smtClean="0"/>
              <a:t>Pyramid match: main idea</a:t>
            </a:r>
          </a:p>
        </p:txBody>
      </p:sp>
      <p:pic>
        <p:nvPicPr>
          <p:cNvPr id="55299" name="Picture 22" descr="rd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76400"/>
            <a:ext cx="3238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0"/>
          <p:cNvGrpSpPr>
            <a:grpSpLocks noChangeAspect="1"/>
          </p:cNvGrpSpPr>
          <p:nvPr/>
        </p:nvGrpSpPr>
        <p:grpSpPr bwMode="auto">
          <a:xfrm>
            <a:off x="300038" y="4743450"/>
            <a:ext cx="2487612" cy="1724025"/>
            <a:chOff x="-758898" y="1273488"/>
            <a:chExt cx="5915106" cy="4098989"/>
          </a:xfrm>
        </p:grpSpPr>
        <p:pic>
          <p:nvPicPr>
            <p:cNvPr id="55375" name="Picture 23" descr="panda1_patche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9518" y="1274733"/>
              <a:ext cx="3561389" cy="408945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sp>
          <p:nvSpPr>
            <p:cNvPr id="55376" name="Rectangle 192"/>
            <p:cNvSpPr>
              <a:spLocks noChangeArrowheads="1"/>
            </p:cNvSpPr>
            <p:nvPr/>
          </p:nvSpPr>
          <p:spPr bwMode="auto">
            <a:xfrm rot="2403778">
              <a:off x="2748329" y="1658115"/>
              <a:ext cx="332771" cy="354394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77" name="Rectangle 193"/>
            <p:cNvSpPr>
              <a:spLocks noChangeArrowheads="1"/>
            </p:cNvSpPr>
            <p:nvPr/>
          </p:nvSpPr>
          <p:spPr bwMode="auto">
            <a:xfrm rot="4479566">
              <a:off x="2925336" y="2041915"/>
              <a:ext cx="429398" cy="428778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78" name="Rectangle 194"/>
            <p:cNvSpPr>
              <a:spLocks noChangeArrowheads="1"/>
            </p:cNvSpPr>
            <p:nvPr/>
          </p:nvSpPr>
          <p:spPr bwMode="auto">
            <a:xfrm rot="6076419">
              <a:off x="3351119" y="2398793"/>
              <a:ext cx="283942" cy="274858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79" name="Rectangle 195"/>
            <p:cNvSpPr>
              <a:spLocks noChangeArrowheads="1"/>
            </p:cNvSpPr>
            <p:nvPr/>
          </p:nvSpPr>
          <p:spPr bwMode="auto">
            <a:xfrm rot="7967323">
              <a:off x="3408187" y="1920754"/>
              <a:ext cx="279465" cy="254009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80" name="Rectangle 196"/>
            <p:cNvSpPr>
              <a:spLocks noChangeArrowheads="1"/>
            </p:cNvSpPr>
            <p:nvPr/>
          </p:nvSpPr>
          <p:spPr bwMode="auto">
            <a:xfrm rot="6547857">
              <a:off x="3384419" y="1531827"/>
              <a:ext cx="204489" cy="182231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81" name="Rectangle 197"/>
            <p:cNvSpPr>
              <a:spLocks noChangeArrowheads="1"/>
            </p:cNvSpPr>
            <p:nvPr/>
          </p:nvSpPr>
          <p:spPr bwMode="auto">
            <a:xfrm rot="6076419">
              <a:off x="1709285" y="2872434"/>
              <a:ext cx="340502" cy="346357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82" name="Rectangle 198"/>
            <p:cNvSpPr>
              <a:spLocks noChangeArrowheads="1"/>
            </p:cNvSpPr>
            <p:nvPr/>
          </p:nvSpPr>
          <p:spPr bwMode="auto">
            <a:xfrm rot="3812729">
              <a:off x="1276500" y="1399218"/>
              <a:ext cx="383790" cy="379998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83" name="Rectangle 199"/>
            <p:cNvSpPr>
              <a:spLocks noChangeArrowheads="1"/>
            </p:cNvSpPr>
            <p:nvPr/>
          </p:nvSpPr>
          <p:spPr bwMode="auto">
            <a:xfrm rot="3812729">
              <a:off x="1340811" y="1529510"/>
              <a:ext cx="218653" cy="176685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84" name="Rectangle 200"/>
            <p:cNvSpPr>
              <a:spLocks noChangeArrowheads="1"/>
            </p:cNvSpPr>
            <p:nvPr/>
          </p:nvSpPr>
          <p:spPr bwMode="auto">
            <a:xfrm rot="3812729">
              <a:off x="977685" y="1393416"/>
              <a:ext cx="141620" cy="133450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85" name="Rectangle 201"/>
            <p:cNvSpPr>
              <a:spLocks noChangeArrowheads="1"/>
            </p:cNvSpPr>
            <p:nvPr/>
          </p:nvSpPr>
          <p:spPr bwMode="auto">
            <a:xfrm rot="7300187">
              <a:off x="1118560" y="1270438"/>
              <a:ext cx="179029" cy="185130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86" name="Rectangle 202"/>
            <p:cNvSpPr>
              <a:spLocks noChangeArrowheads="1"/>
            </p:cNvSpPr>
            <p:nvPr/>
          </p:nvSpPr>
          <p:spPr bwMode="auto">
            <a:xfrm rot="2090564">
              <a:off x="1395775" y="1933164"/>
              <a:ext cx="191409" cy="189299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87" name="Rectangle 203"/>
            <p:cNvSpPr>
              <a:spLocks noChangeArrowheads="1"/>
            </p:cNvSpPr>
            <p:nvPr/>
          </p:nvSpPr>
          <p:spPr bwMode="auto">
            <a:xfrm rot="-170145">
              <a:off x="819067" y="2634908"/>
              <a:ext cx="312805" cy="327361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88" name="Rectangle 204"/>
            <p:cNvSpPr>
              <a:spLocks noChangeArrowheads="1"/>
            </p:cNvSpPr>
            <p:nvPr/>
          </p:nvSpPr>
          <p:spPr bwMode="auto">
            <a:xfrm rot="368009">
              <a:off x="866549" y="2804242"/>
              <a:ext cx="371516" cy="373204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89" name="Rectangle 205"/>
            <p:cNvSpPr>
              <a:spLocks noChangeArrowheads="1"/>
            </p:cNvSpPr>
            <p:nvPr/>
          </p:nvSpPr>
          <p:spPr bwMode="auto">
            <a:xfrm rot="1313508">
              <a:off x="1752091" y="2953910"/>
              <a:ext cx="162867" cy="182255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90" name="Rectangle 206"/>
            <p:cNvSpPr>
              <a:spLocks noChangeArrowheads="1"/>
            </p:cNvSpPr>
            <p:nvPr/>
          </p:nvSpPr>
          <p:spPr bwMode="auto">
            <a:xfrm rot="850053">
              <a:off x="2378571" y="2761016"/>
              <a:ext cx="236372" cy="208064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91" name="Rectangle 207"/>
            <p:cNvSpPr>
              <a:spLocks noChangeArrowheads="1"/>
            </p:cNvSpPr>
            <p:nvPr/>
          </p:nvSpPr>
          <p:spPr bwMode="auto">
            <a:xfrm rot="850053">
              <a:off x="2256882" y="2938345"/>
              <a:ext cx="226575" cy="210537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92" name="Rectangle 208"/>
            <p:cNvSpPr>
              <a:spLocks noChangeArrowheads="1"/>
            </p:cNvSpPr>
            <p:nvPr/>
          </p:nvSpPr>
          <p:spPr bwMode="auto">
            <a:xfrm rot="-1803540">
              <a:off x="2298828" y="3110113"/>
              <a:ext cx="155329" cy="187855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93" name="Rectangle 209"/>
            <p:cNvSpPr>
              <a:spLocks noChangeArrowheads="1"/>
            </p:cNvSpPr>
            <p:nvPr/>
          </p:nvSpPr>
          <p:spPr bwMode="auto">
            <a:xfrm rot="-3404993">
              <a:off x="888081" y="3123869"/>
              <a:ext cx="151133" cy="171023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94" name="Rectangle 210"/>
            <p:cNvSpPr>
              <a:spLocks noChangeArrowheads="1"/>
            </p:cNvSpPr>
            <p:nvPr/>
          </p:nvSpPr>
          <p:spPr bwMode="auto">
            <a:xfrm rot="-1652809">
              <a:off x="3030606" y="3732460"/>
              <a:ext cx="222913" cy="178610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95" name="Rectangle 211"/>
            <p:cNvSpPr>
              <a:spLocks noChangeArrowheads="1"/>
            </p:cNvSpPr>
            <p:nvPr/>
          </p:nvSpPr>
          <p:spPr bwMode="auto">
            <a:xfrm rot="2176634">
              <a:off x="3405359" y="4553565"/>
              <a:ext cx="153120" cy="179581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96" name="Rectangle 212"/>
            <p:cNvSpPr>
              <a:spLocks noChangeArrowheads="1"/>
            </p:cNvSpPr>
            <p:nvPr/>
          </p:nvSpPr>
          <p:spPr bwMode="auto">
            <a:xfrm rot="3376059">
              <a:off x="3730962" y="4754725"/>
              <a:ext cx="146832" cy="167427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97" name="Rectangle 213"/>
            <p:cNvSpPr>
              <a:spLocks noChangeArrowheads="1"/>
            </p:cNvSpPr>
            <p:nvPr/>
          </p:nvSpPr>
          <p:spPr bwMode="auto">
            <a:xfrm rot="1689288">
              <a:off x="1971662" y="4766091"/>
              <a:ext cx="134758" cy="155005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98" name="Rectangle 214"/>
            <p:cNvSpPr>
              <a:spLocks noChangeArrowheads="1"/>
            </p:cNvSpPr>
            <p:nvPr/>
          </p:nvSpPr>
          <p:spPr bwMode="auto">
            <a:xfrm rot="5608739">
              <a:off x="2333934" y="4897542"/>
              <a:ext cx="407143" cy="385597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99" name="Rectangle 215"/>
            <p:cNvSpPr>
              <a:spLocks noChangeArrowheads="1"/>
            </p:cNvSpPr>
            <p:nvPr/>
          </p:nvSpPr>
          <p:spPr bwMode="auto">
            <a:xfrm rot="6793417">
              <a:off x="2086214" y="4934216"/>
              <a:ext cx="454733" cy="421789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400" name="Rectangle 216"/>
            <p:cNvSpPr>
              <a:spLocks noChangeArrowheads="1"/>
            </p:cNvSpPr>
            <p:nvPr/>
          </p:nvSpPr>
          <p:spPr bwMode="auto">
            <a:xfrm rot="8126368">
              <a:off x="785051" y="5051600"/>
              <a:ext cx="230270" cy="228074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401" name="Rectangle 217"/>
            <p:cNvSpPr>
              <a:spLocks noChangeArrowheads="1"/>
            </p:cNvSpPr>
            <p:nvPr/>
          </p:nvSpPr>
          <p:spPr bwMode="auto">
            <a:xfrm rot="8879187">
              <a:off x="1651945" y="3732547"/>
              <a:ext cx="330618" cy="359086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402" name="Rectangle 218"/>
            <p:cNvSpPr>
              <a:spLocks noChangeArrowheads="1"/>
            </p:cNvSpPr>
            <p:nvPr/>
          </p:nvSpPr>
          <p:spPr bwMode="auto">
            <a:xfrm rot="5057823">
              <a:off x="2131361" y="3833433"/>
              <a:ext cx="330618" cy="359086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403" name="Rectangle 219"/>
            <p:cNvSpPr>
              <a:spLocks noChangeArrowheads="1"/>
            </p:cNvSpPr>
            <p:nvPr/>
          </p:nvSpPr>
          <p:spPr bwMode="auto">
            <a:xfrm rot="5057823">
              <a:off x="1972836" y="3979484"/>
              <a:ext cx="330618" cy="359086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404" name="Rectangle 220"/>
            <p:cNvSpPr>
              <a:spLocks noChangeArrowheads="1"/>
            </p:cNvSpPr>
            <p:nvPr/>
          </p:nvSpPr>
          <p:spPr bwMode="auto">
            <a:xfrm rot="2884398">
              <a:off x="2001284" y="3894557"/>
              <a:ext cx="429419" cy="432267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405" name="Rectangle 221"/>
            <p:cNvSpPr>
              <a:spLocks noChangeArrowheads="1"/>
            </p:cNvSpPr>
            <p:nvPr/>
          </p:nvSpPr>
          <p:spPr bwMode="auto">
            <a:xfrm rot="900791">
              <a:off x="230583" y="3672046"/>
              <a:ext cx="435006" cy="367260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406" name="Rectangle 222"/>
            <p:cNvSpPr>
              <a:spLocks noChangeArrowheads="1"/>
            </p:cNvSpPr>
            <p:nvPr/>
          </p:nvSpPr>
          <p:spPr bwMode="auto">
            <a:xfrm rot="508543">
              <a:off x="249100" y="3493634"/>
              <a:ext cx="401763" cy="272375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407" name="Rectangle 223"/>
            <p:cNvSpPr>
              <a:spLocks noChangeArrowheads="1"/>
            </p:cNvSpPr>
            <p:nvPr/>
          </p:nvSpPr>
          <p:spPr bwMode="auto">
            <a:xfrm rot="2425690">
              <a:off x="1685954" y="3893578"/>
              <a:ext cx="385646" cy="367022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408" name="Rectangle 224"/>
            <p:cNvSpPr>
              <a:spLocks noChangeArrowheads="1"/>
            </p:cNvSpPr>
            <p:nvPr/>
          </p:nvSpPr>
          <p:spPr bwMode="auto">
            <a:xfrm rot="1740742">
              <a:off x="3628479" y="3923526"/>
              <a:ext cx="246820" cy="226611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409" name="Rectangle 225"/>
            <p:cNvSpPr>
              <a:spLocks noChangeArrowheads="1"/>
            </p:cNvSpPr>
            <p:nvPr/>
          </p:nvSpPr>
          <p:spPr bwMode="auto">
            <a:xfrm rot="-1135016">
              <a:off x="3506054" y="3799961"/>
              <a:ext cx="196704" cy="214409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410" name="Rectangle 226"/>
            <p:cNvSpPr>
              <a:spLocks noChangeArrowheads="1"/>
            </p:cNvSpPr>
            <p:nvPr/>
          </p:nvSpPr>
          <p:spPr bwMode="auto">
            <a:xfrm rot="1124235">
              <a:off x="3257044" y="3568740"/>
              <a:ext cx="220240" cy="195190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411" name="Rectangle 227"/>
            <p:cNvSpPr>
              <a:spLocks noChangeArrowheads="1"/>
            </p:cNvSpPr>
            <p:nvPr/>
          </p:nvSpPr>
          <p:spPr bwMode="auto">
            <a:xfrm rot="4174381">
              <a:off x="623865" y="3992638"/>
              <a:ext cx="161159" cy="167733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412" name="Rectangle 228"/>
            <p:cNvSpPr>
              <a:spLocks noChangeArrowheads="1"/>
            </p:cNvSpPr>
            <p:nvPr/>
          </p:nvSpPr>
          <p:spPr bwMode="auto">
            <a:xfrm rot="2422202">
              <a:off x="1515836" y="3841261"/>
              <a:ext cx="152158" cy="222143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413" name="Rectangle 229"/>
            <p:cNvSpPr>
              <a:spLocks noChangeArrowheads="1"/>
            </p:cNvSpPr>
            <p:nvPr/>
          </p:nvSpPr>
          <p:spPr bwMode="auto">
            <a:xfrm rot="2422202">
              <a:off x="1413879" y="4004297"/>
              <a:ext cx="161421" cy="158011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414" name="Rectangle 230"/>
            <p:cNvSpPr>
              <a:spLocks noChangeArrowheads="1"/>
            </p:cNvSpPr>
            <p:nvPr/>
          </p:nvSpPr>
          <p:spPr bwMode="auto">
            <a:xfrm rot="2422202">
              <a:off x="1361960" y="4257991"/>
              <a:ext cx="114165" cy="94641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415" name="Rectangle 231"/>
            <p:cNvSpPr>
              <a:spLocks noChangeArrowheads="1"/>
            </p:cNvSpPr>
            <p:nvPr/>
          </p:nvSpPr>
          <p:spPr bwMode="auto">
            <a:xfrm rot="2422202">
              <a:off x="1266375" y="4367530"/>
              <a:ext cx="114165" cy="94641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416" name="Rectangle 232"/>
            <p:cNvSpPr>
              <a:spLocks noChangeArrowheads="1"/>
            </p:cNvSpPr>
            <p:nvPr/>
          </p:nvSpPr>
          <p:spPr bwMode="auto">
            <a:xfrm rot="1748824">
              <a:off x="415557" y="3898635"/>
              <a:ext cx="161766" cy="197203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417" name="Rectangle 233"/>
            <p:cNvSpPr>
              <a:spLocks noChangeArrowheads="1"/>
            </p:cNvSpPr>
            <p:nvPr/>
          </p:nvSpPr>
          <p:spPr bwMode="auto">
            <a:xfrm rot="1452515">
              <a:off x="1962839" y="3695226"/>
              <a:ext cx="194426" cy="138143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418" name="Rectangle 234"/>
            <p:cNvSpPr>
              <a:spLocks noChangeArrowheads="1"/>
            </p:cNvSpPr>
            <p:nvPr/>
          </p:nvSpPr>
          <p:spPr bwMode="auto">
            <a:xfrm rot="-735569">
              <a:off x="316533" y="3001994"/>
              <a:ext cx="219613" cy="179512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419" name="Rectangle 235"/>
            <p:cNvSpPr>
              <a:spLocks noChangeArrowheads="1"/>
            </p:cNvSpPr>
            <p:nvPr/>
          </p:nvSpPr>
          <p:spPr bwMode="auto">
            <a:xfrm rot="2090564">
              <a:off x="1426879" y="2002910"/>
              <a:ext cx="147433" cy="156566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420" name="Rectangle 236"/>
            <p:cNvSpPr>
              <a:spLocks noChangeArrowheads="1"/>
            </p:cNvSpPr>
            <p:nvPr/>
          </p:nvSpPr>
          <p:spPr bwMode="auto">
            <a:xfrm rot="2090564">
              <a:off x="2878773" y="3784809"/>
              <a:ext cx="135410" cy="128182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421" name="Rectangle 237"/>
            <p:cNvSpPr>
              <a:spLocks noChangeArrowheads="1"/>
            </p:cNvSpPr>
            <p:nvPr/>
          </p:nvSpPr>
          <p:spPr bwMode="auto">
            <a:xfrm rot="2090564">
              <a:off x="1772952" y="3788081"/>
              <a:ext cx="156271" cy="158150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422" name="Rectangle 238"/>
            <p:cNvSpPr>
              <a:spLocks noChangeArrowheads="1"/>
            </p:cNvSpPr>
            <p:nvPr/>
          </p:nvSpPr>
          <p:spPr bwMode="auto">
            <a:xfrm rot="889161" flipV="1">
              <a:off x="3829101" y="4059040"/>
              <a:ext cx="456210" cy="302499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423" name="Rectangle 239"/>
            <p:cNvSpPr>
              <a:spLocks noChangeArrowheads="1"/>
            </p:cNvSpPr>
            <p:nvPr/>
          </p:nvSpPr>
          <p:spPr bwMode="auto">
            <a:xfrm rot="-318622">
              <a:off x="3239418" y="3659663"/>
              <a:ext cx="194443" cy="143773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424" name="Rectangle 240"/>
            <p:cNvSpPr>
              <a:spLocks noChangeArrowheads="1"/>
            </p:cNvSpPr>
            <p:nvPr/>
          </p:nvSpPr>
          <p:spPr bwMode="auto">
            <a:xfrm>
              <a:off x="3987792" y="3611565"/>
              <a:ext cx="1168416" cy="1387494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425" name="Rectangle 241"/>
            <p:cNvSpPr>
              <a:spLocks noChangeArrowheads="1"/>
            </p:cNvSpPr>
            <p:nvPr/>
          </p:nvSpPr>
          <p:spPr bwMode="auto">
            <a:xfrm>
              <a:off x="-758898" y="2881305"/>
              <a:ext cx="1168416" cy="1387494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3" name="Group 242"/>
          <p:cNvGrpSpPr>
            <a:grpSpLocks noChangeAspect="1"/>
          </p:cNvGrpSpPr>
          <p:nvPr/>
        </p:nvGrpSpPr>
        <p:grpSpPr bwMode="auto">
          <a:xfrm>
            <a:off x="2782888" y="4670425"/>
            <a:ext cx="1930400" cy="1898650"/>
            <a:chOff x="4498974" y="1055655"/>
            <a:chExt cx="4527612" cy="4454586"/>
          </a:xfrm>
        </p:grpSpPr>
        <p:pic>
          <p:nvPicPr>
            <p:cNvPr id="55346" name="Picture 24" descr="panda_patche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98974" y="1274733"/>
              <a:ext cx="4527612" cy="3976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47" name="Rectangle 244"/>
            <p:cNvSpPr>
              <a:spLocks noChangeArrowheads="1"/>
            </p:cNvSpPr>
            <p:nvPr/>
          </p:nvSpPr>
          <p:spPr bwMode="auto">
            <a:xfrm rot="5141941">
              <a:off x="5564298" y="1498838"/>
              <a:ext cx="328619" cy="365129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48" name="Rectangle 245"/>
            <p:cNvSpPr>
              <a:spLocks noChangeArrowheads="1"/>
            </p:cNvSpPr>
            <p:nvPr/>
          </p:nvSpPr>
          <p:spPr bwMode="auto">
            <a:xfrm rot="5803388">
              <a:off x="6169716" y="1424606"/>
              <a:ext cx="528894" cy="503537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49" name="Rectangle 246"/>
            <p:cNvSpPr>
              <a:spLocks noChangeArrowheads="1"/>
            </p:cNvSpPr>
            <p:nvPr/>
          </p:nvSpPr>
          <p:spPr bwMode="auto">
            <a:xfrm rot="4500892">
              <a:off x="6116497" y="1782994"/>
              <a:ext cx="428642" cy="429946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50" name="Rectangle 247"/>
            <p:cNvSpPr>
              <a:spLocks noChangeArrowheads="1"/>
            </p:cNvSpPr>
            <p:nvPr/>
          </p:nvSpPr>
          <p:spPr bwMode="auto">
            <a:xfrm rot="3780541">
              <a:off x="6668110" y="1951353"/>
              <a:ext cx="605003" cy="599525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51" name="Rectangle 248"/>
            <p:cNvSpPr>
              <a:spLocks noChangeArrowheads="1"/>
            </p:cNvSpPr>
            <p:nvPr/>
          </p:nvSpPr>
          <p:spPr bwMode="auto">
            <a:xfrm rot="4166865">
              <a:off x="7665747" y="1945368"/>
              <a:ext cx="403198" cy="44856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52" name="Rectangle 249"/>
            <p:cNvSpPr>
              <a:spLocks noChangeArrowheads="1"/>
            </p:cNvSpPr>
            <p:nvPr/>
          </p:nvSpPr>
          <p:spPr bwMode="auto">
            <a:xfrm rot="260839">
              <a:off x="7765020" y="2787234"/>
              <a:ext cx="425133" cy="44856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53" name="Rectangle 250"/>
            <p:cNvSpPr>
              <a:spLocks noChangeArrowheads="1"/>
            </p:cNvSpPr>
            <p:nvPr/>
          </p:nvSpPr>
          <p:spPr bwMode="auto">
            <a:xfrm rot="260839">
              <a:off x="5904184" y="1218739"/>
              <a:ext cx="456006" cy="484731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54" name="Rectangle 251"/>
            <p:cNvSpPr>
              <a:spLocks noChangeArrowheads="1"/>
            </p:cNvSpPr>
            <p:nvPr/>
          </p:nvSpPr>
          <p:spPr bwMode="auto">
            <a:xfrm rot="734976">
              <a:off x="4653733" y="2427960"/>
              <a:ext cx="603308" cy="54156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55" name="Rectangle 252"/>
            <p:cNvSpPr>
              <a:spLocks noChangeArrowheads="1"/>
            </p:cNvSpPr>
            <p:nvPr/>
          </p:nvSpPr>
          <p:spPr bwMode="auto">
            <a:xfrm rot="-293446">
              <a:off x="4540474" y="1960543"/>
              <a:ext cx="700675" cy="70962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56" name="Rectangle 253"/>
            <p:cNvSpPr>
              <a:spLocks noChangeArrowheads="1"/>
            </p:cNvSpPr>
            <p:nvPr/>
          </p:nvSpPr>
          <p:spPr bwMode="auto">
            <a:xfrm rot="-1020721">
              <a:off x="4571935" y="2173518"/>
              <a:ext cx="467500" cy="429722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57" name="Rectangle 254"/>
            <p:cNvSpPr>
              <a:spLocks noChangeArrowheads="1"/>
            </p:cNvSpPr>
            <p:nvPr/>
          </p:nvSpPr>
          <p:spPr bwMode="auto">
            <a:xfrm rot="-1020721">
              <a:off x="5020329" y="3118286"/>
              <a:ext cx="426697" cy="365837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58" name="Rectangle 255"/>
            <p:cNvSpPr>
              <a:spLocks noChangeArrowheads="1"/>
            </p:cNvSpPr>
            <p:nvPr/>
          </p:nvSpPr>
          <p:spPr bwMode="auto">
            <a:xfrm rot="-3547688">
              <a:off x="5092492" y="3094034"/>
              <a:ext cx="677210" cy="619979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59" name="Rectangle 256"/>
            <p:cNvSpPr>
              <a:spLocks noChangeArrowheads="1"/>
            </p:cNvSpPr>
            <p:nvPr/>
          </p:nvSpPr>
          <p:spPr bwMode="auto">
            <a:xfrm rot="-3547688">
              <a:off x="5244706" y="3115236"/>
              <a:ext cx="332102" cy="371126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60" name="Rectangle 257"/>
            <p:cNvSpPr>
              <a:spLocks noChangeArrowheads="1"/>
            </p:cNvSpPr>
            <p:nvPr/>
          </p:nvSpPr>
          <p:spPr bwMode="auto">
            <a:xfrm rot="-5857429">
              <a:off x="5896326" y="2683175"/>
              <a:ext cx="379210" cy="385046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61" name="Rectangle 258"/>
            <p:cNvSpPr>
              <a:spLocks noChangeArrowheads="1"/>
            </p:cNvSpPr>
            <p:nvPr/>
          </p:nvSpPr>
          <p:spPr bwMode="auto">
            <a:xfrm rot="-4247964">
              <a:off x="6222825" y="2656946"/>
              <a:ext cx="255286" cy="266154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62" name="Rectangle 259"/>
            <p:cNvSpPr>
              <a:spLocks noChangeArrowheads="1"/>
            </p:cNvSpPr>
            <p:nvPr/>
          </p:nvSpPr>
          <p:spPr bwMode="auto">
            <a:xfrm rot="-6536316">
              <a:off x="6746578" y="2633664"/>
              <a:ext cx="493721" cy="515598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63" name="Rectangle 260"/>
            <p:cNvSpPr>
              <a:spLocks noChangeArrowheads="1"/>
            </p:cNvSpPr>
            <p:nvPr/>
          </p:nvSpPr>
          <p:spPr bwMode="auto">
            <a:xfrm rot="-7636424">
              <a:off x="6354671" y="2916861"/>
              <a:ext cx="435538" cy="422224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64" name="Rectangle 261"/>
            <p:cNvSpPr>
              <a:spLocks noChangeArrowheads="1"/>
            </p:cNvSpPr>
            <p:nvPr/>
          </p:nvSpPr>
          <p:spPr bwMode="auto">
            <a:xfrm rot="-9682559">
              <a:off x="6770956" y="3150746"/>
              <a:ext cx="384028" cy="335249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65" name="Rectangle 262"/>
            <p:cNvSpPr>
              <a:spLocks noChangeArrowheads="1"/>
            </p:cNvSpPr>
            <p:nvPr/>
          </p:nvSpPr>
          <p:spPr bwMode="auto">
            <a:xfrm rot="9367836">
              <a:off x="6371895" y="4009441"/>
              <a:ext cx="655241" cy="626689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66" name="Rectangle 263"/>
            <p:cNvSpPr>
              <a:spLocks noChangeArrowheads="1"/>
            </p:cNvSpPr>
            <p:nvPr/>
          </p:nvSpPr>
          <p:spPr bwMode="auto">
            <a:xfrm rot="8712282">
              <a:off x="5860412" y="3564208"/>
              <a:ext cx="417241" cy="423329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67" name="Rectangle 264"/>
            <p:cNvSpPr>
              <a:spLocks noChangeArrowheads="1"/>
            </p:cNvSpPr>
            <p:nvPr/>
          </p:nvSpPr>
          <p:spPr bwMode="auto">
            <a:xfrm rot="9754339">
              <a:off x="6185929" y="3475213"/>
              <a:ext cx="419887" cy="374165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68" name="Rectangle 265"/>
            <p:cNvSpPr>
              <a:spLocks noChangeArrowheads="1"/>
            </p:cNvSpPr>
            <p:nvPr/>
          </p:nvSpPr>
          <p:spPr bwMode="auto">
            <a:xfrm rot="7814351">
              <a:off x="4603388" y="4136953"/>
              <a:ext cx="838413" cy="856401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69" name="Rectangle 266"/>
            <p:cNvSpPr>
              <a:spLocks noChangeArrowheads="1"/>
            </p:cNvSpPr>
            <p:nvPr/>
          </p:nvSpPr>
          <p:spPr bwMode="auto">
            <a:xfrm rot="5400000">
              <a:off x="5064925" y="4579160"/>
              <a:ext cx="547695" cy="73026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70" name="Rectangle 267"/>
            <p:cNvSpPr>
              <a:spLocks noChangeArrowheads="1"/>
            </p:cNvSpPr>
            <p:nvPr/>
          </p:nvSpPr>
          <p:spPr bwMode="auto">
            <a:xfrm rot="7590695">
              <a:off x="8047458" y="4761686"/>
              <a:ext cx="535775" cy="56941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71" name="Rectangle 268"/>
            <p:cNvSpPr>
              <a:spLocks noChangeArrowheads="1"/>
            </p:cNvSpPr>
            <p:nvPr/>
          </p:nvSpPr>
          <p:spPr bwMode="auto">
            <a:xfrm rot="6131475">
              <a:off x="8090073" y="4213976"/>
              <a:ext cx="497341" cy="511248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72" name="Rectangle 269"/>
            <p:cNvSpPr>
              <a:spLocks noChangeArrowheads="1"/>
            </p:cNvSpPr>
            <p:nvPr/>
          </p:nvSpPr>
          <p:spPr bwMode="auto">
            <a:xfrm rot="6400600">
              <a:off x="8135849" y="4489137"/>
              <a:ext cx="449813" cy="457626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73" name="Rectangle 270"/>
            <p:cNvSpPr>
              <a:spLocks noChangeArrowheads="1"/>
            </p:cNvSpPr>
            <p:nvPr/>
          </p:nvSpPr>
          <p:spPr bwMode="auto">
            <a:xfrm>
              <a:off x="7675605" y="5254650"/>
              <a:ext cx="1168416" cy="25559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74" name="Rectangle 271"/>
            <p:cNvSpPr>
              <a:spLocks noChangeArrowheads="1"/>
            </p:cNvSpPr>
            <p:nvPr/>
          </p:nvSpPr>
          <p:spPr bwMode="auto">
            <a:xfrm>
              <a:off x="5375286" y="1055655"/>
              <a:ext cx="1168416" cy="219078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4" name="Group 341"/>
          <p:cNvGrpSpPr>
            <a:grpSpLocks/>
          </p:cNvGrpSpPr>
          <p:nvPr/>
        </p:nvGrpSpPr>
        <p:grpSpPr bwMode="auto">
          <a:xfrm>
            <a:off x="993775" y="1165225"/>
            <a:ext cx="3051175" cy="2760663"/>
            <a:chOff x="2855590" y="1201707"/>
            <a:chExt cx="3051026" cy="2760644"/>
          </a:xfrm>
        </p:grpSpPr>
        <p:pic>
          <p:nvPicPr>
            <p:cNvPr id="55341" name="Picture 133" descr="pandapatch2.jpg"/>
            <p:cNvPicPr>
              <a:picLocks noChangeAspect="1"/>
            </p:cNvPicPr>
            <p:nvPr/>
          </p:nvPicPr>
          <p:blipFill>
            <a:blip r:embed="rId6"/>
            <a:srcRect l="78825" t="58859" r="9622" b="28198"/>
            <a:stretch>
              <a:fillRect/>
            </a:stretch>
          </p:blipFill>
          <p:spPr bwMode="auto">
            <a:xfrm>
              <a:off x="5377485" y="3462046"/>
              <a:ext cx="529131" cy="500305"/>
            </a:xfrm>
            <a:prstGeom prst="rect">
              <a:avLst/>
            </a:prstGeom>
            <a:noFill/>
            <a:ln w="28575">
              <a:solidFill>
                <a:srgbClr val="3333FF"/>
              </a:solidFill>
              <a:miter lim="800000"/>
              <a:headEnd/>
              <a:tailEnd/>
            </a:ln>
          </p:spPr>
        </p:pic>
        <p:grpSp>
          <p:nvGrpSpPr>
            <p:cNvPr id="5" name="Group 41"/>
            <p:cNvGrpSpPr>
              <a:grpSpLocks/>
            </p:cNvGrpSpPr>
            <p:nvPr/>
          </p:nvGrpSpPr>
          <p:grpSpPr bwMode="auto">
            <a:xfrm>
              <a:off x="2855590" y="1201707"/>
              <a:ext cx="1497332" cy="1547516"/>
              <a:chOff x="-519707" y="690680"/>
              <a:chExt cx="2394424" cy="2474714"/>
            </a:xfrm>
          </p:grpSpPr>
          <p:pic>
            <p:nvPicPr>
              <p:cNvPr id="55344" name="Picture 126" descr="pandapatch4.jpg"/>
              <p:cNvPicPr>
                <a:picLocks noChangeAspect="1"/>
              </p:cNvPicPr>
              <p:nvPr/>
            </p:nvPicPr>
            <p:blipFill>
              <a:blip r:embed="rId7"/>
              <a:srcRect l="29974" t="23907" r="59059" b="62508"/>
              <a:stretch>
                <a:fillRect/>
              </a:stretch>
            </p:blipFill>
            <p:spPr bwMode="auto">
              <a:xfrm>
                <a:off x="1071431" y="2325596"/>
                <a:ext cx="803286" cy="839798"/>
              </a:xfrm>
              <a:prstGeom prst="rect">
                <a:avLst/>
              </a:prstGeom>
              <a:noFill/>
              <a:ln w="28575">
                <a:solidFill>
                  <a:srgbClr val="3333FF"/>
                </a:solidFill>
                <a:miter lim="800000"/>
                <a:headEnd/>
                <a:tailEnd/>
              </a:ln>
            </p:spPr>
          </p:pic>
          <p:pic>
            <p:nvPicPr>
              <p:cNvPr id="55345" name="Picture 124" descr="pandapatch4.jpg"/>
              <p:cNvPicPr>
                <a:picLocks noChangeAspect="1"/>
              </p:cNvPicPr>
              <p:nvPr/>
            </p:nvPicPr>
            <p:blipFill>
              <a:blip r:embed="rId7"/>
              <a:srcRect l="28976" t="6882" r="59059" b="79636"/>
              <a:stretch>
                <a:fillRect/>
              </a:stretch>
            </p:blipFill>
            <p:spPr bwMode="auto">
              <a:xfrm>
                <a:off x="-519707" y="690680"/>
                <a:ext cx="876312" cy="833451"/>
              </a:xfrm>
              <a:prstGeom prst="rect">
                <a:avLst/>
              </a:prstGeom>
              <a:noFill/>
              <a:ln w="28575">
                <a:solidFill>
                  <a:srgbClr val="3333FF"/>
                </a:solidFill>
                <a:miter lim="800000"/>
                <a:headEnd/>
                <a:tailEnd/>
              </a:ln>
            </p:spPr>
          </p:pic>
        </p:grpSp>
        <p:pic>
          <p:nvPicPr>
            <p:cNvPr id="55343" name="Picture 8" descr="C:\Documents and Settings\grauman\Desktop\slides\panda_ex\pandapatch5.jpg"/>
            <p:cNvPicPr>
              <a:picLocks noChangeAspect="1" noChangeArrowheads="1"/>
            </p:cNvPicPr>
            <p:nvPr/>
          </p:nvPicPr>
          <p:blipFill>
            <a:blip r:embed="rId8"/>
            <a:srcRect l="29713" t="6779" r="58823" b="79045"/>
            <a:stretch>
              <a:fillRect/>
            </a:stretch>
          </p:blipFill>
          <p:spPr bwMode="auto">
            <a:xfrm>
              <a:off x="3180591" y="3325054"/>
              <a:ext cx="525162" cy="547985"/>
            </a:xfrm>
            <a:prstGeom prst="rect">
              <a:avLst/>
            </a:prstGeom>
            <a:noFill/>
            <a:ln w="38100">
              <a:solidFill>
                <a:srgbClr val="3333FF"/>
              </a:solidFill>
              <a:miter lim="800000"/>
              <a:headEnd/>
              <a:tailEnd/>
            </a:ln>
          </p:spPr>
        </p:pic>
      </p:grpSp>
      <p:grpSp>
        <p:nvGrpSpPr>
          <p:cNvPr id="6" name="Group 373"/>
          <p:cNvGrpSpPr>
            <a:grpSpLocks/>
          </p:cNvGrpSpPr>
          <p:nvPr/>
        </p:nvGrpSpPr>
        <p:grpSpPr bwMode="auto">
          <a:xfrm>
            <a:off x="1249363" y="1530350"/>
            <a:ext cx="2992437" cy="2811463"/>
            <a:chOff x="3074668" y="1530324"/>
            <a:chExt cx="2992737" cy="2811497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5103490" y="1886592"/>
              <a:ext cx="963915" cy="956959"/>
              <a:chOff x="3476610" y="1639863"/>
              <a:chExt cx="1541421" cy="1530324"/>
            </a:xfrm>
          </p:grpSpPr>
          <p:pic>
            <p:nvPicPr>
              <p:cNvPr id="55339" name="Picture 135" descr="pandapatch1.jpg"/>
              <p:cNvPicPr>
                <a:picLocks noChangeAspect="1"/>
              </p:cNvPicPr>
              <p:nvPr/>
            </p:nvPicPr>
            <p:blipFill>
              <a:blip r:embed="rId9"/>
              <a:srcRect l="12613" t="6291" r="74513" b="79585"/>
              <a:stretch>
                <a:fillRect/>
              </a:stretch>
            </p:blipFill>
            <p:spPr bwMode="auto">
              <a:xfrm>
                <a:off x="3476610" y="2297097"/>
                <a:ext cx="942990" cy="87309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</p:pic>
          <p:pic>
            <p:nvPicPr>
              <p:cNvPr id="55340" name="Picture 136" descr="pandapatch1.jpg"/>
              <p:cNvPicPr>
                <a:picLocks noChangeAspect="1"/>
              </p:cNvPicPr>
              <p:nvPr/>
            </p:nvPicPr>
            <p:blipFill>
              <a:blip r:embed="rId9"/>
              <a:srcRect l="13416" t="58115" r="74513" b="27710"/>
              <a:stretch>
                <a:fillRect/>
              </a:stretch>
            </p:blipFill>
            <p:spPr bwMode="auto">
              <a:xfrm>
                <a:off x="4133844" y="1639863"/>
                <a:ext cx="884187" cy="87631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</p:pic>
        </p:grpSp>
        <p:pic>
          <p:nvPicPr>
            <p:cNvPr id="55336" name="Picture 134" descr="pandapatch2.jpg"/>
            <p:cNvPicPr>
              <a:picLocks noChangeAspect="1"/>
            </p:cNvPicPr>
            <p:nvPr/>
          </p:nvPicPr>
          <p:blipFill>
            <a:blip r:embed="rId6"/>
            <a:srcRect l="61964" t="59451" r="26572" b="28198"/>
            <a:stretch>
              <a:fillRect/>
            </a:stretch>
          </p:blipFill>
          <p:spPr bwMode="auto">
            <a:xfrm>
              <a:off x="4498971" y="3864349"/>
              <a:ext cx="525161" cy="4774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55337" name="Picture 127" descr="pandapatch4.jpg"/>
            <p:cNvPicPr>
              <a:picLocks noChangeAspect="1"/>
            </p:cNvPicPr>
            <p:nvPr/>
          </p:nvPicPr>
          <p:blipFill>
            <a:blip r:embed="rId7"/>
            <a:srcRect l="61964" t="6882" r="25574" b="79636"/>
            <a:stretch>
              <a:fillRect/>
            </a:stretch>
          </p:blipFill>
          <p:spPr bwMode="auto">
            <a:xfrm>
              <a:off x="3074668" y="1530324"/>
              <a:ext cx="570827" cy="52118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55338" name="Picture 8" descr="C:\Documents and Settings\grauman\Desktop\slides\panda_ex\pandapatch5.jpg"/>
            <p:cNvPicPr>
              <a:picLocks noChangeAspect="1" noChangeArrowheads="1"/>
            </p:cNvPicPr>
            <p:nvPr/>
          </p:nvPicPr>
          <p:blipFill>
            <a:blip r:embed="rId8"/>
            <a:srcRect l="45752" t="6779" r="42284" b="79045"/>
            <a:stretch>
              <a:fillRect/>
            </a:stretch>
          </p:blipFill>
          <p:spPr bwMode="auto">
            <a:xfrm>
              <a:off x="4167341" y="3302221"/>
              <a:ext cx="547995" cy="54798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</p:pic>
      </p:grpSp>
      <p:grpSp>
        <p:nvGrpSpPr>
          <p:cNvPr id="8" name="Group 272"/>
          <p:cNvGrpSpPr/>
          <p:nvPr/>
        </p:nvGrpSpPr>
        <p:grpSpPr>
          <a:xfrm>
            <a:off x="1139730" y="1238220"/>
            <a:ext cx="3228474" cy="3228722"/>
            <a:chOff x="6236223" y="1165196"/>
            <a:chExt cx="3228474" cy="322872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50188" name="Straight Connector 27"/>
            <p:cNvCxnSpPr>
              <a:cxnSpLocks noChangeShapeType="1"/>
            </p:cNvCxnSpPr>
            <p:nvPr/>
          </p:nvCxnSpPr>
          <p:spPr bwMode="auto">
            <a:xfrm rot="5400000">
              <a:off x="6178450" y="2779556"/>
              <a:ext cx="3228722" cy="2"/>
            </a:xfrm>
            <a:prstGeom prst="line">
              <a:avLst/>
            </a:prstGeom>
            <a:noFill/>
            <a:ln w="57150" algn="ctr">
              <a:solidFill>
                <a:srgbClr val="00B0F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50189" name="Straight Connector 29"/>
            <p:cNvCxnSpPr>
              <a:cxnSpLocks noChangeShapeType="1"/>
            </p:cNvCxnSpPr>
            <p:nvPr/>
          </p:nvCxnSpPr>
          <p:spPr bwMode="auto">
            <a:xfrm>
              <a:off x="6236223" y="2808383"/>
              <a:ext cx="3228474" cy="1254"/>
            </a:xfrm>
            <a:prstGeom prst="line">
              <a:avLst/>
            </a:prstGeom>
            <a:noFill/>
            <a:ln w="57150" algn="ctr">
              <a:solidFill>
                <a:srgbClr val="00B0F0"/>
              </a:solidFill>
              <a:prstDash val="sysDash"/>
              <a:round/>
              <a:headEnd/>
              <a:tailEnd/>
            </a:ln>
          </p:spPr>
        </p:cxnSp>
      </p:grpSp>
      <p:cxnSp>
        <p:nvCxnSpPr>
          <p:cNvPr id="55305" name="Straight Connector 406"/>
          <p:cNvCxnSpPr>
            <a:cxnSpLocks noChangeShapeType="1"/>
          </p:cNvCxnSpPr>
          <p:nvPr/>
        </p:nvCxnSpPr>
        <p:spPr bwMode="auto">
          <a:xfrm rot="16200000" flipH="1">
            <a:off x="1176338" y="1420813"/>
            <a:ext cx="401637" cy="255587"/>
          </a:xfrm>
          <a:prstGeom prst="line">
            <a:avLst/>
          </a:prstGeom>
          <a:noFill/>
          <a:ln w="57150" algn="ctr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55306" name="Straight Connector 408"/>
          <p:cNvCxnSpPr>
            <a:cxnSpLocks noChangeShapeType="1"/>
          </p:cNvCxnSpPr>
          <p:nvPr/>
        </p:nvCxnSpPr>
        <p:spPr bwMode="auto">
          <a:xfrm flipV="1">
            <a:off x="1358900" y="5473700"/>
            <a:ext cx="2154238" cy="36513"/>
          </a:xfrm>
          <a:prstGeom prst="line">
            <a:avLst/>
          </a:prstGeom>
          <a:noFill/>
          <a:ln w="57150" algn="ctr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55307" name="Straight Connector 410"/>
          <p:cNvCxnSpPr>
            <a:cxnSpLocks noChangeShapeType="1"/>
          </p:cNvCxnSpPr>
          <p:nvPr/>
        </p:nvCxnSpPr>
        <p:spPr bwMode="auto">
          <a:xfrm>
            <a:off x="1577975" y="3575050"/>
            <a:ext cx="1022350" cy="1588"/>
          </a:xfrm>
          <a:prstGeom prst="line">
            <a:avLst/>
          </a:prstGeom>
          <a:noFill/>
          <a:ln w="57150" algn="ctr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55308" name="Straight Connector 412"/>
          <p:cNvCxnSpPr>
            <a:cxnSpLocks noChangeShapeType="1"/>
          </p:cNvCxnSpPr>
          <p:nvPr/>
        </p:nvCxnSpPr>
        <p:spPr bwMode="auto">
          <a:xfrm rot="10800000" flipH="1" flipV="1">
            <a:off x="1165225" y="4911725"/>
            <a:ext cx="1843088" cy="296863"/>
          </a:xfrm>
          <a:prstGeom prst="line">
            <a:avLst/>
          </a:prstGeom>
          <a:noFill/>
          <a:ln w="57150" algn="ctr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55309" name="Straight Connector 415"/>
          <p:cNvCxnSpPr>
            <a:cxnSpLocks noChangeShapeType="1"/>
          </p:cNvCxnSpPr>
          <p:nvPr/>
        </p:nvCxnSpPr>
        <p:spPr bwMode="auto">
          <a:xfrm flipV="1">
            <a:off x="2965450" y="3722688"/>
            <a:ext cx="876300" cy="400050"/>
          </a:xfrm>
          <a:prstGeom prst="line">
            <a:avLst/>
          </a:prstGeom>
          <a:noFill/>
          <a:ln w="57150" algn="ctr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55310" name="Straight Connector 417"/>
          <p:cNvCxnSpPr>
            <a:cxnSpLocks noChangeShapeType="1"/>
          </p:cNvCxnSpPr>
          <p:nvPr/>
        </p:nvCxnSpPr>
        <p:spPr bwMode="auto">
          <a:xfrm rot="16200000" flipH="1">
            <a:off x="2457450" y="5586413"/>
            <a:ext cx="273050" cy="889000"/>
          </a:xfrm>
          <a:prstGeom prst="line">
            <a:avLst/>
          </a:prstGeom>
          <a:noFill/>
          <a:ln w="57150" algn="ctr">
            <a:solidFill>
              <a:srgbClr val="00FF00"/>
            </a:solidFill>
            <a:round/>
            <a:headEnd/>
            <a:tailEnd/>
          </a:ln>
        </p:spPr>
      </p:cxnSp>
      <p:grpSp>
        <p:nvGrpSpPr>
          <p:cNvPr id="9" name="Group 149"/>
          <p:cNvGrpSpPr>
            <a:grpSpLocks/>
          </p:cNvGrpSpPr>
          <p:nvPr/>
        </p:nvGrpSpPr>
        <p:grpSpPr bwMode="auto">
          <a:xfrm>
            <a:off x="5959475" y="1419225"/>
            <a:ext cx="1679575" cy="2265363"/>
            <a:chOff x="6543702" y="2003418"/>
            <a:chExt cx="1679598" cy="2265381"/>
          </a:xfrm>
        </p:grpSpPr>
        <p:sp>
          <p:nvSpPr>
            <p:cNvPr id="55326" name="Rectangle 150"/>
            <p:cNvSpPr>
              <a:spLocks noChangeArrowheads="1"/>
            </p:cNvSpPr>
            <p:nvPr/>
          </p:nvSpPr>
          <p:spPr bwMode="auto">
            <a:xfrm>
              <a:off x="6689439" y="3792555"/>
              <a:ext cx="182880" cy="4572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27" name="Rectangle 151"/>
            <p:cNvSpPr>
              <a:spLocks noChangeArrowheads="1"/>
            </p:cNvSpPr>
            <p:nvPr/>
          </p:nvSpPr>
          <p:spPr bwMode="auto">
            <a:xfrm>
              <a:off x="7383186" y="2460618"/>
              <a:ext cx="182880" cy="457200"/>
            </a:xfrm>
            <a:prstGeom prst="rect">
              <a:avLst/>
            </a:prstGeom>
            <a:solidFill>
              <a:srgbClr val="3333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28" name="Rectangle 152"/>
            <p:cNvSpPr>
              <a:spLocks noChangeArrowheads="1"/>
            </p:cNvSpPr>
            <p:nvPr/>
          </p:nvSpPr>
          <p:spPr bwMode="auto">
            <a:xfrm>
              <a:off x="7748316" y="2460618"/>
              <a:ext cx="182880" cy="457200"/>
            </a:xfrm>
            <a:prstGeom prst="rect">
              <a:avLst/>
            </a:prstGeom>
            <a:solidFill>
              <a:srgbClr val="3333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29" name="Rectangle 153"/>
            <p:cNvSpPr>
              <a:spLocks noChangeArrowheads="1"/>
            </p:cNvSpPr>
            <p:nvPr/>
          </p:nvSpPr>
          <p:spPr bwMode="auto">
            <a:xfrm>
              <a:off x="6653241" y="2003418"/>
              <a:ext cx="182880" cy="914400"/>
            </a:xfrm>
            <a:prstGeom prst="rect">
              <a:avLst/>
            </a:prstGeom>
            <a:solidFill>
              <a:srgbClr val="3333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30" name="Rectangle 154"/>
            <p:cNvSpPr>
              <a:spLocks noChangeArrowheads="1"/>
            </p:cNvSpPr>
            <p:nvPr/>
          </p:nvSpPr>
          <p:spPr bwMode="auto">
            <a:xfrm>
              <a:off x="7383501" y="3794130"/>
              <a:ext cx="182880" cy="4572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31" name="Rectangle 155"/>
            <p:cNvSpPr>
              <a:spLocks noChangeArrowheads="1"/>
            </p:cNvSpPr>
            <p:nvPr/>
          </p:nvSpPr>
          <p:spPr bwMode="auto">
            <a:xfrm>
              <a:off x="7748316" y="3794130"/>
              <a:ext cx="182880" cy="4572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55332" name="Straight Connector 156"/>
            <p:cNvCxnSpPr>
              <a:cxnSpLocks noChangeShapeType="1"/>
            </p:cNvCxnSpPr>
            <p:nvPr/>
          </p:nvCxnSpPr>
          <p:spPr bwMode="auto">
            <a:xfrm>
              <a:off x="6543702" y="2917818"/>
              <a:ext cx="1643085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5333" name="Straight Connector 157"/>
            <p:cNvCxnSpPr>
              <a:cxnSpLocks noChangeShapeType="1"/>
            </p:cNvCxnSpPr>
            <p:nvPr/>
          </p:nvCxnSpPr>
          <p:spPr bwMode="auto">
            <a:xfrm>
              <a:off x="6580215" y="4267211"/>
              <a:ext cx="1643085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5334" name="Rectangle 158"/>
            <p:cNvSpPr>
              <a:spLocks noChangeArrowheads="1"/>
            </p:cNvSpPr>
            <p:nvPr/>
          </p:nvSpPr>
          <p:spPr bwMode="auto">
            <a:xfrm>
              <a:off x="7054884" y="3354399"/>
              <a:ext cx="182880" cy="9144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pic>
        <p:nvPicPr>
          <p:cNvPr id="160" name="Picture 2" descr="http://euclid.hamline.edu/~arundquist/latex/showequation.php?eqn_id=9454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32375" y="4159250"/>
            <a:ext cx="38481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60"/>
          <p:cNvGrpSpPr>
            <a:grpSpLocks/>
          </p:cNvGrpSpPr>
          <p:nvPr/>
        </p:nvGrpSpPr>
        <p:grpSpPr bwMode="auto">
          <a:xfrm>
            <a:off x="6069013" y="1858963"/>
            <a:ext cx="1277937" cy="1789112"/>
            <a:chOff x="6653241" y="2443149"/>
            <a:chExt cx="1277955" cy="1789137"/>
          </a:xfrm>
        </p:grpSpPr>
        <p:sp>
          <p:nvSpPr>
            <p:cNvPr id="55320" name="Rectangle 161"/>
            <p:cNvSpPr>
              <a:spLocks noChangeArrowheads="1"/>
            </p:cNvSpPr>
            <p:nvPr/>
          </p:nvSpPr>
          <p:spPr bwMode="auto">
            <a:xfrm>
              <a:off x="7383501" y="2443149"/>
              <a:ext cx="182880" cy="457200"/>
            </a:xfrm>
            <a:prstGeom prst="rect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21" name="Rectangle 162"/>
            <p:cNvSpPr>
              <a:spLocks noChangeArrowheads="1"/>
            </p:cNvSpPr>
            <p:nvPr/>
          </p:nvSpPr>
          <p:spPr bwMode="auto">
            <a:xfrm>
              <a:off x="7748316" y="2443149"/>
              <a:ext cx="182880" cy="457200"/>
            </a:xfrm>
            <a:prstGeom prst="rect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22" name="Rectangle 163"/>
            <p:cNvSpPr>
              <a:spLocks noChangeArrowheads="1"/>
            </p:cNvSpPr>
            <p:nvPr/>
          </p:nvSpPr>
          <p:spPr bwMode="auto">
            <a:xfrm>
              <a:off x="7383501" y="3775086"/>
              <a:ext cx="182880" cy="457200"/>
            </a:xfrm>
            <a:prstGeom prst="rect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23" name="Rectangle 164"/>
            <p:cNvSpPr>
              <a:spLocks noChangeArrowheads="1"/>
            </p:cNvSpPr>
            <p:nvPr/>
          </p:nvSpPr>
          <p:spPr bwMode="auto">
            <a:xfrm>
              <a:off x="7748316" y="3775086"/>
              <a:ext cx="182880" cy="457200"/>
            </a:xfrm>
            <a:prstGeom prst="rect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24" name="Rectangle 165"/>
            <p:cNvSpPr>
              <a:spLocks noChangeArrowheads="1"/>
            </p:cNvSpPr>
            <p:nvPr/>
          </p:nvSpPr>
          <p:spPr bwMode="auto">
            <a:xfrm>
              <a:off x="6653241" y="2460618"/>
              <a:ext cx="182880" cy="457200"/>
            </a:xfrm>
            <a:prstGeom prst="rect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325" name="Rectangle 166"/>
            <p:cNvSpPr>
              <a:spLocks noChangeArrowheads="1"/>
            </p:cNvSpPr>
            <p:nvPr/>
          </p:nvSpPr>
          <p:spPr bwMode="auto">
            <a:xfrm>
              <a:off x="6689754" y="3775086"/>
              <a:ext cx="182880" cy="457200"/>
            </a:xfrm>
            <a:prstGeom prst="rect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pic>
        <p:nvPicPr>
          <p:cNvPr id="168" name="Picture 2" descr="http://euclid.hamline.edu/~arundquist/latex/showequation.php?eqn_id=9454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75563" y="2179638"/>
            <a:ext cx="4016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" name="Picture 4" descr="http://euclid.hamline.edu/~arundquist/latex/showequation.php?eqn_id=9454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27950" y="3575050"/>
            <a:ext cx="38576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" name="Picture 6" descr="http://euclid.hamline.edu/~arundquist/latex/showequation.php?eqn_id=94550"/>
          <p:cNvPicPr>
            <a:picLocks noChangeAspect="1" noChangeArrowheads="1"/>
          </p:cNvPicPr>
          <p:nvPr/>
        </p:nvPicPr>
        <p:blipFill>
          <a:blip r:embed="rId13"/>
          <a:srcRect l="74242" t="-418"/>
          <a:stretch>
            <a:fillRect/>
          </a:stretch>
        </p:blipFill>
        <p:spPr bwMode="auto">
          <a:xfrm>
            <a:off x="6178550" y="4852988"/>
            <a:ext cx="4746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" name="TextBox 171"/>
          <p:cNvSpPr txBox="1">
            <a:spLocks noChangeArrowheads="1"/>
          </p:cNvSpPr>
          <p:nvPr/>
        </p:nvSpPr>
        <p:spPr bwMode="auto">
          <a:xfrm>
            <a:off x="5046663" y="5181600"/>
            <a:ext cx="40973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Histogram intersection counts number of possible matches at a given partitioning.</a:t>
            </a:r>
          </a:p>
        </p:txBody>
      </p:sp>
      <p:pic>
        <p:nvPicPr>
          <p:cNvPr id="55318" name="Picture 26" descr="xse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4700" y="6496050"/>
            <a:ext cx="15557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9" name="Picture 12" descr="yset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65450" y="6496050"/>
            <a:ext cx="16065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" name="TextBox 131"/>
          <p:cNvSpPr txBox="1"/>
          <p:nvPr/>
        </p:nvSpPr>
        <p:spPr>
          <a:xfrm>
            <a:off x="6637112" y="6573448"/>
            <a:ext cx="3585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Slide credit: Kristen Grauman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832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58738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Pyramid match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592138" y="4524375"/>
            <a:ext cx="83693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For similarity, weights inversely proportional to bin size	(or may be learned)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Normalize these kernel values to avoid favoring large sets</a:t>
            </a:r>
          </a:p>
        </p:txBody>
      </p:sp>
      <p:sp>
        <p:nvSpPr>
          <p:cNvPr id="56324" name="Rectangle 7"/>
          <p:cNvSpPr>
            <a:spLocks noChangeArrowheads="1"/>
          </p:cNvSpPr>
          <p:nvPr/>
        </p:nvSpPr>
        <p:spPr bwMode="auto">
          <a:xfrm>
            <a:off x="685800" y="1638300"/>
            <a:ext cx="12954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6325" name="TextBox 57"/>
          <p:cNvSpPr txBox="1">
            <a:spLocks noChangeArrowheads="1"/>
          </p:cNvSpPr>
          <p:nvPr/>
        </p:nvSpPr>
        <p:spPr bwMode="auto">
          <a:xfrm>
            <a:off x="0" y="6427787"/>
            <a:ext cx="4198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Grauman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&amp; Darrell, ICCV 2005]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125663" y="2808288"/>
            <a:ext cx="1935162" cy="1381125"/>
            <a:chOff x="139837" y="3246432"/>
            <a:chExt cx="2605684" cy="1311208"/>
          </a:xfrm>
        </p:grpSpPr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139837" y="3593162"/>
              <a:ext cx="2605684" cy="964478"/>
              <a:chOff x="113925" y="3885266"/>
              <a:chExt cx="2605684" cy="964478"/>
            </a:xfrm>
          </p:grpSpPr>
          <p:sp>
            <p:nvSpPr>
              <p:cNvPr id="56335" name="Text Box 12"/>
              <p:cNvSpPr txBox="1">
                <a:spLocks noChangeArrowheads="1"/>
              </p:cNvSpPr>
              <p:nvPr/>
            </p:nvSpPr>
            <p:spPr bwMode="auto">
              <a:xfrm>
                <a:off x="113925" y="3885266"/>
                <a:ext cx="2595301" cy="964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measures difficulty of a match at level  </a:t>
                </a:r>
                <a:endParaRPr kumimoji="0" lang="en-US" sz="20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pic>
            <p:nvPicPr>
              <p:cNvPr id="56336" name="Picture 5" descr="ktilde_part1"/>
              <p:cNvPicPr>
                <a:picLocks noChangeAspect="1" noChangeArrowheads="1"/>
              </p:cNvPicPr>
              <p:nvPr/>
            </p:nvPicPr>
            <p:blipFill>
              <a:blip r:embed="rId3"/>
              <a:srcRect l="9280" t="80597" r="87544" b="-6512"/>
              <a:stretch>
                <a:fillRect/>
              </a:stretch>
            </p:blipFill>
            <p:spPr bwMode="auto">
              <a:xfrm>
                <a:off x="2573557" y="4544050"/>
                <a:ext cx="146052" cy="303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6334" name="AutoShape 19"/>
            <p:cNvSpPr>
              <a:spLocks/>
            </p:cNvSpPr>
            <p:nvPr/>
          </p:nvSpPr>
          <p:spPr bwMode="auto">
            <a:xfrm rot="-5400000">
              <a:off x="1482052" y="3050209"/>
              <a:ext cx="228600" cy="621045"/>
            </a:xfrm>
            <a:prstGeom prst="leftBrace">
              <a:avLst>
                <a:gd name="adj1" fmla="val 241676"/>
                <a:gd name="adj2" fmla="val 4999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622675" y="2808288"/>
            <a:ext cx="5002213" cy="1041400"/>
            <a:chOff x="3425826" y="3192426"/>
            <a:chExt cx="5002213" cy="1041400"/>
          </a:xfrm>
        </p:grpSpPr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3425826" y="3192426"/>
              <a:ext cx="5002213" cy="1041400"/>
              <a:chOff x="2158" y="2352"/>
              <a:chExt cx="3151" cy="656"/>
            </a:xfrm>
          </p:grpSpPr>
          <p:sp>
            <p:nvSpPr>
              <p:cNvPr id="56331" name="Text Box 18"/>
              <p:cNvSpPr txBox="1">
                <a:spLocks noChangeArrowheads="1"/>
              </p:cNvSpPr>
              <p:nvPr/>
            </p:nvSpPr>
            <p:spPr bwMode="auto">
              <a:xfrm>
                <a:off x="2756" y="2562"/>
                <a:ext cx="2185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number of newly matched pairs at level</a:t>
                </a:r>
                <a:endPara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56332" name="AutoShape 19"/>
              <p:cNvSpPr>
                <a:spLocks/>
              </p:cNvSpPr>
              <p:nvPr/>
            </p:nvSpPr>
            <p:spPr bwMode="auto">
              <a:xfrm rot="-5400000">
                <a:off x="3630" y="880"/>
                <a:ext cx="207" cy="3151"/>
              </a:xfrm>
              <a:prstGeom prst="leftBrace">
                <a:avLst>
                  <a:gd name="adj1" fmla="val 241723"/>
                  <a:gd name="adj2" fmla="val 4999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pic>
          <p:nvPicPr>
            <p:cNvPr id="56330" name="Picture 5" descr="ktilde_part1"/>
            <p:cNvPicPr>
              <a:picLocks noChangeAspect="1" noChangeArrowheads="1"/>
            </p:cNvPicPr>
            <p:nvPr/>
          </p:nvPicPr>
          <p:blipFill>
            <a:blip r:embed="rId3"/>
            <a:srcRect l="9280" t="80597" r="87544" b="-6512"/>
            <a:stretch>
              <a:fillRect/>
            </a:stretch>
          </p:blipFill>
          <p:spPr bwMode="auto">
            <a:xfrm>
              <a:off x="6931060" y="3922727"/>
              <a:ext cx="146052" cy="303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6328" name="Picture 2" descr="http://euclid.hamline.edu/~arundquist/latex/showequation.php?eqn_id=945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063" y="1676400"/>
            <a:ext cx="8389937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637112" y="6573448"/>
            <a:ext cx="3585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Slide credit: Kristen Grauman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Double Bracket 5"/>
          <p:cNvSpPr/>
          <p:nvPr/>
        </p:nvSpPr>
        <p:spPr bwMode="auto">
          <a:xfrm>
            <a:off x="3437988" y="1676400"/>
            <a:ext cx="5325012" cy="1036638"/>
          </a:xfrm>
          <a:prstGeom prst="bracketPair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86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Supervised classification continued</a:t>
            </a:r>
          </a:p>
          <a:p>
            <a:pPr lvl="1"/>
            <a:r>
              <a:rPr lang="en-US" sz="2800" dirty="0" smtClean="0"/>
              <a:t>Nearest neighbors (wrap up)</a:t>
            </a:r>
          </a:p>
          <a:p>
            <a:pPr lvl="1"/>
            <a:r>
              <a:rPr lang="en-US" sz="2800" dirty="0" smtClean="0"/>
              <a:t>Support vector machines </a:t>
            </a:r>
          </a:p>
          <a:p>
            <a:pPr lvl="2"/>
            <a:r>
              <a:rPr lang="en-US" sz="2400" dirty="0" err="1" smtClean="0"/>
              <a:t>HoG</a:t>
            </a:r>
            <a:r>
              <a:rPr lang="en-US" sz="2400" dirty="0" smtClean="0"/>
              <a:t> pedestrians example</a:t>
            </a:r>
          </a:p>
          <a:p>
            <a:pPr lvl="2"/>
            <a:r>
              <a:rPr lang="en-US" sz="2400" dirty="0" smtClean="0"/>
              <a:t>Understanding classifier mistakes with </a:t>
            </a:r>
            <a:r>
              <a:rPr lang="en-US" sz="2400" dirty="0" err="1" smtClean="0"/>
              <a:t>iHoG</a:t>
            </a:r>
            <a:endParaRPr lang="en-US" sz="2400" dirty="0" smtClean="0"/>
          </a:p>
          <a:p>
            <a:pPr lvl="2"/>
            <a:r>
              <a:rPr lang="en-US" sz="2400" dirty="0" smtClean="0"/>
              <a:t>Kernels</a:t>
            </a:r>
          </a:p>
          <a:p>
            <a:pPr lvl="2"/>
            <a:r>
              <a:rPr lang="en-US" sz="2400" dirty="0" smtClean="0"/>
              <a:t>Multi-class from binary classifiers</a:t>
            </a:r>
          </a:p>
        </p:txBody>
      </p:sp>
    </p:spTree>
    <p:extLst>
      <p:ext uri="{BB962C8B-B14F-4D97-AF65-F5344CB8AC3E}">
        <p14:creationId xmlns:p14="http://schemas.microsoft.com/office/powerpoint/2010/main" val="398131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8738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Pyramid match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19363" y="3176588"/>
            <a:ext cx="3732212" cy="946150"/>
            <a:chOff x="1654" y="2026"/>
            <a:chExt cx="2351" cy="596"/>
          </a:xfrm>
        </p:grpSpPr>
        <p:pic>
          <p:nvPicPr>
            <p:cNvPr id="57427" name="Picture 4" descr="approx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56" y="2026"/>
              <a:ext cx="449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428" name="Picture 5" descr="intersec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54" y="2254"/>
              <a:ext cx="28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088063" y="3136900"/>
            <a:ext cx="3048000" cy="2212975"/>
            <a:chOff x="3553" y="1488"/>
            <a:chExt cx="2460" cy="1662"/>
          </a:xfrm>
        </p:grpSpPr>
        <p:pic>
          <p:nvPicPr>
            <p:cNvPr id="57425" name="Picture 7" descr="flow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84" y="1488"/>
              <a:ext cx="1536" cy="9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7426" name="Text Box 8"/>
            <p:cNvSpPr txBox="1">
              <a:spLocks noChangeArrowheads="1"/>
            </p:cNvSpPr>
            <p:nvPr/>
          </p:nvSpPr>
          <p:spPr bwMode="auto">
            <a:xfrm>
              <a:off x="3553" y="2480"/>
              <a:ext cx="2460" cy="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optimal partial matching</a:t>
              </a:r>
            </a:p>
          </p:txBody>
        </p:sp>
      </p:grpSp>
      <p:pic>
        <p:nvPicPr>
          <p:cNvPr id="57349" name="Picture 10" descr="pts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3260725" y="3276600"/>
            <a:ext cx="1981200" cy="998538"/>
          </a:xfrm>
          <a:noFill/>
          <a:ln w="28575">
            <a:solidFill>
              <a:schemeClr val="tx1"/>
            </a:solidFill>
          </a:ln>
        </p:spPr>
      </p:pic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032125" y="3886200"/>
            <a:ext cx="2562225" cy="2905125"/>
            <a:chOff x="1824" y="2453"/>
            <a:chExt cx="1614" cy="1830"/>
          </a:xfrm>
        </p:grpSpPr>
        <p:pic>
          <p:nvPicPr>
            <p:cNvPr id="57419" name="Picture 12" descr="yset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24" y="4043"/>
              <a:ext cx="161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420" name="Picture 13" descr="panda_patches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998" y="2837"/>
              <a:ext cx="1249" cy="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421" name="Freeform 14"/>
            <p:cNvSpPr>
              <a:spLocks/>
            </p:cNvSpPr>
            <p:nvPr/>
          </p:nvSpPr>
          <p:spPr bwMode="auto">
            <a:xfrm>
              <a:off x="2910" y="2453"/>
              <a:ext cx="66" cy="624"/>
            </a:xfrm>
            <a:custGeom>
              <a:avLst/>
              <a:gdLst>
                <a:gd name="T0" fmla="*/ 0 w 168"/>
                <a:gd name="T1" fmla="*/ 440049 h 480"/>
                <a:gd name="T2" fmla="*/ 0 w 168"/>
                <a:gd name="T3" fmla="*/ 131944 h 480"/>
                <a:gd name="T4" fmla="*/ 0 w 168"/>
                <a:gd name="T5" fmla="*/ 0 h 480"/>
                <a:gd name="T6" fmla="*/ 0 60000 65536"/>
                <a:gd name="T7" fmla="*/ 0 60000 65536"/>
                <a:gd name="T8" fmla="*/ 0 60000 65536"/>
                <a:gd name="T9" fmla="*/ 0 w 168"/>
                <a:gd name="T10" fmla="*/ 0 h 480"/>
                <a:gd name="T11" fmla="*/ 168 w 168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480">
                  <a:moveTo>
                    <a:pt x="24" y="480"/>
                  </a:moveTo>
                  <a:cubicBezTo>
                    <a:pt x="12" y="352"/>
                    <a:pt x="0" y="224"/>
                    <a:pt x="24" y="144"/>
                  </a:cubicBezTo>
                  <a:cubicBezTo>
                    <a:pt x="48" y="64"/>
                    <a:pt x="136" y="24"/>
                    <a:pt x="168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endParaRPr>
            </a:p>
          </p:txBody>
        </p:sp>
        <p:sp>
          <p:nvSpPr>
            <p:cNvPr id="57422" name="Freeform 15"/>
            <p:cNvSpPr>
              <a:spLocks/>
            </p:cNvSpPr>
            <p:nvPr/>
          </p:nvSpPr>
          <p:spPr bwMode="auto">
            <a:xfrm flipH="1">
              <a:off x="2400" y="2597"/>
              <a:ext cx="270" cy="432"/>
            </a:xfrm>
            <a:custGeom>
              <a:avLst/>
              <a:gdLst>
                <a:gd name="T0" fmla="*/ 5526453 w 168"/>
                <a:gd name="T1" fmla="*/ 32 h 480"/>
                <a:gd name="T2" fmla="*/ 5526453 w 168"/>
                <a:gd name="T3" fmla="*/ 10 h 480"/>
                <a:gd name="T4" fmla="*/ 38231922 w 168"/>
                <a:gd name="T5" fmla="*/ 0 h 480"/>
                <a:gd name="T6" fmla="*/ 0 60000 65536"/>
                <a:gd name="T7" fmla="*/ 0 60000 65536"/>
                <a:gd name="T8" fmla="*/ 0 60000 65536"/>
                <a:gd name="T9" fmla="*/ 0 w 168"/>
                <a:gd name="T10" fmla="*/ 0 h 480"/>
                <a:gd name="T11" fmla="*/ 168 w 168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480">
                  <a:moveTo>
                    <a:pt x="24" y="480"/>
                  </a:moveTo>
                  <a:cubicBezTo>
                    <a:pt x="12" y="352"/>
                    <a:pt x="0" y="224"/>
                    <a:pt x="24" y="144"/>
                  </a:cubicBezTo>
                  <a:cubicBezTo>
                    <a:pt x="48" y="64"/>
                    <a:pt x="136" y="24"/>
                    <a:pt x="168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endParaRPr>
            </a:p>
          </p:txBody>
        </p:sp>
        <p:pic>
          <p:nvPicPr>
            <p:cNvPr id="57423" name="Picture 16" descr="rd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16" y="2453"/>
              <a:ext cx="24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424" name="Rectangle 17"/>
            <p:cNvSpPr>
              <a:spLocks noChangeArrowheads="1"/>
            </p:cNvSpPr>
            <p:nvPr/>
          </p:nvSpPr>
          <p:spPr bwMode="auto">
            <a:xfrm>
              <a:off x="2256" y="2453"/>
              <a:ext cx="96" cy="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endParaRPr>
            </a:p>
          </p:txBody>
        </p:sp>
      </p:grpSp>
      <p:sp>
        <p:nvSpPr>
          <p:cNvPr id="712722" name="AutoShape 18"/>
          <p:cNvSpPr>
            <a:spLocks noChangeArrowheads="1"/>
          </p:cNvSpPr>
          <p:nvPr/>
        </p:nvSpPr>
        <p:spPr bwMode="auto">
          <a:xfrm>
            <a:off x="5638800" y="363855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pic>
        <p:nvPicPr>
          <p:cNvPr id="57352" name="Picture 19" descr="pts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3725" y="3276600"/>
            <a:ext cx="1601788" cy="10239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5" name="Group 20"/>
          <p:cNvGrpSpPr>
            <a:grpSpLocks noChangeAspect="1"/>
          </p:cNvGrpSpPr>
          <p:nvPr/>
        </p:nvGrpSpPr>
        <p:grpSpPr bwMode="auto">
          <a:xfrm>
            <a:off x="669925" y="3694113"/>
            <a:ext cx="381000" cy="542925"/>
            <a:chOff x="288" y="2496"/>
            <a:chExt cx="240" cy="336"/>
          </a:xfrm>
        </p:grpSpPr>
        <p:pic>
          <p:nvPicPr>
            <p:cNvPr id="57417" name="Picture 21" descr="rd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88" y="2637"/>
              <a:ext cx="24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418" name="Rectangle 22"/>
            <p:cNvSpPr>
              <a:spLocks noChangeAspect="1" noChangeArrowheads="1"/>
            </p:cNvSpPr>
            <p:nvPr/>
          </p:nvSpPr>
          <p:spPr bwMode="auto">
            <a:xfrm>
              <a:off x="384" y="2496"/>
              <a:ext cx="144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endParaRP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30188" y="3960813"/>
            <a:ext cx="2420937" cy="2820987"/>
            <a:chOff x="59" y="2495"/>
            <a:chExt cx="1525" cy="1777"/>
          </a:xfrm>
        </p:grpSpPr>
        <p:pic>
          <p:nvPicPr>
            <p:cNvPr id="57413" name="Picture 24" descr="panda1_patches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71" y="2771"/>
              <a:ext cx="1079" cy="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414" name="Freeform 25"/>
            <p:cNvSpPr>
              <a:spLocks noChangeAspect="1"/>
            </p:cNvSpPr>
            <p:nvPr/>
          </p:nvSpPr>
          <p:spPr bwMode="auto">
            <a:xfrm>
              <a:off x="589" y="2619"/>
              <a:ext cx="104" cy="380"/>
            </a:xfrm>
            <a:custGeom>
              <a:avLst/>
              <a:gdLst>
                <a:gd name="T0" fmla="*/ 1 w 168"/>
                <a:gd name="T1" fmla="*/ 2 h 480"/>
                <a:gd name="T2" fmla="*/ 1 w 168"/>
                <a:gd name="T3" fmla="*/ 2 h 480"/>
                <a:gd name="T4" fmla="*/ 1 w 168"/>
                <a:gd name="T5" fmla="*/ 0 h 480"/>
                <a:gd name="T6" fmla="*/ 0 60000 65536"/>
                <a:gd name="T7" fmla="*/ 0 60000 65536"/>
                <a:gd name="T8" fmla="*/ 0 60000 65536"/>
                <a:gd name="T9" fmla="*/ 0 w 168"/>
                <a:gd name="T10" fmla="*/ 0 h 480"/>
                <a:gd name="T11" fmla="*/ 168 w 168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480">
                  <a:moveTo>
                    <a:pt x="24" y="480"/>
                  </a:moveTo>
                  <a:cubicBezTo>
                    <a:pt x="12" y="352"/>
                    <a:pt x="0" y="224"/>
                    <a:pt x="24" y="144"/>
                  </a:cubicBezTo>
                  <a:cubicBezTo>
                    <a:pt x="48" y="64"/>
                    <a:pt x="136" y="24"/>
                    <a:pt x="168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endParaRPr>
            </a:p>
          </p:txBody>
        </p:sp>
        <p:pic>
          <p:nvPicPr>
            <p:cNvPr id="57415" name="Picture 26" descr="xset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9" y="4058"/>
              <a:ext cx="1525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416" name="Freeform 27"/>
            <p:cNvSpPr>
              <a:spLocks/>
            </p:cNvSpPr>
            <p:nvPr/>
          </p:nvSpPr>
          <p:spPr bwMode="auto">
            <a:xfrm>
              <a:off x="984" y="2495"/>
              <a:ext cx="168" cy="456"/>
            </a:xfrm>
            <a:custGeom>
              <a:avLst/>
              <a:gdLst>
                <a:gd name="T0" fmla="*/ 24 w 168"/>
                <a:gd name="T1" fmla="*/ 456 h 456"/>
                <a:gd name="T2" fmla="*/ 24 w 168"/>
                <a:gd name="T3" fmla="*/ 72 h 456"/>
                <a:gd name="T4" fmla="*/ 168 w 168"/>
                <a:gd name="T5" fmla="*/ 24 h 456"/>
                <a:gd name="T6" fmla="*/ 0 60000 65536"/>
                <a:gd name="T7" fmla="*/ 0 60000 65536"/>
                <a:gd name="T8" fmla="*/ 0 60000 65536"/>
                <a:gd name="T9" fmla="*/ 0 w 168"/>
                <a:gd name="T10" fmla="*/ 0 h 456"/>
                <a:gd name="T11" fmla="*/ 168 w 168"/>
                <a:gd name="T12" fmla="*/ 456 h 4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456">
                  <a:moveTo>
                    <a:pt x="24" y="456"/>
                  </a:moveTo>
                  <a:cubicBezTo>
                    <a:pt x="12" y="300"/>
                    <a:pt x="0" y="144"/>
                    <a:pt x="24" y="72"/>
                  </a:cubicBezTo>
                  <a:cubicBezTo>
                    <a:pt x="48" y="0"/>
                    <a:pt x="144" y="32"/>
                    <a:pt x="168" y="24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endParaRP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593725" y="1066800"/>
            <a:ext cx="4648200" cy="1066800"/>
            <a:chOff x="288" y="672"/>
            <a:chExt cx="2928" cy="672"/>
          </a:xfrm>
        </p:grpSpPr>
        <p:pic>
          <p:nvPicPr>
            <p:cNvPr id="57388" name="Picture 29" descr="pts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88" y="672"/>
              <a:ext cx="1008" cy="64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7389" name="Line 30"/>
            <p:cNvSpPr>
              <a:spLocks noChangeShapeType="1"/>
            </p:cNvSpPr>
            <p:nvPr/>
          </p:nvSpPr>
          <p:spPr bwMode="auto">
            <a:xfrm>
              <a:off x="384" y="672"/>
              <a:ext cx="0" cy="6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7390" name="Line 31"/>
            <p:cNvSpPr>
              <a:spLocks noChangeShapeType="1"/>
            </p:cNvSpPr>
            <p:nvPr/>
          </p:nvSpPr>
          <p:spPr bwMode="auto">
            <a:xfrm>
              <a:off x="528" y="672"/>
              <a:ext cx="0" cy="6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7391" name="Line 32"/>
            <p:cNvSpPr>
              <a:spLocks noChangeShapeType="1"/>
            </p:cNvSpPr>
            <p:nvPr/>
          </p:nvSpPr>
          <p:spPr bwMode="auto">
            <a:xfrm>
              <a:off x="672" y="672"/>
              <a:ext cx="0" cy="6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7392" name="Line 33"/>
            <p:cNvSpPr>
              <a:spLocks noChangeShapeType="1"/>
            </p:cNvSpPr>
            <p:nvPr/>
          </p:nvSpPr>
          <p:spPr bwMode="auto">
            <a:xfrm>
              <a:off x="816" y="672"/>
              <a:ext cx="0" cy="6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7393" name="Line 34"/>
            <p:cNvSpPr>
              <a:spLocks noChangeShapeType="1"/>
            </p:cNvSpPr>
            <p:nvPr/>
          </p:nvSpPr>
          <p:spPr bwMode="auto">
            <a:xfrm>
              <a:off x="960" y="672"/>
              <a:ext cx="0" cy="6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7394" name="Line 35"/>
            <p:cNvSpPr>
              <a:spLocks noChangeShapeType="1"/>
            </p:cNvSpPr>
            <p:nvPr/>
          </p:nvSpPr>
          <p:spPr bwMode="auto">
            <a:xfrm>
              <a:off x="1104" y="672"/>
              <a:ext cx="0" cy="6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7395" name="Line 36"/>
            <p:cNvSpPr>
              <a:spLocks noChangeShapeType="1"/>
            </p:cNvSpPr>
            <p:nvPr/>
          </p:nvSpPr>
          <p:spPr bwMode="auto">
            <a:xfrm>
              <a:off x="1248" y="672"/>
              <a:ext cx="0" cy="6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7396" name="Line 37"/>
            <p:cNvSpPr>
              <a:spLocks noChangeShapeType="1"/>
            </p:cNvSpPr>
            <p:nvPr/>
          </p:nvSpPr>
          <p:spPr bwMode="auto">
            <a:xfrm>
              <a:off x="288" y="816"/>
              <a:ext cx="1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7397" name="Line 38"/>
            <p:cNvSpPr>
              <a:spLocks noChangeShapeType="1"/>
            </p:cNvSpPr>
            <p:nvPr/>
          </p:nvSpPr>
          <p:spPr bwMode="auto">
            <a:xfrm>
              <a:off x="288" y="960"/>
              <a:ext cx="1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7398" name="Line 39"/>
            <p:cNvSpPr>
              <a:spLocks noChangeShapeType="1"/>
            </p:cNvSpPr>
            <p:nvPr/>
          </p:nvSpPr>
          <p:spPr bwMode="auto">
            <a:xfrm>
              <a:off x="288" y="1104"/>
              <a:ext cx="1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7399" name="Line 40"/>
            <p:cNvSpPr>
              <a:spLocks noChangeShapeType="1"/>
            </p:cNvSpPr>
            <p:nvPr/>
          </p:nvSpPr>
          <p:spPr bwMode="auto">
            <a:xfrm>
              <a:off x="288" y="1248"/>
              <a:ext cx="1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pic>
          <p:nvPicPr>
            <p:cNvPr id="57400" name="Picture 41" descr="pts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68" y="702"/>
              <a:ext cx="1248" cy="62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7401" name="Line 42"/>
            <p:cNvSpPr>
              <a:spLocks noChangeShapeType="1"/>
            </p:cNvSpPr>
            <p:nvPr/>
          </p:nvSpPr>
          <p:spPr bwMode="auto">
            <a:xfrm>
              <a:off x="2064" y="705"/>
              <a:ext cx="0" cy="6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7402" name="Line 43"/>
            <p:cNvSpPr>
              <a:spLocks noChangeShapeType="1"/>
            </p:cNvSpPr>
            <p:nvPr/>
          </p:nvSpPr>
          <p:spPr bwMode="auto">
            <a:xfrm>
              <a:off x="2208" y="705"/>
              <a:ext cx="0" cy="6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7403" name="Line 44"/>
            <p:cNvSpPr>
              <a:spLocks noChangeShapeType="1"/>
            </p:cNvSpPr>
            <p:nvPr/>
          </p:nvSpPr>
          <p:spPr bwMode="auto">
            <a:xfrm>
              <a:off x="2352" y="705"/>
              <a:ext cx="0" cy="6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7404" name="Line 45"/>
            <p:cNvSpPr>
              <a:spLocks noChangeShapeType="1"/>
            </p:cNvSpPr>
            <p:nvPr/>
          </p:nvSpPr>
          <p:spPr bwMode="auto">
            <a:xfrm>
              <a:off x="2496" y="705"/>
              <a:ext cx="0" cy="6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7405" name="Line 46"/>
            <p:cNvSpPr>
              <a:spLocks noChangeShapeType="1"/>
            </p:cNvSpPr>
            <p:nvPr/>
          </p:nvSpPr>
          <p:spPr bwMode="auto">
            <a:xfrm>
              <a:off x="2640" y="705"/>
              <a:ext cx="0" cy="6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7406" name="Line 47"/>
            <p:cNvSpPr>
              <a:spLocks noChangeShapeType="1"/>
            </p:cNvSpPr>
            <p:nvPr/>
          </p:nvSpPr>
          <p:spPr bwMode="auto">
            <a:xfrm>
              <a:off x="2784" y="705"/>
              <a:ext cx="0" cy="6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7407" name="Line 48"/>
            <p:cNvSpPr>
              <a:spLocks noChangeShapeType="1"/>
            </p:cNvSpPr>
            <p:nvPr/>
          </p:nvSpPr>
          <p:spPr bwMode="auto">
            <a:xfrm>
              <a:off x="2928" y="705"/>
              <a:ext cx="0" cy="6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7408" name="Line 49"/>
            <p:cNvSpPr>
              <a:spLocks noChangeShapeType="1"/>
            </p:cNvSpPr>
            <p:nvPr/>
          </p:nvSpPr>
          <p:spPr bwMode="auto">
            <a:xfrm>
              <a:off x="3072" y="705"/>
              <a:ext cx="0" cy="6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7409" name="Line 50"/>
            <p:cNvSpPr>
              <a:spLocks noChangeShapeType="1"/>
            </p:cNvSpPr>
            <p:nvPr/>
          </p:nvSpPr>
          <p:spPr bwMode="auto">
            <a:xfrm>
              <a:off x="1968" y="816"/>
              <a:ext cx="12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7410" name="Line 51"/>
            <p:cNvSpPr>
              <a:spLocks noChangeShapeType="1"/>
            </p:cNvSpPr>
            <p:nvPr/>
          </p:nvSpPr>
          <p:spPr bwMode="auto">
            <a:xfrm>
              <a:off x="1968" y="960"/>
              <a:ext cx="12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7411" name="Line 52"/>
            <p:cNvSpPr>
              <a:spLocks noChangeShapeType="1"/>
            </p:cNvSpPr>
            <p:nvPr/>
          </p:nvSpPr>
          <p:spPr bwMode="auto">
            <a:xfrm>
              <a:off x="1968" y="1104"/>
              <a:ext cx="12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7412" name="Line 53"/>
            <p:cNvSpPr>
              <a:spLocks noChangeShapeType="1"/>
            </p:cNvSpPr>
            <p:nvPr/>
          </p:nvSpPr>
          <p:spPr bwMode="auto">
            <a:xfrm>
              <a:off x="1968" y="1248"/>
              <a:ext cx="12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593725" y="2165350"/>
            <a:ext cx="4648200" cy="1035050"/>
            <a:chOff x="288" y="1364"/>
            <a:chExt cx="2928" cy="652"/>
          </a:xfrm>
        </p:grpSpPr>
        <p:pic>
          <p:nvPicPr>
            <p:cNvPr id="57374" name="Picture 55" descr="pts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88" y="1371"/>
              <a:ext cx="1008" cy="64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57375" name="Picture 56" descr="pts1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968" y="1388"/>
              <a:ext cx="1239" cy="62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7376" name="Line 57"/>
            <p:cNvSpPr>
              <a:spLocks noChangeShapeType="1"/>
            </p:cNvSpPr>
            <p:nvPr/>
          </p:nvSpPr>
          <p:spPr bwMode="auto">
            <a:xfrm>
              <a:off x="2064" y="1364"/>
              <a:ext cx="0" cy="6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7377" name="Line 58"/>
            <p:cNvSpPr>
              <a:spLocks noChangeShapeType="1"/>
            </p:cNvSpPr>
            <p:nvPr/>
          </p:nvSpPr>
          <p:spPr bwMode="auto">
            <a:xfrm>
              <a:off x="2352" y="1364"/>
              <a:ext cx="0" cy="6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7378" name="Line 59"/>
            <p:cNvSpPr>
              <a:spLocks noChangeShapeType="1"/>
            </p:cNvSpPr>
            <p:nvPr/>
          </p:nvSpPr>
          <p:spPr bwMode="auto">
            <a:xfrm>
              <a:off x="2640" y="1364"/>
              <a:ext cx="0" cy="6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7379" name="Line 60"/>
            <p:cNvSpPr>
              <a:spLocks noChangeShapeType="1"/>
            </p:cNvSpPr>
            <p:nvPr/>
          </p:nvSpPr>
          <p:spPr bwMode="auto">
            <a:xfrm>
              <a:off x="2928" y="1364"/>
              <a:ext cx="0" cy="6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7380" name="Line 61"/>
            <p:cNvSpPr>
              <a:spLocks noChangeShapeType="1"/>
            </p:cNvSpPr>
            <p:nvPr/>
          </p:nvSpPr>
          <p:spPr bwMode="auto">
            <a:xfrm>
              <a:off x="384" y="1364"/>
              <a:ext cx="0" cy="6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7381" name="Line 62"/>
            <p:cNvSpPr>
              <a:spLocks noChangeShapeType="1"/>
            </p:cNvSpPr>
            <p:nvPr/>
          </p:nvSpPr>
          <p:spPr bwMode="auto">
            <a:xfrm>
              <a:off x="672" y="1364"/>
              <a:ext cx="0" cy="6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7382" name="Line 63"/>
            <p:cNvSpPr>
              <a:spLocks noChangeShapeType="1"/>
            </p:cNvSpPr>
            <p:nvPr/>
          </p:nvSpPr>
          <p:spPr bwMode="auto">
            <a:xfrm>
              <a:off x="960" y="1364"/>
              <a:ext cx="0" cy="6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7383" name="Line 64"/>
            <p:cNvSpPr>
              <a:spLocks noChangeShapeType="1"/>
            </p:cNvSpPr>
            <p:nvPr/>
          </p:nvSpPr>
          <p:spPr bwMode="auto">
            <a:xfrm>
              <a:off x="1248" y="1364"/>
              <a:ext cx="0" cy="6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7384" name="Line 65"/>
            <p:cNvSpPr>
              <a:spLocks noChangeShapeType="1"/>
            </p:cNvSpPr>
            <p:nvPr/>
          </p:nvSpPr>
          <p:spPr bwMode="auto">
            <a:xfrm>
              <a:off x="1968" y="1652"/>
              <a:ext cx="12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7385" name="Line 66"/>
            <p:cNvSpPr>
              <a:spLocks noChangeShapeType="1"/>
            </p:cNvSpPr>
            <p:nvPr/>
          </p:nvSpPr>
          <p:spPr bwMode="auto">
            <a:xfrm>
              <a:off x="1968" y="1940"/>
              <a:ext cx="12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7386" name="Line 67"/>
            <p:cNvSpPr>
              <a:spLocks noChangeShapeType="1"/>
            </p:cNvSpPr>
            <p:nvPr/>
          </p:nvSpPr>
          <p:spPr bwMode="auto">
            <a:xfrm>
              <a:off x="288" y="1652"/>
              <a:ext cx="1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7387" name="Line 68"/>
            <p:cNvSpPr>
              <a:spLocks noChangeShapeType="1"/>
            </p:cNvSpPr>
            <p:nvPr/>
          </p:nvSpPr>
          <p:spPr bwMode="auto">
            <a:xfrm>
              <a:off x="288" y="1940"/>
              <a:ext cx="1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593725" y="3252788"/>
            <a:ext cx="4648200" cy="1057275"/>
            <a:chOff x="288" y="2049"/>
            <a:chExt cx="2928" cy="666"/>
          </a:xfrm>
        </p:grpSpPr>
        <p:grpSp>
          <p:nvGrpSpPr>
            <p:cNvPr id="10" name="Group 70"/>
            <p:cNvGrpSpPr>
              <a:grpSpLocks/>
            </p:cNvGrpSpPr>
            <p:nvPr/>
          </p:nvGrpSpPr>
          <p:grpSpPr bwMode="auto">
            <a:xfrm>
              <a:off x="672" y="2049"/>
              <a:ext cx="2256" cy="666"/>
              <a:chOff x="672" y="2049"/>
              <a:chExt cx="2256" cy="666"/>
            </a:xfrm>
          </p:grpSpPr>
          <p:sp>
            <p:nvSpPr>
              <p:cNvPr id="57370" name="Line 71"/>
              <p:cNvSpPr>
                <a:spLocks noChangeShapeType="1"/>
              </p:cNvSpPr>
              <p:nvPr/>
            </p:nvSpPr>
            <p:spPr bwMode="auto">
              <a:xfrm>
                <a:off x="672" y="2064"/>
                <a:ext cx="0" cy="6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57371" name="Line 72"/>
              <p:cNvSpPr>
                <a:spLocks noChangeShapeType="1"/>
              </p:cNvSpPr>
              <p:nvPr/>
            </p:nvSpPr>
            <p:spPr bwMode="auto">
              <a:xfrm>
                <a:off x="1248" y="2064"/>
                <a:ext cx="0" cy="6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57372" name="Line 73"/>
              <p:cNvSpPr>
                <a:spLocks noChangeShapeType="1"/>
              </p:cNvSpPr>
              <p:nvPr/>
            </p:nvSpPr>
            <p:spPr bwMode="auto">
              <a:xfrm>
                <a:off x="2352" y="2049"/>
                <a:ext cx="0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57373" name="Line 74"/>
              <p:cNvSpPr>
                <a:spLocks noChangeShapeType="1"/>
              </p:cNvSpPr>
              <p:nvPr/>
            </p:nvSpPr>
            <p:spPr bwMode="auto">
              <a:xfrm>
                <a:off x="2928" y="2049"/>
                <a:ext cx="0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57368" name="Line 75"/>
            <p:cNvSpPr>
              <a:spLocks noChangeShapeType="1"/>
            </p:cNvSpPr>
            <p:nvPr/>
          </p:nvSpPr>
          <p:spPr bwMode="auto">
            <a:xfrm>
              <a:off x="288" y="2448"/>
              <a:ext cx="1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7369" name="Line 76"/>
            <p:cNvSpPr>
              <a:spLocks noChangeShapeType="1"/>
            </p:cNvSpPr>
            <p:nvPr/>
          </p:nvSpPr>
          <p:spPr bwMode="auto">
            <a:xfrm>
              <a:off x="1968" y="2448"/>
              <a:ext cx="12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57358" name="Text Box 77"/>
          <p:cNvSpPr txBox="1">
            <a:spLocks noChangeArrowheads="1"/>
          </p:cNvSpPr>
          <p:nvPr/>
        </p:nvSpPr>
        <p:spPr bwMode="auto">
          <a:xfrm>
            <a:off x="6019800" y="64008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pic>
        <p:nvPicPr>
          <p:cNvPr id="46158" name="Picture 78" descr="http://euclid.hamline.edu/~arundquist/latex/showequation.php?eqn_id=9416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420813"/>
            <a:ext cx="47783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60" name="Picture 80" descr="http://euclid.hamline.edu/~arundquist/latex/showequation.php?eqn_id=9416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2479675"/>
            <a:ext cx="500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62" name="Picture 82" descr="http://euclid.hamline.edu/~arundquist/latex/showequation.php?eqn_id=9416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611563"/>
            <a:ext cx="508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81"/>
          <p:cNvGrpSpPr>
            <a:grpSpLocks/>
          </p:cNvGrpSpPr>
          <p:nvPr/>
        </p:nvGrpSpPr>
        <p:grpSpPr bwMode="auto">
          <a:xfrm>
            <a:off x="5740400" y="1238250"/>
            <a:ext cx="4746625" cy="1108075"/>
            <a:chOff x="5740416" y="1238220"/>
            <a:chExt cx="4746625" cy="1107996"/>
          </a:xfrm>
        </p:grpSpPr>
        <p:sp>
          <p:nvSpPr>
            <p:cNvPr id="57365" name="Rectangle 79"/>
            <p:cNvSpPr>
              <a:spLocks noChangeArrowheads="1"/>
            </p:cNvSpPr>
            <p:nvPr/>
          </p:nvSpPr>
          <p:spPr bwMode="auto">
            <a:xfrm>
              <a:off x="5813442" y="1639863"/>
              <a:ext cx="3030537" cy="365125"/>
            </a:xfrm>
            <a:prstGeom prst="rect">
              <a:avLst/>
            </a:prstGeom>
            <a:solidFill>
              <a:srgbClr val="FFFF00"/>
            </a:solidFill>
            <a:ln w="25400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7366" name="TextBox 80"/>
            <p:cNvSpPr txBox="1">
              <a:spLocks noChangeArrowheads="1"/>
            </p:cNvSpPr>
            <p:nvPr/>
          </p:nvSpPr>
          <p:spPr bwMode="auto">
            <a:xfrm>
              <a:off x="5740416" y="1238220"/>
              <a:ext cx="4746625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Optimal match:  O(m</a:t>
              </a:r>
              <a:r>
                <a:rPr kumimoji="0" lang="en-US" sz="2200" b="1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</a:t>
              </a:r>
              <a:r>
                <a:rPr kumimoji="0" 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Pyramid match: O(mL)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pic>
        <p:nvPicPr>
          <p:cNvPr id="83" name="Picture 5" descr="intersec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7300" y="2419350"/>
            <a:ext cx="4381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5" descr="intersec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7300" y="1384300"/>
            <a:ext cx="4381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895181" y="5666052"/>
            <a:ext cx="35989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Pyramid Match Kernel: Efficient Learning with Sets of Features.  K. Grauman and T. Darrell.  Journal of Machine Learning Research (JMLR), 8 (Apr): 725--760, 2007. </a:t>
            </a:r>
          </a:p>
        </p:txBody>
      </p:sp>
    </p:spTree>
    <p:extLst>
      <p:ext uri="{BB962C8B-B14F-4D97-AF65-F5344CB8AC3E}">
        <p14:creationId xmlns:p14="http://schemas.microsoft.com/office/powerpoint/2010/main" val="311475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BoW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Issue:</a:t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No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spatial layout preserved!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21666" t="11159" r="16251" b="3662"/>
          <a:stretch>
            <a:fillRect/>
          </a:stretch>
        </p:blipFill>
        <p:spPr bwMode="auto">
          <a:xfrm>
            <a:off x="5448312" y="2114532"/>
            <a:ext cx="3257556" cy="273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953" y="2078019"/>
            <a:ext cx="2828717" cy="27749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8" name="TextBox 7"/>
          <p:cNvSpPr txBox="1"/>
          <p:nvPr/>
        </p:nvSpPr>
        <p:spPr>
          <a:xfrm>
            <a:off x="592083" y="4962546"/>
            <a:ext cx="2848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Too much?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5085" y="4998492"/>
            <a:ext cx="2848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Too little?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403584" y="3502026"/>
            <a:ext cx="1898676" cy="1588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37112" y="6573448"/>
            <a:ext cx="3585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credit: Kristen Grauman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07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590800"/>
            <a:ext cx="6248400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0" y="6522668"/>
            <a:ext cx="51673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[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Lazebnik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Schmid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&amp; Ponce, CVPR 2006]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112837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Make a pyramid of bag-of-words histograms.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Provides some loose (global) spatial layout information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01675" y="6985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Spatial pyramid match</a:t>
            </a:r>
          </a:p>
        </p:txBody>
      </p:sp>
    </p:spTree>
    <p:extLst>
      <p:ext uri="{BB962C8B-B14F-4D97-AF65-F5344CB8AC3E}">
        <p14:creationId xmlns:p14="http://schemas.microsoft.com/office/powerpoint/2010/main" val="17608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492" y="3027357"/>
            <a:ext cx="4397492" cy="251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5408" y="6418864"/>
            <a:ext cx="5167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[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Lazebnik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Schmid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&amp; Ponce, CVPR 2006]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112837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Make a pyramid of bag-of-words histograms.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Provides some loose (global) spatial layout information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01675" y="33291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Spatial pyramid match</a:t>
            </a:r>
          </a:p>
        </p:txBody>
      </p:sp>
      <p:pic>
        <p:nvPicPr>
          <p:cNvPr id="1489922" name="Picture 2"/>
          <p:cNvPicPr>
            <a:picLocks noChangeAspect="1" noChangeArrowheads="1"/>
          </p:cNvPicPr>
          <p:nvPr/>
        </p:nvPicPr>
        <p:blipFill>
          <a:blip r:embed="rId4" cstate="print"/>
          <a:srcRect l="19547" t="37668" r="22054" b="42183"/>
          <a:stretch>
            <a:fillRect/>
          </a:stretch>
        </p:blipFill>
        <p:spPr bwMode="auto">
          <a:xfrm>
            <a:off x="4279896" y="2917818"/>
            <a:ext cx="4345047" cy="10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75286" y="4232286"/>
            <a:ext cx="3067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Sum over PMKs computed in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image coordinate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space, one per word.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03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Can capture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scene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categories well---texture-like patterns but with some variability in the positions of all the local pieces.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46818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28032" r="6250" b="6199"/>
          <a:stretch>
            <a:fillRect/>
          </a:stretch>
        </p:blipFill>
        <p:spPr bwMode="auto">
          <a:xfrm>
            <a:off x="228600" y="1905000"/>
            <a:ext cx="845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21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Spatial pyramid match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74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842" name="Picture 2"/>
          <p:cNvPicPr>
            <a:picLocks noChangeAspect="1" noChangeArrowheads="1"/>
          </p:cNvPicPr>
          <p:nvPr/>
        </p:nvPicPr>
        <p:blipFill>
          <a:blip r:embed="rId3" cstate="print"/>
          <a:srcRect l="6250" t="33423" r="51563" b="9434"/>
          <a:stretch>
            <a:fillRect/>
          </a:stretch>
        </p:blipFill>
        <p:spPr bwMode="auto">
          <a:xfrm>
            <a:off x="4038600" y="2406636"/>
            <a:ext cx="4114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Can capture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scene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categories well---texture-like patterns but with some variability in the positions of all the local pieces.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Sensitive to global shifts of the view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46818" name="Picture 2"/>
          <p:cNvPicPr>
            <a:picLocks noChangeAspect="1" noChangeArrowheads="1"/>
          </p:cNvPicPr>
          <p:nvPr/>
        </p:nvPicPr>
        <p:blipFill>
          <a:blip r:embed="rId4" cstate="print"/>
          <a:srcRect l="7031" t="41846" r="63281" b="6199"/>
          <a:stretch>
            <a:fillRect/>
          </a:stretch>
        </p:blipFill>
        <p:spPr bwMode="auto">
          <a:xfrm>
            <a:off x="228600" y="2881305"/>
            <a:ext cx="2895600" cy="367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562600" y="6369036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Confusion table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21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Spatial pyramid match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55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Past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Object recognition as classification task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Boosting (face detection ex)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Support vector machines and HOG (person detection ex)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Pyramid match kernels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Hoggles</a:t>
            </a:r>
            <a:r>
              <a:rPr lang="en-US" dirty="0" smtClean="0"/>
              <a:t> visualization for understanding classifier mistakes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Nearest neighbors and global descriptors (scene rec ex)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Sliding window search paradigm</a:t>
            </a:r>
          </a:p>
          <a:p>
            <a:pPr marL="857250" lvl="2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Pros and cons</a:t>
            </a:r>
          </a:p>
          <a:p>
            <a:pPr marL="857250" lvl="2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Speed up with attentional cascade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Evaluation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Detectors: Intersection over union, precision recall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Classifiers: Confusion matrix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6027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Support vector machines (wrap-up)</a:t>
            </a:r>
          </a:p>
          <a:p>
            <a:pPr lvl="1"/>
            <a:r>
              <a:rPr lang="en-US" sz="2800" dirty="0" smtClean="0"/>
              <a:t>Pyramid match kernels</a:t>
            </a:r>
          </a:p>
          <a:p>
            <a:r>
              <a:rPr lang="en-US" sz="3200" dirty="0" smtClean="0"/>
              <a:t>Evaluation</a:t>
            </a:r>
          </a:p>
          <a:p>
            <a:pPr lvl="1"/>
            <a:r>
              <a:rPr lang="en-US" sz="2800" dirty="0" smtClean="0"/>
              <a:t>Scoring an object detector</a:t>
            </a:r>
          </a:p>
          <a:p>
            <a:pPr lvl="1"/>
            <a:r>
              <a:rPr lang="en-US" sz="2800" dirty="0" smtClean="0"/>
              <a:t>Scoring a multi-class recognition system</a:t>
            </a:r>
          </a:p>
          <a:p>
            <a:r>
              <a:rPr lang="en-US" sz="3200" b="1" dirty="0" smtClean="0"/>
              <a:t>Intro to (deep) neural networks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3160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95027" y="96044"/>
            <a:ext cx="7391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 smtClean="0"/>
              <a:t>Traditional Image Categorization: Training phase</a:t>
            </a:r>
            <a:endParaRPr lang="en-US" altLang="en-US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5272088" y="1452563"/>
            <a:ext cx="16002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Training Labels</a:t>
            </a:r>
          </a:p>
        </p:txBody>
      </p:sp>
      <p:grpSp>
        <p:nvGrpSpPr>
          <p:cNvPr id="7172" name="Group 12"/>
          <p:cNvGrpSpPr>
            <a:grpSpLocks/>
          </p:cNvGrpSpPr>
          <p:nvPr/>
        </p:nvGrpSpPr>
        <p:grpSpPr bwMode="auto">
          <a:xfrm>
            <a:off x="76200" y="1452563"/>
            <a:ext cx="2200275" cy="2849562"/>
            <a:chOff x="228600" y="1417320"/>
            <a:chExt cx="2438400" cy="2849880"/>
          </a:xfrm>
        </p:grpSpPr>
        <p:pic>
          <p:nvPicPr>
            <p:cNvPr id="718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228850"/>
              <a:ext cx="1324907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295650"/>
              <a:ext cx="1238250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2762250"/>
              <a:ext cx="1428750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4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457450"/>
              <a:ext cx="1295400" cy="111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5" name="TextBox 7"/>
            <p:cNvSpPr txBox="1">
              <a:spLocks noChangeArrowheads="1"/>
            </p:cNvSpPr>
            <p:nvPr/>
          </p:nvSpPr>
          <p:spPr bwMode="auto">
            <a:xfrm>
              <a:off x="457200" y="1417320"/>
              <a:ext cx="18288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Training Images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28600" y="1447485"/>
              <a:ext cx="2438400" cy="281971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panose="020B0600070205080204" pitchFamily="34" charset="-128"/>
                <a:cs typeface="+mn-cs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5272088" y="2773363"/>
            <a:ext cx="16002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Classifier Training</a:t>
            </a:r>
          </a:p>
        </p:txBody>
      </p:sp>
      <p:sp>
        <p:nvSpPr>
          <p:cNvPr id="7174" name="TextBox 13"/>
          <p:cNvSpPr txBox="1">
            <a:spLocks noChangeArrowheads="1"/>
          </p:cNvSpPr>
          <p:nvPr/>
        </p:nvSpPr>
        <p:spPr bwMode="auto">
          <a:xfrm>
            <a:off x="2986088" y="1550988"/>
            <a:ext cx="16494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Training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933700" y="2773363"/>
            <a:ext cx="17526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Image Features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2346325" y="30480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713288" y="30480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8" name="Right Arrow 17"/>
          <p:cNvSpPr/>
          <p:nvPr/>
        </p:nvSpPr>
        <p:spPr>
          <a:xfrm rot="5400000">
            <a:off x="5843588" y="2366963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6899275" y="307975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459663" y="2773363"/>
            <a:ext cx="15621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Trained Classifier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24600" y="6586981"/>
            <a:ext cx="7026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Slide credit: </a:t>
            </a:r>
            <a:r>
              <a:rPr kumimoji="0" lang="en-US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Jia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-Bin Huang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94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272088" y="1452563"/>
            <a:ext cx="16002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Training Labels</a:t>
            </a:r>
          </a:p>
        </p:txBody>
      </p:sp>
      <p:grpSp>
        <p:nvGrpSpPr>
          <p:cNvPr id="9220" name="Group 12"/>
          <p:cNvGrpSpPr>
            <a:grpSpLocks/>
          </p:cNvGrpSpPr>
          <p:nvPr/>
        </p:nvGrpSpPr>
        <p:grpSpPr bwMode="auto">
          <a:xfrm>
            <a:off x="76200" y="1452563"/>
            <a:ext cx="2200275" cy="2849562"/>
            <a:chOff x="228600" y="1417320"/>
            <a:chExt cx="2438400" cy="2849880"/>
          </a:xfrm>
        </p:grpSpPr>
        <p:pic>
          <p:nvPicPr>
            <p:cNvPr id="924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228850"/>
              <a:ext cx="1324907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295650"/>
              <a:ext cx="1238250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2762250"/>
              <a:ext cx="1428750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4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457450"/>
              <a:ext cx="1295400" cy="111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5" name="TextBox 7"/>
            <p:cNvSpPr txBox="1">
              <a:spLocks noChangeArrowheads="1"/>
            </p:cNvSpPr>
            <p:nvPr/>
          </p:nvSpPr>
          <p:spPr bwMode="auto">
            <a:xfrm>
              <a:off x="457200" y="1417320"/>
              <a:ext cx="18288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Training Images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28600" y="1447485"/>
              <a:ext cx="2438400" cy="281971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panose="020B0600070205080204" pitchFamily="34" charset="-128"/>
                <a:cs typeface="+mn-cs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5272088" y="2773363"/>
            <a:ext cx="16002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Classifier Training</a:t>
            </a:r>
          </a:p>
        </p:txBody>
      </p:sp>
      <p:sp>
        <p:nvSpPr>
          <p:cNvPr id="9222" name="TextBox 13"/>
          <p:cNvSpPr txBox="1">
            <a:spLocks noChangeArrowheads="1"/>
          </p:cNvSpPr>
          <p:nvPr/>
        </p:nvSpPr>
        <p:spPr bwMode="auto">
          <a:xfrm>
            <a:off x="2986088" y="1550988"/>
            <a:ext cx="16494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Training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933700" y="2773363"/>
            <a:ext cx="17526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Image Features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2346325" y="30480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713288" y="30480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8" name="Right Arrow 17"/>
          <p:cNvSpPr/>
          <p:nvPr/>
        </p:nvSpPr>
        <p:spPr>
          <a:xfrm rot="5400000">
            <a:off x="5843588" y="2366963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6899275" y="307975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459663" y="2773363"/>
            <a:ext cx="15621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Trained Classifier</a:t>
            </a:r>
          </a:p>
        </p:txBody>
      </p:sp>
      <p:grpSp>
        <p:nvGrpSpPr>
          <p:cNvPr id="9229" name="Group 1"/>
          <p:cNvGrpSpPr>
            <a:grpSpLocks/>
          </p:cNvGrpSpPr>
          <p:nvPr/>
        </p:nvGrpSpPr>
        <p:grpSpPr bwMode="auto">
          <a:xfrm>
            <a:off x="331788" y="4659313"/>
            <a:ext cx="8631237" cy="2178050"/>
            <a:chOff x="331788" y="4659313"/>
            <a:chExt cx="8631237" cy="2178050"/>
          </a:xfrm>
        </p:grpSpPr>
        <p:pic>
          <p:nvPicPr>
            <p:cNvPr id="923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" y="5060950"/>
              <a:ext cx="1779588" cy="133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ounded Rectangle 18"/>
            <p:cNvSpPr/>
            <p:nvPr/>
          </p:nvSpPr>
          <p:spPr>
            <a:xfrm>
              <a:off x="2933700" y="5410200"/>
              <a:ext cx="1752600" cy="9144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Image Features</a:t>
              </a: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2339975" y="5684838"/>
              <a:ext cx="5334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9233" name="TextBox 20"/>
            <p:cNvSpPr txBox="1">
              <a:spLocks noChangeArrowheads="1"/>
            </p:cNvSpPr>
            <p:nvPr/>
          </p:nvSpPr>
          <p:spPr bwMode="auto">
            <a:xfrm>
              <a:off x="3068638" y="4659313"/>
              <a:ext cx="148272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Testing</a:t>
              </a: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9234" name="TextBox 21"/>
            <p:cNvSpPr txBox="1">
              <a:spLocks noChangeArrowheads="1"/>
            </p:cNvSpPr>
            <p:nvPr/>
          </p:nvSpPr>
          <p:spPr bwMode="auto">
            <a:xfrm>
              <a:off x="331788" y="6375400"/>
              <a:ext cx="16891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Test Image</a:t>
              </a:r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4692650" y="5726113"/>
              <a:ext cx="5334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9236" name="TextBox 27"/>
            <p:cNvSpPr txBox="1">
              <a:spLocks noChangeArrowheads="1"/>
            </p:cNvSpPr>
            <p:nvPr/>
          </p:nvSpPr>
          <p:spPr bwMode="auto">
            <a:xfrm>
              <a:off x="7443788" y="5913438"/>
              <a:ext cx="13970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Outdoor</a:t>
              </a:r>
            </a:p>
          </p:txBody>
        </p:sp>
        <p:sp>
          <p:nvSpPr>
            <p:cNvPr id="9237" name="TextBox 28"/>
            <p:cNvSpPr txBox="1">
              <a:spLocks noChangeArrowheads="1"/>
            </p:cNvSpPr>
            <p:nvPr/>
          </p:nvSpPr>
          <p:spPr bwMode="auto">
            <a:xfrm>
              <a:off x="7407275" y="5389563"/>
              <a:ext cx="15557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Prediction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7459663" y="5243513"/>
              <a:ext cx="1447800" cy="12192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243513" y="5380038"/>
              <a:ext cx="1562100" cy="9144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Trained Classifier</a:t>
              </a:r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6856413" y="5715000"/>
              <a:ext cx="5334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MS PGothic" panose="020B0600070205080204" pitchFamily="34" charset="-128"/>
                <a:cs typeface="+mn-cs"/>
              </a:endParaRPr>
            </a:p>
          </p:txBody>
        </p:sp>
      </p:grp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695027" y="96044"/>
            <a:ext cx="7391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 smtClean="0"/>
              <a:t>Traditional Image Categorization: Testing phase</a:t>
            </a:r>
            <a:endParaRPr lang="en-US" altLang="en-US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6324600" y="6586981"/>
            <a:ext cx="7026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Slide credit: </a:t>
            </a:r>
            <a:r>
              <a:rPr kumimoji="0" lang="en-US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Jia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-Bin Huang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28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Support vector machines (wrap-up)</a:t>
            </a:r>
          </a:p>
          <a:p>
            <a:pPr lvl="1"/>
            <a:r>
              <a:rPr lang="en-US" sz="2800" dirty="0" smtClean="0"/>
              <a:t>Pyramid match kernels</a:t>
            </a:r>
          </a:p>
          <a:p>
            <a:r>
              <a:rPr lang="en-US" sz="3200" dirty="0" smtClean="0"/>
              <a:t>Evaluation</a:t>
            </a:r>
          </a:p>
          <a:p>
            <a:pPr lvl="1"/>
            <a:r>
              <a:rPr lang="en-US" sz="2800" dirty="0" smtClean="0"/>
              <a:t>Scoring an object detector</a:t>
            </a:r>
          </a:p>
          <a:p>
            <a:pPr lvl="1"/>
            <a:r>
              <a:rPr lang="en-US" sz="2800" dirty="0" smtClean="0"/>
              <a:t>Scoring a multi-class recognition system</a:t>
            </a:r>
          </a:p>
          <a:p>
            <a:r>
              <a:rPr lang="en-US" sz="3200" dirty="0" smtClean="0"/>
              <a:t>Intro to (deep) neural networks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5420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Features have been key</a:t>
            </a:r>
          </a:p>
        </p:txBody>
      </p:sp>
      <p:sp>
        <p:nvSpPr>
          <p:cNvPr id="11273" name="TextBox 7"/>
          <p:cNvSpPr txBox="1">
            <a:spLocks noChangeArrowheads="1"/>
          </p:cNvSpPr>
          <p:nvPr/>
        </p:nvSpPr>
        <p:spPr bwMode="auto">
          <a:xfrm>
            <a:off x="1060450" y="3090862"/>
            <a:ext cx="2438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SIFT [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  <a:hlinkClick r:id="rId3"/>
              </a:rPr>
              <a:t>Lowe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  <a:hlinkClick r:id="rId3"/>
              </a:rPr>
              <a:t>IJCV 04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]</a:t>
            </a:r>
          </a:p>
        </p:txBody>
      </p:sp>
      <p:sp>
        <p:nvSpPr>
          <p:cNvPr id="11274" name="TextBox 13"/>
          <p:cNvSpPr txBox="1">
            <a:spLocks noChangeArrowheads="1"/>
          </p:cNvSpPr>
          <p:nvPr/>
        </p:nvSpPr>
        <p:spPr bwMode="auto">
          <a:xfrm>
            <a:off x="5240338" y="3063875"/>
            <a:ext cx="3422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HOG [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  <a:hlinkClick r:id="rId4"/>
              </a:rPr>
              <a:t>Dalal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  <a:hlinkClick r:id="rId4"/>
              </a:rPr>
              <a:t> and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  <a:hlinkClick r:id="rId4"/>
              </a:rPr>
              <a:t>Triggs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  <a:hlinkClick r:id="rId4"/>
              </a:rPr>
              <a:t> CVPR 05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]</a:t>
            </a:r>
          </a:p>
        </p:txBody>
      </p:sp>
      <p:sp>
        <p:nvSpPr>
          <p:cNvPr id="11275" name="Rectangle 8"/>
          <p:cNvSpPr>
            <a:spLocks noChangeArrowheads="1"/>
          </p:cNvSpPr>
          <p:nvPr/>
        </p:nvSpPr>
        <p:spPr bwMode="auto">
          <a:xfrm>
            <a:off x="760413" y="5300662"/>
            <a:ext cx="3035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SPM [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  <a:hlinkClick r:id="rId5"/>
              </a:rPr>
              <a:t>Lazebnik et al. CVPR 06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1371906"/>
            <a:ext cx="3311525" cy="1601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41" y="1363662"/>
            <a:ext cx="3801242" cy="17224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85" y="3455627"/>
            <a:ext cx="3286125" cy="1828800"/>
          </a:xfrm>
          <a:prstGeom prst="rect">
            <a:avLst/>
          </a:prstGeom>
        </p:spPr>
      </p:pic>
      <p:sp>
        <p:nvSpPr>
          <p:cNvPr id="15" name="object 7"/>
          <p:cNvSpPr/>
          <p:nvPr/>
        </p:nvSpPr>
        <p:spPr>
          <a:xfrm>
            <a:off x="5116085" y="3830633"/>
            <a:ext cx="1887727" cy="5625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6" name="object 8"/>
          <p:cNvSpPr/>
          <p:nvPr/>
        </p:nvSpPr>
        <p:spPr>
          <a:xfrm>
            <a:off x="7002416" y="3828270"/>
            <a:ext cx="1679194" cy="5871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7" name="object 9"/>
          <p:cNvSpPr/>
          <p:nvPr/>
        </p:nvSpPr>
        <p:spPr>
          <a:xfrm>
            <a:off x="5305425" y="4516445"/>
            <a:ext cx="3027362" cy="7321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8" name="object 10"/>
          <p:cNvSpPr txBox="1"/>
          <p:nvPr/>
        </p:nvSpPr>
        <p:spPr>
          <a:xfrm>
            <a:off x="6465206" y="5327352"/>
            <a:ext cx="107442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Textons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19" name="object 14"/>
          <p:cNvSpPr txBox="1"/>
          <p:nvPr/>
        </p:nvSpPr>
        <p:spPr>
          <a:xfrm>
            <a:off x="420641" y="6192515"/>
            <a:ext cx="820039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SURF,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MSER, 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LBP, 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Color-SIFT,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Color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histogram, GLOH,</a:t>
            </a:r>
            <a:r>
              <a:rPr kumimoji="0" sz="2400" b="0" i="0" u="none" strike="noStrike" kern="1200" cap="none" spc="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…..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20" name="object 15"/>
          <p:cNvSpPr txBox="1"/>
          <p:nvPr/>
        </p:nvSpPr>
        <p:spPr>
          <a:xfrm>
            <a:off x="323105" y="5330591"/>
            <a:ext cx="2598420" cy="777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961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and many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others:</a:t>
            </a:r>
          </a:p>
        </p:txBody>
      </p:sp>
    </p:spTree>
    <p:extLst>
      <p:ext uri="{BB962C8B-B14F-4D97-AF65-F5344CB8AC3E}">
        <p14:creationId xmlns:p14="http://schemas.microsoft.com/office/powerpoint/2010/main" val="209798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  <p:bldP spid="1127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1676400"/>
          </a:xfrm>
        </p:spPr>
        <p:txBody>
          <a:bodyPr>
            <a:noAutofit/>
          </a:bodyPr>
          <a:lstStyle/>
          <a:p>
            <a:pPr marL="342900" lvl="1" indent="-342900" eaLnBrk="1" hangingPunct="1">
              <a:spcAft>
                <a:spcPts val="1200"/>
              </a:spcAft>
              <a:buFont typeface="Arial"/>
              <a:buChar char="•"/>
              <a:defRPr/>
            </a:pPr>
            <a:r>
              <a:rPr lang="en-US" dirty="0" smtClean="0">
                <a:latin typeface="+mj-lt"/>
              </a:rPr>
              <a:t>Each layer of hierarchy extracts features from output of previous layer</a:t>
            </a:r>
            <a:endParaRPr lang="en-US" dirty="0">
              <a:latin typeface="+mj-lt"/>
            </a:endParaRPr>
          </a:p>
          <a:p>
            <a:pPr marL="342900" lvl="1" indent="-342900" eaLnBrk="1" hangingPunct="1">
              <a:spcAft>
                <a:spcPts val="1200"/>
              </a:spcAft>
              <a:buFont typeface="Arial"/>
              <a:buChar char="•"/>
              <a:defRPr/>
            </a:pPr>
            <a:r>
              <a:rPr lang="en-US" dirty="0">
                <a:latin typeface="+mj-lt"/>
              </a:rPr>
              <a:t>All the way from pixels </a:t>
            </a:r>
            <a:r>
              <a:rPr lang="en-US" dirty="0">
                <a:latin typeface="+mj-lt"/>
                <a:sym typeface="Wingdings" charset="0"/>
              </a:rPr>
              <a:t> classifier</a:t>
            </a:r>
          </a:p>
          <a:p>
            <a:pPr marL="342900" lvl="1" indent="-342900" eaLnBrk="1" hangingPunct="1">
              <a:spcAft>
                <a:spcPts val="1200"/>
              </a:spcAft>
              <a:buFont typeface="Arial"/>
              <a:buChar char="•"/>
              <a:defRPr/>
            </a:pPr>
            <a:r>
              <a:rPr lang="en-US" dirty="0" smtClean="0">
                <a:latin typeface="+mj-lt"/>
              </a:rPr>
              <a:t>Layers have the (nearly) same structure</a:t>
            </a:r>
          </a:p>
          <a:p>
            <a:pPr marL="342900" lvl="1" indent="-342900" eaLnBrk="1" hangingPunct="1">
              <a:spcAft>
                <a:spcPts val="1200"/>
              </a:spcAft>
              <a:buFont typeface="Arial"/>
              <a:buChar char="•"/>
              <a:defRPr/>
            </a:pPr>
            <a:endParaRPr lang="en-US" dirty="0">
              <a:latin typeface="+mj-lt"/>
            </a:endParaRPr>
          </a:p>
          <a:p>
            <a:pPr marL="342900" lvl="1" indent="-342900" eaLnBrk="1" hangingPunct="1">
              <a:spcAft>
                <a:spcPts val="1200"/>
              </a:spcAft>
              <a:buFont typeface="Arial"/>
              <a:buChar char="•"/>
              <a:defRPr/>
            </a:pPr>
            <a:endParaRPr lang="en-US" dirty="0" smtClean="0">
              <a:latin typeface="+mj-lt"/>
            </a:endParaRPr>
          </a:p>
          <a:p>
            <a:pPr marL="342900" lvl="1" indent="-342900" eaLnBrk="1" hangingPunct="1">
              <a:spcAft>
                <a:spcPts val="1200"/>
              </a:spcAft>
              <a:buFont typeface="Arial"/>
              <a:buChar char="•"/>
              <a:defRPr/>
            </a:pPr>
            <a:endParaRPr lang="en-US" dirty="0" smtClean="0">
              <a:latin typeface="+mj-lt"/>
            </a:endParaRPr>
          </a:p>
          <a:p>
            <a:pPr marL="342900" lvl="1" indent="-342900" eaLnBrk="1" hangingPunct="1">
              <a:spcAft>
                <a:spcPts val="1200"/>
              </a:spcAft>
              <a:buFont typeface="Arial"/>
              <a:buChar char="•"/>
              <a:defRPr/>
            </a:pPr>
            <a:r>
              <a:rPr lang="en-US" dirty="0" smtClean="0">
                <a:latin typeface="+mj-lt"/>
              </a:rPr>
              <a:t>Train all layers jointly</a:t>
            </a:r>
            <a:endParaRPr lang="en-US" dirty="0">
              <a:latin typeface="+mj-lt"/>
            </a:endParaRPr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>
                <a:solidFill>
                  <a:srgbClr val="FF0000"/>
                </a:solidFill>
              </a:rPr>
              <a:t>Learning</a:t>
            </a:r>
            <a:r>
              <a:rPr lang="en-US" altLang="en-US" sz="3600" dirty="0" smtClean="0"/>
              <a:t> a Hierarchy of Feature Extractors </a:t>
            </a:r>
          </a:p>
        </p:txBody>
      </p:sp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1828800" y="4419600"/>
            <a:ext cx="152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Adobe Caslon Pro"/>
              </a:rPr>
              <a:t>Layer 1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4038600" y="4419600"/>
            <a:ext cx="152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Adobe Caslon Pro"/>
              </a:rPr>
              <a:t>Layer 2</a:t>
            </a: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6248400" y="4419600"/>
            <a:ext cx="152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Adobe Caslon Pro"/>
              </a:rPr>
              <a:t>Layer 3</a:t>
            </a:r>
          </a:p>
        </p:txBody>
      </p:sp>
      <p:sp>
        <p:nvSpPr>
          <p:cNvPr id="16" name="Right Arrow 15"/>
          <p:cNvSpPr>
            <a:spLocks noChangeArrowheads="1"/>
          </p:cNvSpPr>
          <p:nvPr/>
        </p:nvSpPr>
        <p:spPr bwMode="auto">
          <a:xfrm>
            <a:off x="1524000" y="4724400"/>
            <a:ext cx="3048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7" name="Right Arrow 16"/>
          <p:cNvSpPr>
            <a:spLocks noChangeArrowheads="1"/>
          </p:cNvSpPr>
          <p:nvPr/>
        </p:nvSpPr>
        <p:spPr bwMode="auto">
          <a:xfrm>
            <a:off x="3352800" y="4724400"/>
            <a:ext cx="6858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8" name="Right Arrow 17"/>
          <p:cNvSpPr>
            <a:spLocks noChangeArrowheads="1"/>
          </p:cNvSpPr>
          <p:nvPr/>
        </p:nvSpPr>
        <p:spPr bwMode="auto">
          <a:xfrm>
            <a:off x="5562600" y="4724400"/>
            <a:ext cx="6858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9" name="Right Arrow 18"/>
          <p:cNvSpPr>
            <a:spLocks noChangeArrowheads="1"/>
          </p:cNvSpPr>
          <p:nvPr/>
        </p:nvSpPr>
        <p:spPr bwMode="auto">
          <a:xfrm>
            <a:off x="7772400" y="4724400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299" name="TextBox 19"/>
          <p:cNvSpPr txBox="1">
            <a:spLocks noChangeArrowheads="1"/>
          </p:cNvSpPr>
          <p:nvPr/>
        </p:nvSpPr>
        <p:spPr bwMode="auto">
          <a:xfrm>
            <a:off x="8229600" y="4535488"/>
            <a:ext cx="1069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obe Caslon Pro"/>
                <a:ea typeface="MS PGothic" panose="020B0600070205080204" pitchFamily="34" charset="-128"/>
                <a:cs typeface="+mn-cs"/>
              </a:rPr>
              <a:t>Simple </a:t>
            </a: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obe Caslon Pro"/>
                <a:ea typeface="MS PGothic" panose="020B0600070205080204" pitchFamily="34" charset="-128"/>
                <a:cs typeface="+mn-cs"/>
              </a:rPr>
            </a:b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obe Caslon Pro"/>
                <a:ea typeface="MS PGothic" panose="020B0600070205080204" pitchFamily="34" charset="-128"/>
                <a:cs typeface="+mn-cs"/>
              </a:rPr>
              <a:t>Classifier</a:t>
            </a:r>
          </a:p>
        </p:txBody>
      </p:sp>
      <p:sp>
        <p:nvSpPr>
          <p:cNvPr id="12300" name="TextBox 20"/>
          <p:cNvSpPr txBox="1">
            <a:spLocks noChangeArrowheads="1"/>
          </p:cNvSpPr>
          <p:nvPr/>
        </p:nvSpPr>
        <p:spPr bwMode="auto">
          <a:xfrm>
            <a:off x="307975" y="4419600"/>
            <a:ext cx="1416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obe Caslon Pro"/>
                <a:ea typeface="MS PGothic" panose="020B0600070205080204" pitchFamily="34" charset="-128"/>
                <a:cs typeface="+mn-cs"/>
              </a:rPr>
              <a:t>Image/Video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obe Caslon Pro"/>
                <a:ea typeface="MS PGothic" panose="020B0600070205080204" pitchFamily="34" charset="-128"/>
                <a:cs typeface="+mn-cs"/>
              </a:rPr>
              <a:t>Pixels</a:t>
            </a:r>
          </a:p>
        </p:txBody>
      </p:sp>
      <p:sp>
        <p:nvSpPr>
          <p:cNvPr id="12301" name="Rectangle 2"/>
          <p:cNvSpPr>
            <a:spLocks noChangeArrowheads="1"/>
          </p:cNvSpPr>
          <p:nvPr/>
        </p:nvSpPr>
        <p:spPr bwMode="auto">
          <a:xfrm>
            <a:off x="203200" y="4397375"/>
            <a:ext cx="14954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Image/video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7924800" y="4351338"/>
            <a:ext cx="8386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Labels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90526"/>
            <a:ext cx="7026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Slide: Rob Fergus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52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0687" rIns="0" bIns="0" rtlCol="0">
            <a:spAutoFit/>
          </a:bodyPr>
          <a:lstStyle/>
          <a:p>
            <a:pPr marL="1354455">
              <a:lnSpc>
                <a:spcPct val="100000"/>
              </a:lnSpc>
            </a:pPr>
            <a:r>
              <a:rPr spc="-5" dirty="0">
                <a:latin typeface="Calibri"/>
                <a:cs typeface="Calibri"/>
              </a:rPr>
              <a:t>Learning </a:t>
            </a:r>
            <a:r>
              <a:rPr spc="-20" dirty="0">
                <a:latin typeface="Calibri"/>
                <a:cs typeface="Calibri"/>
              </a:rPr>
              <a:t>Feature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30" dirty="0">
                <a:latin typeface="Calibri"/>
                <a:cs typeface="Calibri"/>
              </a:rPr>
              <a:t>Hierarchy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10894"/>
            <a:ext cx="8429624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7685" algn="l"/>
              </a:tabLst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Goal: </a:t>
            </a:r>
            <a:r>
              <a:rPr kumimoji="0" sz="30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Learn</a:t>
            </a:r>
            <a:r>
              <a:rPr kumimoji="0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 </a:t>
            </a:r>
            <a:r>
              <a:rPr kumimoji="0" sz="3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useful </a:t>
            </a: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higher-level </a:t>
            </a:r>
            <a:r>
              <a:rPr kumimoji="0" sz="30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features </a:t>
            </a:r>
            <a:r>
              <a:rPr kumimoji="0" sz="3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from</a:t>
            </a:r>
            <a:r>
              <a:rPr kumimoji="0" sz="3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images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40628" y="3488585"/>
            <a:ext cx="1602579" cy="9951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20182" y="3141129"/>
            <a:ext cx="1647189" cy="406400"/>
          </a:xfrm>
          <a:custGeom>
            <a:avLst/>
            <a:gdLst/>
            <a:ahLst/>
            <a:cxnLst/>
            <a:rect l="l" t="t" r="r" b="b"/>
            <a:pathLst>
              <a:path w="1647190" h="406400">
                <a:moveTo>
                  <a:pt x="0" y="405853"/>
                </a:moveTo>
                <a:lnTo>
                  <a:pt x="1646936" y="405853"/>
                </a:lnTo>
                <a:lnTo>
                  <a:pt x="1646936" y="0"/>
                </a:lnTo>
                <a:lnTo>
                  <a:pt x="0" y="0"/>
                </a:lnTo>
                <a:lnTo>
                  <a:pt x="0" y="4058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08040" y="4725465"/>
            <a:ext cx="869401" cy="509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41160" y="4464303"/>
            <a:ext cx="205104" cy="260985"/>
          </a:xfrm>
          <a:custGeom>
            <a:avLst/>
            <a:gdLst/>
            <a:ahLst/>
            <a:cxnLst/>
            <a:rect l="l" t="t" r="r" b="b"/>
            <a:pathLst>
              <a:path w="205104" h="260985">
                <a:moveTo>
                  <a:pt x="0" y="102616"/>
                </a:moveTo>
                <a:lnTo>
                  <a:pt x="102488" y="0"/>
                </a:lnTo>
                <a:lnTo>
                  <a:pt x="204977" y="102616"/>
                </a:lnTo>
                <a:lnTo>
                  <a:pt x="153797" y="102616"/>
                </a:lnTo>
                <a:lnTo>
                  <a:pt x="153797" y="158242"/>
                </a:lnTo>
                <a:lnTo>
                  <a:pt x="204977" y="158242"/>
                </a:lnTo>
                <a:lnTo>
                  <a:pt x="102488" y="260858"/>
                </a:lnTo>
                <a:lnTo>
                  <a:pt x="0" y="158242"/>
                </a:lnTo>
                <a:lnTo>
                  <a:pt x="51180" y="158242"/>
                </a:lnTo>
                <a:lnTo>
                  <a:pt x="51180" y="102616"/>
                </a:lnTo>
                <a:lnTo>
                  <a:pt x="0" y="102616"/>
                </a:lnTo>
                <a:close/>
              </a:path>
            </a:pathLst>
          </a:custGeom>
          <a:ln w="2222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41160" y="3273805"/>
            <a:ext cx="205104" cy="260985"/>
          </a:xfrm>
          <a:custGeom>
            <a:avLst/>
            <a:gdLst/>
            <a:ahLst/>
            <a:cxnLst/>
            <a:rect l="l" t="t" r="r" b="b"/>
            <a:pathLst>
              <a:path w="205104" h="260985">
                <a:moveTo>
                  <a:pt x="0" y="102489"/>
                </a:moveTo>
                <a:lnTo>
                  <a:pt x="102488" y="0"/>
                </a:lnTo>
                <a:lnTo>
                  <a:pt x="204977" y="102489"/>
                </a:lnTo>
                <a:lnTo>
                  <a:pt x="153797" y="102489"/>
                </a:lnTo>
                <a:lnTo>
                  <a:pt x="153797" y="158242"/>
                </a:lnTo>
                <a:lnTo>
                  <a:pt x="204977" y="158242"/>
                </a:lnTo>
                <a:lnTo>
                  <a:pt x="102488" y="260731"/>
                </a:lnTo>
                <a:lnTo>
                  <a:pt x="0" y="158242"/>
                </a:lnTo>
                <a:lnTo>
                  <a:pt x="51180" y="158242"/>
                </a:lnTo>
                <a:lnTo>
                  <a:pt x="51180" y="102489"/>
                </a:lnTo>
                <a:lnTo>
                  <a:pt x="0" y="102489"/>
                </a:lnTo>
                <a:close/>
              </a:path>
            </a:pathLst>
          </a:custGeom>
          <a:ln w="22224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40628" y="2230648"/>
            <a:ext cx="1602579" cy="10546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76800" y="1883981"/>
            <a:ext cx="2895600" cy="400685"/>
          </a:xfrm>
          <a:custGeom>
            <a:avLst/>
            <a:gdLst/>
            <a:ahLst/>
            <a:cxnLst/>
            <a:rect l="l" t="t" r="r" b="b"/>
            <a:pathLst>
              <a:path w="2895600" h="400685">
                <a:moveTo>
                  <a:pt x="0" y="400113"/>
                </a:moveTo>
                <a:lnTo>
                  <a:pt x="2895600" y="400113"/>
                </a:lnTo>
                <a:lnTo>
                  <a:pt x="2895600" y="0"/>
                </a:lnTo>
                <a:lnTo>
                  <a:pt x="0" y="0"/>
                </a:lnTo>
                <a:lnTo>
                  <a:pt x="0" y="4001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24703" y="1914016"/>
            <a:ext cx="240157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Feature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representation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13002" y="3166110"/>
            <a:ext cx="2450846" cy="16200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300223" y="374688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0" y="381000"/>
                </a:moveTo>
                <a:lnTo>
                  <a:pt x="457200" y="381000"/>
                </a:lnTo>
                <a:lnTo>
                  <a:pt x="457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635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52623" y="405168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457200"/>
                </a:moveTo>
                <a:lnTo>
                  <a:pt x="533400" y="457200"/>
                </a:lnTo>
                <a:lnTo>
                  <a:pt x="533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81223" y="374688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0" y="381000"/>
                </a:moveTo>
                <a:lnTo>
                  <a:pt x="457200" y="381000"/>
                </a:lnTo>
                <a:lnTo>
                  <a:pt x="457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635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147823" y="3289680"/>
            <a:ext cx="1219200" cy="1371600"/>
          </a:xfrm>
          <a:custGeom>
            <a:avLst/>
            <a:gdLst/>
            <a:ahLst/>
            <a:cxnLst/>
            <a:rect l="l" t="t" r="r" b="b"/>
            <a:pathLst>
              <a:path w="1219200" h="1371600">
                <a:moveTo>
                  <a:pt x="0" y="1371600"/>
                </a:moveTo>
                <a:lnTo>
                  <a:pt x="1219200" y="1371600"/>
                </a:lnTo>
                <a:lnTo>
                  <a:pt x="1219200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ln w="635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038600" y="3788664"/>
            <a:ext cx="685165" cy="339725"/>
          </a:xfrm>
          <a:custGeom>
            <a:avLst/>
            <a:gdLst/>
            <a:ahLst/>
            <a:cxnLst/>
            <a:rect l="l" t="t" r="r" b="b"/>
            <a:pathLst>
              <a:path w="685164" h="339725">
                <a:moveTo>
                  <a:pt x="515238" y="0"/>
                </a:moveTo>
                <a:lnTo>
                  <a:pt x="515238" y="84836"/>
                </a:lnTo>
                <a:lnTo>
                  <a:pt x="0" y="84836"/>
                </a:lnTo>
                <a:lnTo>
                  <a:pt x="0" y="254508"/>
                </a:lnTo>
                <a:lnTo>
                  <a:pt x="515238" y="254508"/>
                </a:lnTo>
                <a:lnTo>
                  <a:pt x="515238" y="339217"/>
                </a:lnTo>
                <a:lnTo>
                  <a:pt x="684911" y="169672"/>
                </a:lnTo>
                <a:lnTo>
                  <a:pt x="51523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038600" y="3788664"/>
            <a:ext cx="685165" cy="339725"/>
          </a:xfrm>
          <a:custGeom>
            <a:avLst/>
            <a:gdLst/>
            <a:ahLst/>
            <a:cxnLst/>
            <a:rect l="l" t="t" r="r" b="b"/>
            <a:pathLst>
              <a:path w="685164" h="339725">
                <a:moveTo>
                  <a:pt x="0" y="84836"/>
                </a:moveTo>
                <a:lnTo>
                  <a:pt x="515238" y="84836"/>
                </a:lnTo>
                <a:lnTo>
                  <a:pt x="515238" y="0"/>
                </a:lnTo>
                <a:lnTo>
                  <a:pt x="684911" y="169672"/>
                </a:lnTo>
                <a:lnTo>
                  <a:pt x="515238" y="339217"/>
                </a:lnTo>
                <a:lnTo>
                  <a:pt x="515238" y="254508"/>
                </a:lnTo>
                <a:lnTo>
                  <a:pt x="0" y="254508"/>
                </a:lnTo>
                <a:lnTo>
                  <a:pt x="0" y="84836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01748" y="2748279"/>
            <a:ext cx="115506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Input</a:t>
            </a:r>
            <a:r>
              <a:rPr kumimoji="0" sz="20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data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61884" y="4657852"/>
            <a:ext cx="897890" cy="63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1st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layer 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“Edges”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61884" y="3721227"/>
            <a:ext cx="1503680" cy="63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2nd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layer 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“Object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parts”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61884" y="2501646"/>
            <a:ext cx="1018540" cy="63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3rd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layer 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“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O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b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jects”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038850" y="5486400"/>
            <a:ext cx="609600" cy="609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61884" y="5638698"/>
            <a:ext cx="70294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Pi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x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els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241160" y="5235828"/>
            <a:ext cx="205104" cy="260985"/>
          </a:xfrm>
          <a:custGeom>
            <a:avLst/>
            <a:gdLst/>
            <a:ahLst/>
            <a:cxnLst/>
            <a:rect l="l" t="t" r="r" b="b"/>
            <a:pathLst>
              <a:path w="205104" h="260985">
                <a:moveTo>
                  <a:pt x="0" y="102489"/>
                </a:moveTo>
                <a:lnTo>
                  <a:pt x="102488" y="0"/>
                </a:lnTo>
                <a:lnTo>
                  <a:pt x="204977" y="102489"/>
                </a:lnTo>
                <a:lnTo>
                  <a:pt x="153797" y="102489"/>
                </a:lnTo>
                <a:lnTo>
                  <a:pt x="153797" y="158242"/>
                </a:lnTo>
                <a:lnTo>
                  <a:pt x="204977" y="158242"/>
                </a:lnTo>
                <a:lnTo>
                  <a:pt x="102488" y="260731"/>
                </a:lnTo>
                <a:lnTo>
                  <a:pt x="0" y="158242"/>
                </a:lnTo>
                <a:lnTo>
                  <a:pt x="51180" y="158242"/>
                </a:lnTo>
                <a:lnTo>
                  <a:pt x="51180" y="102489"/>
                </a:lnTo>
                <a:lnTo>
                  <a:pt x="0" y="102489"/>
                </a:lnTo>
                <a:close/>
              </a:path>
            </a:pathLst>
          </a:custGeom>
          <a:ln w="2222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71752" y="5190363"/>
            <a:ext cx="2513330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Lee et al.,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ICML</a:t>
            </a:r>
            <a:r>
              <a:rPr kumimoji="0" sz="2000" b="0" i="0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2009;  CACM</a:t>
            </a: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 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2011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91400" y="6571515"/>
            <a:ext cx="2521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Slide: Rob Fergus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8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5259" rIns="0" bIns="0" rtlCol="0">
            <a:spAutoFit/>
          </a:bodyPr>
          <a:lstStyle/>
          <a:p>
            <a:pPr marL="1354455">
              <a:lnSpc>
                <a:spcPct val="100000"/>
              </a:lnSpc>
            </a:pPr>
            <a:r>
              <a:rPr spc="-5" dirty="0">
                <a:latin typeface="Calibri"/>
                <a:cs typeface="Calibri"/>
              </a:rPr>
              <a:t>Learning </a:t>
            </a:r>
            <a:r>
              <a:rPr spc="-20" dirty="0">
                <a:latin typeface="Calibri"/>
                <a:cs typeface="Calibri"/>
              </a:rPr>
              <a:t>Feature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30" dirty="0">
                <a:latin typeface="Calibri"/>
                <a:cs typeface="Calibri"/>
              </a:rPr>
              <a:t>Hierarchy</a:t>
            </a:r>
          </a:p>
        </p:txBody>
      </p:sp>
      <p:sp>
        <p:nvSpPr>
          <p:cNvPr id="3" name="object 3"/>
          <p:cNvSpPr/>
          <p:nvPr/>
        </p:nvSpPr>
        <p:spPr>
          <a:xfrm>
            <a:off x="3962400" y="3200400"/>
            <a:ext cx="3934967" cy="1446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1640204"/>
            <a:ext cx="8663940" cy="5174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56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Better</a:t>
            </a:r>
            <a:r>
              <a:rPr kumimoji="0" sz="2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performance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3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MS PGothic" panose="020B0600070205080204" pitchFamily="34" charset="-128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56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Other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domains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(unclear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how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to hand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engineer):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Arial"/>
            </a:endParaRPr>
          </a:p>
          <a:p>
            <a:pPr marL="756285" marR="0" lvl="1" indent="-286385" algn="l" defTabSz="914400" rtl="0" eaLnBrk="1" fontAlgn="auto" latinLnBrk="0" hangingPunct="1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692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Kinect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Arial"/>
            </a:endParaRPr>
          </a:p>
          <a:p>
            <a:pPr marL="756285" marR="0" lvl="1" indent="-286385" algn="l" defTabSz="914400" rtl="0" eaLnBrk="1" fontAlgn="auto" latinLnBrk="0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6920" algn="l"/>
              </a:tabLst>
              <a:defRPr/>
            </a:pP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Video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Arial"/>
            </a:endParaRPr>
          </a:p>
          <a:p>
            <a:pPr marL="756285" marR="0" lvl="1" indent="-286385" algn="l" defTabSz="914400" rtl="0" eaLnBrk="1" fontAlgn="auto" latinLnBrk="0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692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Multi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spectral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MS PGothic" panose="020B0600070205080204" pitchFamily="34" charset="-128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56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Feature computation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time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Arial"/>
            </a:endParaRPr>
          </a:p>
          <a:p>
            <a:pPr marL="756285" marR="0" lvl="1" indent="-28638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692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Dozens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of features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now regularly used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[e.g.,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MKL]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Arial"/>
            </a:endParaRPr>
          </a:p>
          <a:p>
            <a:pPr marL="756285" marR="0" lvl="1" indent="-286385" algn="l" defTabSz="914400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692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Getting prohibitive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for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large datasets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(10’s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sec</a:t>
            </a:r>
            <a:r>
              <a:rPr kumimoji="0" sz="2400" b="0" i="0" u="none" strike="noStrike" kern="1200" cap="none" spc="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/image)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MS PGothic" panose="020B0600070205080204" pitchFamily="34" charset="-128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MS PGothic" panose="020B0600070205080204" pitchFamily="34" charset="-128"/>
              <a:cs typeface="Times New Roman"/>
            </a:endParaRP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Slide: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R.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Fergus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24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Biological neuron and </a:t>
            </a:r>
            <a:r>
              <a:rPr lang="en-US" altLang="en-US" dirty="0" err="1" smtClean="0"/>
              <a:t>Perceptrons</a:t>
            </a:r>
            <a:endParaRPr lang="en-US" altLang="en-US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91" y="1766785"/>
            <a:ext cx="3963755" cy="2560320"/>
          </a:xfrm>
        </p:spPr>
      </p:pic>
      <p:sp>
        <p:nvSpPr>
          <p:cNvPr id="2" name="Rounded Rectangle 1"/>
          <p:cNvSpPr/>
          <p:nvPr/>
        </p:nvSpPr>
        <p:spPr>
          <a:xfrm>
            <a:off x="457200" y="990600"/>
            <a:ext cx="4021138" cy="5135563"/>
          </a:xfrm>
          <a:prstGeom prst="round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48200" y="969963"/>
            <a:ext cx="4021138" cy="5126037"/>
          </a:xfrm>
          <a:prstGeom prst="round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69" name="Rectangle 2"/>
          <p:cNvSpPr>
            <a:spLocks noChangeArrowheads="1"/>
          </p:cNvSpPr>
          <p:nvPr/>
        </p:nvSpPr>
        <p:spPr bwMode="auto">
          <a:xfrm>
            <a:off x="1255712" y="4791075"/>
            <a:ext cx="2424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 biological neuron </a:t>
            </a:r>
          </a:p>
        </p:txBody>
      </p:sp>
      <p:sp>
        <p:nvSpPr>
          <p:cNvPr id="15370" name="Rectangle 9"/>
          <p:cNvSpPr>
            <a:spLocks noChangeArrowheads="1"/>
          </p:cNvSpPr>
          <p:nvPr/>
        </p:nvSpPr>
        <p:spPr bwMode="auto">
          <a:xfrm>
            <a:off x="5039218" y="4791075"/>
            <a:ext cx="3506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An artificial neuron (Perceptron)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  - a linear classifier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16495"/>
            <a:ext cx="3738682" cy="2643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9050" y="5301343"/>
            <a:ext cx="1485900" cy="15566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24600" y="6586981"/>
            <a:ext cx="7026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Slide credit: </a:t>
            </a:r>
            <a:r>
              <a:rPr kumimoji="0" lang="en-US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Jia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-Bin Huang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44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Simple</a:t>
            </a:r>
            <a:r>
              <a:rPr lang="en-US" dirty="0"/>
              <a:t>, </a:t>
            </a:r>
            <a:r>
              <a:rPr lang="en-US" dirty="0" smtClean="0"/>
              <a:t>Complex </a:t>
            </a:r>
            <a:r>
              <a:rPr lang="en-US" dirty="0"/>
              <a:t>and </a:t>
            </a:r>
            <a:r>
              <a:rPr lang="en-US" dirty="0" err="1" smtClean="0"/>
              <a:t>Hypercomplex</a:t>
            </a:r>
            <a:r>
              <a:rPr lang="en-US" dirty="0" smtClean="0"/>
              <a:t> </a:t>
            </a:r>
            <a:r>
              <a:rPr lang="en-US" dirty="0"/>
              <a:t>cells 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462" y="1102638"/>
            <a:ext cx="4267200" cy="2844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33" y="1366768"/>
            <a:ext cx="3505200" cy="23379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3672443"/>
            <a:ext cx="3758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David H. Hubel and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Torsten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Wiesel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6460166"/>
            <a:ext cx="4030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David Hubel's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  <a:hlinkClick r:id="rId4"/>
              </a:rPr>
              <a:t>Eye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  <a:hlinkClick r:id="rId4"/>
              </a:rPr>
              <a:t>, Brain, and Vision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36432" y="4341025"/>
            <a:ext cx="4911165" cy="1631216"/>
          </a:xfrm>
          <a:prstGeom prst="rect">
            <a:avLst/>
          </a:prstGeom>
          <a:ln w="762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uggested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hierarchy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 of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feature detectors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in the visual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cortex, with higher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level features responding to patterns of activation in lower level cells, and propagating activation upwards to still higher level cells.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6586981"/>
            <a:ext cx="7026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Slide credit: </a:t>
            </a:r>
            <a:r>
              <a:rPr kumimoji="0" lang="en-US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Jia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-Bin Huang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37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914400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Hubel/Wiesel </a:t>
            </a:r>
            <a:r>
              <a:rPr lang="en-US" altLang="en-US" sz="2800" dirty="0" smtClean="0"/>
              <a:t>Architecture and Multi-layer </a:t>
            </a:r>
            <a:r>
              <a:rPr lang="en-US" altLang="en-US" sz="2800" dirty="0"/>
              <a:t>Neural Network</a:t>
            </a:r>
            <a:endParaRPr lang="en-US" altLang="en-US" sz="2800" dirty="0" smtClean="0"/>
          </a:p>
        </p:txBody>
      </p:sp>
      <p:sp>
        <p:nvSpPr>
          <p:cNvPr id="2" name="Rounded Rectangle 1"/>
          <p:cNvSpPr/>
          <p:nvPr/>
        </p:nvSpPr>
        <p:spPr>
          <a:xfrm>
            <a:off x="76200" y="990600"/>
            <a:ext cx="4402138" cy="5135563"/>
          </a:xfrm>
          <a:prstGeom prst="round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48200" y="969963"/>
            <a:ext cx="4419600" cy="5126037"/>
          </a:xfrm>
          <a:prstGeom prst="round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69" name="Rectangle 2"/>
          <p:cNvSpPr>
            <a:spLocks noChangeArrowheads="1"/>
          </p:cNvSpPr>
          <p:nvPr/>
        </p:nvSpPr>
        <p:spPr bwMode="auto">
          <a:xfrm>
            <a:off x="386174" y="4791045"/>
            <a:ext cx="37821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Hubel and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Weisel’s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architecture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370" name="Rectangle 9"/>
          <p:cNvSpPr>
            <a:spLocks noChangeArrowheads="1"/>
          </p:cNvSpPr>
          <p:nvPr/>
        </p:nvSpPr>
        <p:spPr bwMode="auto">
          <a:xfrm>
            <a:off x="5405632" y="4791045"/>
            <a:ext cx="29033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Multi-layer Neural Network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  - A </a:t>
            </a:r>
            <a:r>
              <a:rPr kumimoji="0" lang="en-US" alt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non-linear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classifier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9050" y="5301343"/>
            <a:ext cx="1485900" cy="1556657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10273"/>
            <a:ext cx="4257300" cy="1745764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36255"/>
            <a:ext cx="4265825" cy="20928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24600" y="6586981"/>
            <a:ext cx="7026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Slide credit: </a:t>
            </a:r>
            <a:r>
              <a:rPr kumimoji="0" lang="en-US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Jia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-Bin Huang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49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Neuron: Linear Perceptron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/>
              <a:t>Inputs are </a:t>
            </a:r>
            <a:r>
              <a:rPr lang="en-US" altLang="en-US" sz="2800" smtClean="0">
                <a:solidFill>
                  <a:srgbClr val="C00000"/>
                </a:solidFill>
              </a:rPr>
              <a:t>feature values</a:t>
            </a:r>
          </a:p>
          <a:p>
            <a:r>
              <a:rPr lang="en-US" altLang="en-US" sz="2800" smtClean="0"/>
              <a:t>Each feature has a </a:t>
            </a:r>
            <a:r>
              <a:rPr lang="en-US" altLang="en-US" sz="2800" smtClean="0">
                <a:solidFill>
                  <a:srgbClr val="C00000"/>
                </a:solidFill>
              </a:rPr>
              <a:t>weight</a:t>
            </a:r>
          </a:p>
          <a:p>
            <a:r>
              <a:rPr lang="en-US" altLang="en-US" sz="2800" smtClean="0"/>
              <a:t>Sum is the </a:t>
            </a:r>
            <a:r>
              <a:rPr lang="en-US" altLang="en-US" sz="2800" smtClean="0">
                <a:solidFill>
                  <a:srgbClr val="C00000"/>
                </a:solidFill>
              </a:rPr>
              <a:t>activation</a:t>
            </a:r>
          </a:p>
          <a:p>
            <a:endParaRPr lang="en-US" altLang="en-US" sz="2800" smtClean="0"/>
          </a:p>
          <a:p>
            <a:endParaRPr lang="en-US" altLang="en-US" sz="2800" smtClean="0"/>
          </a:p>
          <a:p>
            <a:endParaRPr lang="en-US" altLang="en-US" sz="2800" smtClean="0"/>
          </a:p>
          <a:p>
            <a:r>
              <a:rPr lang="en-US" altLang="en-US" sz="2800" smtClean="0"/>
              <a:t>If the activation is:</a:t>
            </a:r>
          </a:p>
          <a:p>
            <a:pPr lvl="1"/>
            <a:r>
              <a:rPr lang="en-US" altLang="en-US" sz="2400" smtClean="0"/>
              <a:t>Positive, output +1</a:t>
            </a:r>
          </a:p>
          <a:p>
            <a:pPr lvl="1"/>
            <a:r>
              <a:rPr lang="en-US" altLang="en-US" sz="2400" smtClean="0"/>
              <a:t>Negative, output -1</a:t>
            </a:r>
          </a:p>
          <a:p>
            <a:endParaRPr lang="en-US" altLang="en-US" sz="2800" smtClean="0"/>
          </a:p>
          <a:p>
            <a:endParaRPr lang="en-US" altLang="en-US" sz="280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75057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1693863"/>
            <a:ext cx="35814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88" y="4540250"/>
            <a:ext cx="46561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24600" y="6573857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Slide credit: Pieter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Abeel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and Dan Klein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98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Multi-layer Neural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en-US" dirty="0" smtClean="0"/>
                  <a:t>A non-linear classifier</a:t>
                </a:r>
              </a:p>
              <a:p>
                <a:r>
                  <a:rPr lang="en-US" altLang="en-US" b="1" dirty="0" smtClean="0"/>
                  <a:t>Training: </a:t>
                </a:r>
                <a:r>
                  <a:rPr lang="en-US" altLang="en-US" dirty="0" smtClean="0"/>
                  <a:t>find network weights </a:t>
                </a:r>
                <a:r>
                  <a:rPr lang="en-US" altLang="en-US" b="1" dirty="0" smtClean="0"/>
                  <a:t>w </a:t>
                </a:r>
                <a:r>
                  <a:rPr lang="en-US" altLang="en-US" dirty="0" smtClean="0"/>
                  <a:t>to minimize the error between true training labels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 smtClean="0"/>
                  <a:t>and estimated labels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altLang="en-US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alt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b="1" i="1" dirty="0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endParaRPr lang="en-US" altLang="en-US" dirty="0" smtClean="0"/>
              </a:p>
              <a:p>
                <a:pPr lvl="1"/>
                <a:endParaRPr lang="en-US" altLang="en-US" dirty="0" smtClean="0"/>
              </a:p>
              <a:p>
                <a:pPr lvl="1"/>
                <a:endParaRPr lang="en-US" altLang="en-US" dirty="0"/>
              </a:p>
              <a:p>
                <a:pPr lvl="1"/>
                <a:endParaRPr lang="en-US" altLang="en-US" dirty="0" smtClean="0"/>
              </a:p>
              <a:p>
                <a:r>
                  <a:rPr lang="en-US" altLang="en-US" dirty="0" smtClean="0"/>
                  <a:t>Minimization can be done by gradient descent provided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i="1" dirty="0" smtClean="0"/>
                  <a:t> </a:t>
                </a:r>
                <a:r>
                  <a:rPr lang="en-US" altLang="en-US" dirty="0" smtClean="0"/>
                  <a:t>is differentiable</a:t>
                </a:r>
              </a:p>
              <a:p>
                <a:r>
                  <a:rPr lang="en-US" altLang="en-US" dirty="0" smtClean="0"/>
                  <a:t>This training method is called </a:t>
                </a:r>
                <a:br>
                  <a:rPr lang="en-US" altLang="en-US" dirty="0" smtClean="0"/>
                </a:br>
                <a:r>
                  <a:rPr lang="en-US" altLang="en-US" b="1" dirty="0" smtClean="0">
                    <a:hlinkClick r:id="rId3"/>
                  </a:rPr>
                  <a:t>back-propagation</a:t>
                </a:r>
                <a:endParaRPr lang="en-US" altLang="en-US" dirty="0" smtClean="0"/>
              </a:p>
            </p:txBody>
          </p:sp>
        </mc:Choice>
        <mc:Fallback xmlns="">
          <p:sp>
            <p:nvSpPr>
              <p:cNvPr id="1843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481" t="-2375" r="-1333" b="-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0" y="2971800"/>
            <a:ext cx="3606800" cy="946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876800"/>
            <a:ext cx="3489228" cy="17118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67893"/>
            <a:ext cx="7026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Slide credit: </a:t>
            </a:r>
            <a:r>
              <a:rPr kumimoji="0" lang="en-US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Jia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-Bin Huang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Two-layer perceptron network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82948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559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5105400"/>
            <a:ext cx="4191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5138" y="3200400"/>
            <a:ext cx="41910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6100" y="1298575"/>
            <a:ext cx="41910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6573857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Slide credit: Pieter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Abeel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and Dan Klein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77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Linear </a:t>
            </a:r>
            <a:r>
              <a:rPr lang="en-US" dirty="0"/>
              <a:t>classifiers</a:t>
            </a:r>
          </a:p>
        </p:txBody>
      </p:sp>
      <p:sp>
        <p:nvSpPr>
          <p:cNvPr id="966664" name="Oval 8"/>
          <p:cNvSpPr>
            <a:spLocks noChangeArrowheads="1"/>
          </p:cNvSpPr>
          <p:nvPr/>
        </p:nvSpPr>
        <p:spPr bwMode="auto">
          <a:xfrm>
            <a:off x="838200" y="3352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66665" name="Oval 9"/>
          <p:cNvSpPr>
            <a:spLocks noChangeArrowheads="1"/>
          </p:cNvSpPr>
          <p:nvPr/>
        </p:nvSpPr>
        <p:spPr bwMode="auto">
          <a:xfrm>
            <a:off x="1524000" y="3429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66666" name="Oval 10"/>
          <p:cNvSpPr>
            <a:spLocks noChangeArrowheads="1"/>
          </p:cNvSpPr>
          <p:nvPr/>
        </p:nvSpPr>
        <p:spPr bwMode="auto">
          <a:xfrm>
            <a:off x="1524000" y="4114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66667" name="Oval 11"/>
          <p:cNvSpPr>
            <a:spLocks noChangeArrowheads="1"/>
          </p:cNvSpPr>
          <p:nvPr/>
        </p:nvSpPr>
        <p:spPr bwMode="auto">
          <a:xfrm>
            <a:off x="762000" y="3657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66668" name="Oval 12"/>
          <p:cNvSpPr>
            <a:spLocks noChangeArrowheads="1"/>
          </p:cNvSpPr>
          <p:nvPr/>
        </p:nvSpPr>
        <p:spPr bwMode="auto">
          <a:xfrm>
            <a:off x="2286000" y="3505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66669" name="Oval 13"/>
          <p:cNvSpPr>
            <a:spLocks noChangeArrowheads="1"/>
          </p:cNvSpPr>
          <p:nvPr/>
        </p:nvSpPr>
        <p:spPr bwMode="auto">
          <a:xfrm>
            <a:off x="2895600" y="4343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66670" name="Oval 14"/>
          <p:cNvSpPr>
            <a:spLocks noChangeArrowheads="1"/>
          </p:cNvSpPr>
          <p:nvPr/>
        </p:nvSpPr>
        <p:spPr bwMode="auto">
          <a:xfrm>
            <a:off x="3124200" y="2438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66671" name="Oval 15"/>
          <p:cNvSpPr>
            <a:spLocks noChangeArrowheads="1"/>
          </p:cNvSpPr>
          <p:nvPr/>
        </p:nvSpPr>
        <p:spPr bwMode="auto">
          <a:xfrm>
            <a:off x="3886200" y="2743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66672" name="Oval 16"/>
          <p:cNvSpPr>
            <a:spLocks noChangeArrowheads="1"/>
          </p:cNvSpPr>
          <p:nvPr/>
        </p:nvSpPr>
        <p:spPr bwMode="auto">
          <a:xfrm>
            <a:off x="4114800" y="3429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66673" name="Oval 17"/>
          <p:cNvSpPr>
            <a:spLocks noChangeArrowheads="1"/>
          </p:cNvSpPr>
          <p:nvPr/>
        </p:nvSpPr>
        <p:spPr bwMode="auto">
          <a:xfrm>
            <a:off x="3429000" y="3429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66674" name="Oval 18"/>
          <p:cNvSpPr>
            <a:spLocks noChangeArrowheads="1"/>
          </p:cNvSpPr>
          <p:nvPr/>
        </p:nvSpPr>
        <p:spPr bwMode="auto">
          <a:xfrm>
            <a:off x="2667000" y="2133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66675" name="Oval 19"/>
          <p:cNvSpPr>
            <a:spLocks noChangeArrowheads="1"/>
          </p:cNvSpPr>
          <p:nvPr/>
        </p:nvSpPr>
        <p:spPr bwMode="auto">
          <a:xfrm>
            <a:off x="4724400" y="4191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66676" name="Oval 20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66677" name="Oval 21"/>
          <p:cNvSpPr>
            <a:spLocks noChangeArrowheads="1"/>
          </p:cNvSpPr>
          <p:nvPr/>
        </p:nvSpPr>
        <p:spPr bwMode="auto">
          <a:xfrm>
            <a:off x="2286000" y="5105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66678" name="Oval 22"/>
          <p:cNvSpPr>
            <a:spLocks noChangeArrowheads="1"/>
          </p:cNvSpPr>
          <p:nvPr/>
        </p:nvSpPr>
        <p:spPr bwMode="auto">
          <a:xfrm>
            <a:off x="4114800" y="1905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66679" name="Oval 23"/>
          <p:cNvSpPr>
            <a:spLocks noChangeArrowheads="1"/>
          </p:cNvSpPr>
          <p:nvPr/>
        </p:nvSpPr>
        <p:spPr bwMode="auto">
          <a:xfrm>
            <a:off x="5410200" y="3962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66681" name="Oval 25"/>
          <p:cNvSpPr>
            <a:spLocks noChangeArrowheads="1"/>
          </p:cNvSpPr>
          <p:nvPr/>
        </p:nvSpPr>
        <p:spPr bwMode="auto">
          <a:xfrm>
            <a:off x="2971800" y="1524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66682" name="Oval 26"/>
          <p:cNvSpPr>
            <a:spLocks noChangeArrowheads="1"/>
          </p:cNvSpPr>
          <p:nvPr/>
        </p:nvSpPr>
        <p:spPr bwMode="auto">
          <a:xfrm>
            <a:off x="3124200" y="5562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66686" name="Line 30"/>
          <p:cNvSpPr>
            <a:spLocks noChangeShapeType="1"/>
          </p:cNvSpPr>
          <p:nvPr/>
        </p:nvSpPr>
        <p:spPr bwMode="auto">
          <a:xfrm>
            <a:off x="685800" y="1981200"/>
            <a:ext cx="44958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cxnSp>
        <p:nvCxnSpPr>
          <p:cNvPr id="28" name="Straight Connector 13"/>
          <p:cNvCxnSpPr>
            <a:cxnSpLocks noChangeShapeType="1"/>
          </p:cNvCxnSpPr>
          <p:nvPr/>
        </p:nvCxnSpPr>
        <p:spPr bwMode="auto">
          <a:xfrm rot="5400000">
            <a:off x="192088" y="3314700"/>
            <a:ext cx="3427412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Straight Connector 14"/>
          <p:cNvCxnSpPr>
            <a:cxnSpLocks noChangeShapeType="1"/>
          </p:cNvCxnSpPr>
          <p:nvPr/>
        </p:nvCxnSpPr>
        <p:spPr bwMode="auto">
          <a:xfrm rot="10800000" flipH="1">
            <a:off x="685800" y="3886200"/>
            <a:ext cx="38100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20103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668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Two-layer perceptron network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84996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559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573213"/>
            <a:ext cx="8672512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24600" y="6573857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Slide credit: Pieter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Abeel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and Dan Klein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89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Two-layer perceptron network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87044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37650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2376488"/>
            <a:ext cx="17605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24600" y="6573857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Slide credit: Pieter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Abeel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and Dan Klein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81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Learning 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Training examples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Objective: a misclassification loss</a:t>
            </a:r>
          </a:p>
          <a:p>
            <a:pPr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Procedure: </a:t>
            </a:r>
          </a:p>
          <a:p>
            <a:pPr lvl="1">
              <a:defRPr/>
            </a:pPr>
            <a:r>
              <a:rPr lang="en-US" dirty="0" smtClean="0"/>
              <a:t>Gradient descent / hill climbing</a:t>
            </a:r>
            <a:endParaRPr lang="en-US" dirty="0"/>
          </a:p>
        </p:txBody>
      </p:sp>
      <p:pic>
        <p:nvPicPr>
          <p:cNvPr id="89092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3963988"/>
            <a:ext cx="670560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3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2244725"/>
            <a:ext cx="69532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24600" y="6573857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Slide credit: Pieter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Abeel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and Dan Klein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 bwMode="auto">
          <a:xfrm>
            <a:off x="5583360" y="4216410"/>
            <a:ext cx="3398715" cy="2133600"/>
            <a:chOff x="4800600" y="-4191000"/>
            <a:chExt cx="10439401" cy="6553201"/>
          </a:xfrm>
        </p:grpSpPr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1" y="-3352800"/>
              <a:ext cx="8458200" cy="5715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4800600" y="-4191000"/>
              <a:ext cx="3885894" cy="4418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576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 noChangeAspect="1"/>
          </p:cNvGrpSpPr>
          <p:nvPr/>
        </p:nvGrpSpPr>
        <p:grpSpPr bwMode="auto">
          <a:xfrm>
            <a:off x="2527300" y="1600200"/>
            <a:ext cx="6311900" cy="3962400"/>
            <a:chOff x="4800600" y="-4191000"/>
            <a:chExt cx="10439401" cy="6553201"/>
          </a:xfrm>
        </p:grpSpPr>
        <p:pic>
          <p:nvPicPr>
            <p:cNvPr id="91142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1" y="-3352800"/>
              <a:ext cx="8458200" cy="5715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4800600" y="-4191000"/>
              <a:ext cx="3885894" cy="4418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11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Hill climbing</a:t>
            </a:r>
          </a:p>
        </p:txBody>
      </p:sp>
      <p:sp>
        <p:nvSpPr>
          <p:cNvPr id="9114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r>
              <a:rPr lang="en-US" altLang="en-US" sz="2800" dirty="0" smtClean="0"/>
              <a:t>Simple, general idea:</a:t>
            </a:r>
          </a:p>
          <a:p>
            <a:pPr lvl="1"/>
            <a:r>
              <a:rPr lang="en-US" altLang="en-US" sz="2400" dirty="0" smtClean="0"/>
              <a:t>Start wherever</a:t>
            </a:r>
          </a:p>
          <a:p>
            <a:pPr lvl="1"/>
            <a:r>
              <a:rPr lang="en-US" altLang="en-US" sz="2400" dirty="0" smtClean="0"/>
              <a:t>Repeat: move to the best neighboring state</a:t>
            </a:r>
          </a:p>
          <a:p>
            <a:pPr lvl="1"/>
            <a:r>
              <a:rPr lang="en-US" altLang="en-US" sz="2400" dirty="0" smtClean="0"/>
              <a:t>If no neighbors better than current, quit</a:t>
            </a:r>
          </a:p>
          <a:p>
            <a:pPr lvl="1"/>
            <a:r>
              <a:rPr lang="en-US" altLang="en-US" sz="2400" dirty="0" smtClean="0"/>
              <a:t>Neighbors = small perturbations of w</a:t>
            </a:r>
          </a:p>
          <a:p>
            <a:r>
              <a:rPr lang="en-US" altLang="en-US" sz="2800" dirty="0" smtClean="0"/>
              <a:t>What’s bad?</a:t>
            </a:r>
          </a:p>
          <a:p>
            <a:pPr lvl="1"/>
            <a:r>
              <a:rPr lang="en-US" altLang="en-US" sz="2400" dirty="0" smtClean="0"/>
              <a:t>Complete?</a:t>
            </a:r>
          </a:p>
          <a:p>
            <a:pPr lvl="1"/>
            <a:r>
              <a:rPr lang="en-US" altLang="en-US" sz="2400" dirty="0" smtClean="0"/>
              <a:t>Optimal?</a:t>
            </a:r>
          </a:p>
          <a:p>
            <a:pPr lvl="2"/>
            <a:endParaRPr lang="en-US" altLang="en-US" sz="2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1543050"/>
            <a:ext cx="42386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24600" y="6573857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Slide credit: Pieter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Abeel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and Dan Klein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10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Two-layer perceptron network</a:t>
            </a: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93188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7170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6573857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Slide credit: Pieter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Abeel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and Dan Klein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82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Two-layer perceptron network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94212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7170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717088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24600" y="6573857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Slide credit: Pieter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Abeel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and Dan Klein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3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Two-layer neural network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96260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879013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6573857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Slide credit: Pieter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Abeel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and Dan Klein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35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Neural network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/>
              <a:t>Theorem (Universal function approximators): A two-layer network with a sufficient number of neurons can approximate any continuous function to any desired accuracy</a:t>
            </a:r>
          </a:p>
          <a:p>
            <a:endParaRPr lang="en-US" altLang="en-US" sz="2800" smtClean="0"/>
          </a:p>
          <a:p>
            <a:r>
              <a:rPr lang="en-US" altLang="en-US" sz="2800" smtClean="0"/>
              <a:t>Practical considerations:</a:t>
            </a:r>
          </a:p>
          <a:p>
            <a:pPr lvl="1"/>
            <a:r>
              <a:rPr lang="en-US" altLang="en-US" sz="2400" smtClean="0"/>
              <a:t>Can be seen as learning the features</a:t>
            </a:r>
          </a:p>
          <a:p>
            <a:pPr lvl="1"/>
            <a:r>
              <a:rPr lang="en-US" altLang="en-US" sz="2400" smtClean="0"/>
              <a:t>Large number of neurons</a:t>
            </a:r>
          </a:p>
          <a:p>
            <a:pPr lvl="2"/>
            <a:r>
              <a:rPr lang="en-US" altLang="en-US" sz="2000" smtClean="0"/>
              <a:t>Danger for overfitting</a:t>
            </a:r>
          </a:p>
          <a:p>
            <a:pPr lvl="1"/>
            <a:r>
              <a:rPr lang="en-US" altLang="en-US" sz="2400" smtClean="0"/>
              <a:t>Hill-climbing procedure can get stuck in bad local optima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24600" y="6573857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Slide credit: Pieter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Abeel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and Dan Klein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564332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ＭＳ Ｐゴシック" charset="0"/>
                <a:hlinkClick r:id="rId3"/>
              </a:rPr>
              <a:t>Approximation by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ＭＳ Ｐゴシック" charset="0"/>
                <a:hlinkClick r:id="rId3"/>
              </a:rPr>
              <a:t>Superpositions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ＭＳ Ｐゴシック" charset="0"/>
                <a:hlinkClick r:id="rId3"/>
              </a:rPr>
              <a:t> of Sigmoidal 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ＭＳ Ｐゴシック" charset="0"/>
                <a:hlinkClick r:id="rId3"/>
              </a:rPr>
              <a:t>Function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ＭＳ Ｐゴシック" charset="0"/>
              </a:rPr>
              <a:t>,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ＭＳ Ｐゴシック" charset="0"/>
              </a:rPr>
              <a:t>1989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51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781" y="934065"/>
            <a:ext cx="8229600" cy="5135563"/>
          </a:xfrm>
        </p:spPr>
        <p:txBody>
          <a:bodyPr>
            <a:normAutofit/>
          </a:bodyPr>
          <a:lstStyle/>
          <a:p>
            <a:r>
              <a:rPr lang="en-US" dirty="0" smtClean="0"/>
              <a:t>Pyramid match kernels: 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xample of structured input data for kernel-based classifiers (SVM)</a:t>
            </a:r>
          </a:p>
          <a:p>
            <a:r>
              <a:rPr lang="en-US" dirty="0" smtClean="0"/>
              <a:t>Neural networks / multi-layer </a:t>
            </a:r>
            <a:r>
              <a:rPr lang="en-US" dirty="0" err="1" smtClean="0"/>
              <a:t>perceptrons</a:t>
            </a:r>
            <a:endParaRPr lang="en-US" dirty="0" smtClean="0"/>
          </a:p>
          <a:p>
            <a:pPr lvl="1"/>
            <a:r>
              <a:rPr lang="en-US" dirty="0" smtClean="0"/>
              <a:t>View of neural networks as learning hierarchy of features</a:t>
            </a:r>
          </a:p>
        </p:txBody>
      </p:sp>
    </p:spTree>
    <p:extLst>
      <p:ext uri="{BB962C8B-B14F-4D97-AF65-F5344CB8AC3E}">
        <p14:creationId xmlns:p14="http://schemas.microsoft.com/office/powerpoint/2010/main" val="368701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Convolutional neural networks for image classification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05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Linear </a:t>
            </a:r>
            <a:r>
              <a:rPr lang="en-US" dirty="0"/>
              <a:t>classifiers</a:t>
            </a:r>
          </a:p>
        </p:txBody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2296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Find linear function </a:t>
            </a:r>
            <a:r>
              <a:rPr lang="en-US" dirty="0" smtClean="0"/>
              <a:t>to </a:t>
            </a:r>
            <a:r>
              <a:rPr lang="en-US" dirty="0"/>
              <a:t>separate positive and negative examples</a:t>
            </a:r>
          </a:p>
        </p:txBody>
      </p:sp>
      <p:graphicFrame>
        <p:nvGraphicFramePr>
          <p:cNvPr id="966662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181600" y="2286000"/>
          <a:ext cx="3351213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4" imgW="1701800" imgH="457200" progId="Equation.3">
                  <p:embed/>
                </p:oleObj>
              </mc:Choice>
              <mc:Fallback>
                <p:oleObj name="Equation" r:id="rId4" imgW="1701800" imgH="457200" progId="Equation.3">
                  <p:embed/>
                  <p:pic>
                    <p:nvPicPr>
                      <p:cNvPr id="966662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286000"/>
                        <a:ext cx="3351213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6664" name="Oval 8"/>
          <p:cNvSpPr>
            <a:spLocks noChangeArrowheads="1"/>
          </p:cNvSpPr>
          <p:nvPr/>
        </p:nvSpPr>
        <p:spPr bwMode="auto">
          <a:xfrm>
            <a:off x="838200" y="3962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66665" name="Oval 9"/>
          <p:cNvSpPr>
            <a:spLocks noChangeArrowheads="1"/>
          </p:cNvSpPr>
          <p:nvPr/>
        </p:nvSpPr>
        <p:spPr bwMode="auto">
          <a:xfrm>
            <a:off x="1524000" y="4038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66666" name="Oval 10"/>
          <p:cNvSpPr>
            <a:spLocks noChangeArrowheads="1"/>
          </p:cNvSpPr>
          <p:nvPr/>
        </p:nvSpPr>
        <p:spPr bwMode="auto">
          <a:xfrm>
            <a:off x="1524000" y="4724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66667" name="Oval 11"/>
          <p:cNvSpPr>
            <a:spLocks noChangeArrowheads="1"/>
          </p:cNvSpPr>
          <p:nvPr/>
        </p:nvSpPr>
        <p:spPr bwMode="auto">
          <a:xfrm>
            <a:off x="762000" y="4267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66668" name="Oval 12"/>
          <p:cNvSpPr>
            <a:spLocks noChangeArrowheads="1"/>
          </p:cNvSpPr>
          <p:nvPr/>
        </p:nvSpPr>
        <p:spPr bwMode="auto">
          <a:xfrm>
            <a:off x="2286000" y="4114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66669" name="Oval 13"/>
          <p:cNvSpPr>
            <a:spLocks noChangeArrowheads="1"/>
          </p:cNvSpPr>
          <p:nvPr/>
        </p:nvSpPr>
        <p:spPr bwMode="auto">
          <a:xfrm>
            <a:off x="2895600" y="4953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66670" name="Oval 14"/>
          <p:cNvSpPr>
            <a:spLocks noChangeArrowheads="1"/>
          </p:cNvSpPr>
          <p:nvPr/>
        </p:nvSpPr>
        <p:spPr bwMode="auto">
          <a:xfrm>
            <a:off x="3124200" y="3048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66671" name="Oval 15"/>
          <p:cNvSpPr>
            <a:spLocks noChangeArrowheads="1"/>
          </p:cNvSpPr>
          <p:nvPr/>
        </p:nvSpPr>
        <p:spPr bwMode="auto">
          <a:xfrm>
            <a:off x="3886200" y="3352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66672" name="Oval 16"/>
          <p:cNvSpPr>
            <a:spLocks noChangeArrowheads="1"/>
          </p:cNvSpPr>
          <p:nvPr/>
        </p:nvSpPr>
        <p:spPr bwMode="auto">
          <a:xfrm>
            <a:off x="4114800" y="4038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66673" name="Oval 17"/>
          <p:cNvSpPr>
            <a:spLocks noChangeArrowheads="1"/>
          </p:cNvSpPr>
          <p:nvPr/>
        </p:nvSpPr>
        <p:spPr bwMode="auto">
          <a:xfrm>
            <a:off x="3429000" y="4038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66674" name="Oval 18"/>
          <p:cNvSpPr>
            <a:spLocks noChangeArrowheads="1"/>
          </p:cNvSpPr>
          <p:nvPr/>
        </p:nvSpPr>
        <p:spPr bwMode="auto">
          <a:xfrm>
            <a:off x="2667000" y="2743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66675" name="Oval 19"/>
          <p:cNvSpPr>
            <a:spLocks noChangeArrowheads="1"/>
          </p:cNvSpPr>
          <p:nvPr/>
        </p:nvSpPr>
        <p:spPr bwMode="auto">
          <a:xfrm>
            <a:off x="4724400" y="480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66676" name="Oval 20"/>
          <p:cNvSpPr>
            <a:spLocks noChangeArrowheads="1"/>
          </p:cNvSpPr>
          <p:nvPr/>
        </p:nvSpPr>
        <p:spPr bwMode="auto">
          <a:xfrm>
            <a:off x="4953000" y="3657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66677" name="Oval 21"/>
          <p:cNvSpPr>
            <a:spLocks noChangeArrowheads="1"/>
          </p:cNvSpPr>
          <p:nvPr/>
        </p:nvSpPr>
        <p:spPr bwMode="auto">
          <a:xfrm>
            <a:off x="2286000" y="5715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66678" name="Oval 22"/>
          <p:cNvSpPr>
            <a:spLocks noChangeArrowheads="1"/>
          </p:cNvSpPr>
          <p:nvPr/>
        </p:nvSpPr>
        <p:spPr bwMode="auto">
          <a:xfrm>
            <a:off x="4114800" y="2514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66679" name="Oval 23"/>
          <p:cNvSpPr>
            <a:spLocks noChangeArrowheads="1"/>
          </p:cNvSpPr>
          <p:nvPr/>
        </p:nvSpPr>
        <p:spPr bwMode="auto">
          <a:xfrm>
            <a:off x="5410200" y="4572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66680" name="Line 24"/>
          <p:cNvSpPr>
            <a:spLocks noChangeShapeType="1"/>
          </p:cNvSpPr>
          <p:nvPr/>
        </p:nvSpPr>
        <p:spPr bwMode="auto">
          <a:xfrm>
            <a:off x="1371600" y="2743200"/>
            <a:ext cx="3581400" cy="3581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66681" name="Oval 25"/>
          <p:cNvSpPr>
            <a:spLocks noChangeArrowheads="1"/>
          </p:cNvSpPr>
          <p:nvPr/>
        </p:nvSpPr>
        <p:spPr bwMode="auto">
          <a:xfrm>
            <a:off x="2971800" y="2133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66682" name="Oval 26"/>
          <p:cNvSpPr>
            <a:spLocks noChangeArrowheads="1"/>
          </p:cNvSpPr>
          <p:nvPr/>
        </p:nvSpPr>
        <p:spPr bwMode="auto">
          <a:xfrm>
            <a:off x="3124200" y="6172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66683" name="Text Box 27"/>
          <p:cNvSpPr txBox="1">
            <a:spLocks noChangeArrowheads="1"/>
          </p:cNvSpPr>
          <p:nvPr/>
        </p:nvSpPr>
        <p:spPr bwMode="auto">
          <a:xfrm>
            <a:off x="5699124" y="5297488"/>
            <a:ext cx="31400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Which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line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is best?</a:t>
            </a:r>
          </a:p>
        </p:txBody>
      </p:sp>
      <p:sp>
        <p:nvSpPr>
          <p:cNvPr id="966684" name="Line 28"/>
          <p:cNvSpPr>
            <a:spLocks noChangeShapeType="1"/>
          </p:cNvSpPr>
          <p:nvPr/>
        </p:nvSpPr>
        <p:spPr bwMode="auto">
          <a:xfrm>
            <a:off x="1752600" y="2362200"/>
            <a:ext cx="243840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66685" name="Line 29"/>
          <p:cNvSpPr>
            <a:spLocks noChangeShapeType="1"/>
          </p:cNvSpPr>
          <p:nvPr/>
        </p:nvSpPr>
        <p:spPr bwMode="auto">
          <a:xfrm>
            <a:off x="2286000" y="1981200"/>
            <a:ext cx="1447800" cy="464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66686" name="Line 30"/>
          <p:cNvSpPr>
            <a:spLocks noChangeShapeType="1"/>
          </p:cNvSpPr>
          <p:nvPr/>
        </p:nvSpPr>
        <p:spPr bwMode="auto">
          <a:xfrm>
            <a:off x="1066800" y="3276600"/>
            <a:ext cx="4495800" cy="2362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49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6680" grpId="0" animBg="1"/>
      <p:bldP spid="966683" grpId="0"/>
      <p:bldP spid="966684" grpId="0" animBg="1"/>
      <p:bldP spid="966685" grpId="0" animBg="1"/>
      <p:bldP spid="9666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Recall: Support Vector Machines (SVMs)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7800" y="1905000"/>
            <a:ext cx="3962400" cy="4114800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</a:rPr>
              <a:t>Discriminative classifier based on </a:t>
            </a:r>
            <a:r>
              <a:rPr lang="en-US" sz="2800" i="1" dirty="0" smtClean="0">
                <a:latin typeface="Arial" pitchFamily="34" charset="0"/>
              </a:rPr>
              <a:t>optimal separating line (for 2d case)</a:t>
            </a:r>
          </a:p>
          <a:p>
            <a:endParaRPr lang="en-US" sz="2800" dirty="0" smtClean="0">
              <a:latin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</a:rPr>
              <a:t>Maximize the </a:t>
            </a:r>
            <a:r>
              <a:rPr lang="en-US" sz="2800" i="1" dirty="0" smtClean="0">
                <a:solidFill>
                  <a:srgbClr val="00B050"/>
                </a:solidFill>
                <a:latin typeface="Arial" pitchFamily="34" charset="0"/>
              </a:rPr>
              <a:t>margin</a:t>
            </a:r>
            <a:r>
              <a:rPr lang="en-US" sz="2800" i="1" dirty="0" smtClean="0">
                <a:latin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</a:rPr>
              <a:t>between the positive and negative training examples</a:t>
            </a: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81000" y="3581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66800" y="3657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066800" y="4343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04800" y="3886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828800" y="3733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2438400" y="4572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2667000" y="2667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3429000" y="2971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3657600" y="3657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2971800" y="3657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2209800" y="2362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267200" y="4419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4495800" y="3276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1828800" y="5334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3657600" y="2133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4953000" y="4191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2514600" y="1752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667000" y="5791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Line 30"/>
          <p:cNvSpPr>
            <a:spLocks noChangeShapeType="1"/>
          </p:cNvSpPr>
          <p:nvPr/>
        </p:nvSpPr>
        <p:spPr bwMode="auto">
          <a:xfrm>
            <a:off x="457200" y="2209800"/>
            <a:ext cx="3581400" cy="40386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838200" y="1600200"/>
            <a:ext cx="3962400" cy="4343400"/>
            <a:chOff x="4724400" y="1600200"/>
            <a:chExt cx="3962400" cy="4343400"/>
          </a:xfrm>
        </p:grpSpPr>
        <p:sp>
          <p:nvSpPr>
            <p:cNvPr id="27" name="Line 30"/>
            <p:cNvSpPr>
              <a:spLocks noChangeShapeType="1"/>
            </p:cNvSpPr>
            <p:nvPr/>
          </p:nvSpPr>
          <p:spPr bwMode="auto">
            <a:xfrm>
              <a:off x="5029200" y="1600200"/>
              <a:ext cx="3657600" cy="396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8" name="Line 30"/>
            <p:cNvSpPr>
              <a:spLocks noChangeShapeType="1"/>
            </p:cNvSpPr>
            <p:nvPr/>
          </p:nvSpPr>
          <p:spPr bwMode="auto">
            <a:xfrm>
              <a:off x="4724400" y="1981200"/>
              <a:ext cx="3657600" cy="396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cxnSp>
        <p:nvCxnSpPr>
          <p:cNvPr id="31" name="Straight Arrow Connector 30"/>
          <p:cNvCxnSpPr/>
          <p:nvPr/>
        </p:nvCxnSpPr>
        <p:spPr bwMode="auto">
          <a:xfrm flipV="1">
            <a:off x="1295400" y="2514600"/>
            <a:ext cx="68580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2925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838200"/>
          </a:xfrm>
          <a:noFill/>
          <a:ln/>
        </p:spPr>
        <p:txBody>
          <a:bodyPr/>
          <a:lstStyle/>
          <a:p>
            <a:r>
              <a:rPr lang="en-US" dirty="0" smtClean="0"/>
              <a:t>Recall: Form of SVM solution</a:t>
            </a:r>
            <a:endParaRPr lang="en-US" dirty="0"/>
          </a:p>
        </p:txBody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Solution:</a:t>
            </a:r>
            <a:br>
              <a:rPr lang="en-US" dirty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dirty="0"/>
              <a:t>		  </a:t>
            </a:r>
            <a:r>
              <a:rPr lang="en-US" i="1" dirty="0">
                <a:latin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</a:rPr>
              <a:t> = </a:t>
            </a:r>
            <a:r>
              <a:rPr lang="en-US" i="1" dirty="0" err="1">
                <a:latin typeface="Times New Roman" pitchFamily="18" charset="0"/>
              </a:rPr>
              <a:t>y</a:t>
            </a:r>
            <a:r>
              <a:rPr lang="en-US" i="1" baseline="-25000" dirty="0" err="1">
                <a:latin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</a:rPr>
              <a:t> – </a:t>
            </a:r>
            <a:r>
              <a:rPr lang="en-US" b="1" dirty="0" err="1">
                <a:latin typeface="Times New Roman" pitchFamily="18" charset="0"/>
              </a:rPr>
              <a:t>w</a:t>
            </a:r>
            <a:r>
              <a:rPr lang="en-US" dirty="0" err="1">
                <a:latin typeface="Times New Roman" pitchFamily="18" charset="0"/>
                <a:cs typeface="Arial" pitchFamily="34" charset="0"/>
              </a:rPr>
              <a:t>·</a:t>
            </a:r>
            <a:r>
              <a:rPr lang="en-US" b="1" dirty="0" err="1">
                <a:latin typeface="Times New Roman" pitchFamily="18" charset="0"/>
                <a:cs typeface="Arial" pitchFamily="34" charset="0"/>
              </a:rPr>
              <a:t>x</a:t>
            </a:r>
            <a:r>
              <a:rPr lang="en-US" i="1" baseline="-25000" dirty="0" err="1">
                <a:latin typeface="Times New Roman" pitchFamily="18" charset="0"/>
                <a:cs typeface="Arial" pitchFamily="34" charset="0"/>
              </a:rPr>
              <a:t>i</a:t>
            </a:r>
            <a:r>
              <a:rPr lang="en-US" dirty="0">
                <a:cs typeface="Arial" pitchFamily="34" charset="0"/>
              </a:rPr>
              <a:t>   </a:t>
            </a:r>
            <a:r>
              <a:rPr lang="en-US" dirty="0" smtClean="0">
                <a:cs typeface="Arial" pitchFamily="34" charset="0"/>
              </a:rPr>
              <a:t>(for </a:t>
            </a:r>
            <a:r>
              <a:rPr lang="en-US" dirty="0">
                <a:cs typeface="Arial" pitchFamily="34" charset="0"/>
              </a:rPr>
              <a:t>any support </a:t>
            </a:r>
            <a:r>
              <a:rPr lang="en-US" dirty="0" smtClean="0">
                <a:cs typeface="Arial" pitchFamily="34" charset="0"/>
              </a:rPr>
              <a:t>vector)</a:t>
            </a:r>
            <a:r>
              <a:rPr lang="en-US" dirty="0"/>
              <a:t/>
            </a:r>
            <a:br>
              <a:rPr lang="en-US" dirty="0"/>
            </a:br>
            <a:endParaRPr lang="en-US" sz="800" dirty="0"/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Classification function: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buFontTx/>
              <a:buChar char="•"/>
            </a:pPr>
            <a:endParaRPr lang="en-US" sz="2400" dirty="0" smtClean="0"/>
          </a:p>
          <a:p>
            <a:pPr>
              <a:buFontTx/>
              <a:buChar char="•"/>
            </a:pPr>
            <a:endParaRPr lang="en-US" sz="2400" dirty="0" smtClean="0"/>
          </a:p>
        </p:txBody>
      </p:sp>
      <p:graphicFrame>
        <p:nvGraphicFramePr>
          <p:cNvPr id="1150980" name="Object 4"/>
          <p:cNvGraphicFramePr>
            <a:graphicFrameLocks noChangeAspect="1"/>
          </p:cNvGraphicFramePr>
          <p:nvPr/>
        </p:nvGraphicFramePr>
        <p:xfrm>
          <a:off x="2701925" y="874713"/>
          <a:ext cx="2195513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2" name="Equation" r:id="rId4" imgW="901309" imgH="266584" progId="Equation.3">
                  <p:embed/>
                </p:oleObj>
              </mc:Choice>
              <mc:Fallback>
                <p:oleObj name="Equation" r:id="rId4" imgW="901309" imgH="266584" progId="Equation.3">
                  <p:embed/>
                  <p:pic>
                    <p:nvPicPr>
                      <p:cNvPr id="11509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1925" y="874713"/>
                        <a:ext cx="2195513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0982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667000" y="2016125"/>
          <a:ext cx="457200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3" name="Equation" r:id="rId6" imgW="1675673" imgH="266584" progId="Equation.3">
                  <p:embed/>
                </p:oleObj>
              </mc:Choice>
              <mc:Fallback>
                <p:oleObj name="Equation" r:id="rId6" imgW="1675673" imgH="266584" progId="Equation.3">
                  <p:embed/>
                  <p:pic>
                    <p:nvPicPr>
                      <p:cNvPr id="1150982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016125"/>
                        <a:ext cx="4572000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5503819" y="3836126"/>
            <a:ext cx="818604" cy="5334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-28836" y="6561348"/>
            <a:ext cx="9677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C. Burges,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  <a:hlinkClick r:id="rId8"/>
              </a:rPr>
              <a:t>A Tutorial on Support Vector Machines for Pattern Recognition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,  Data Mining and Knowledge Discovery, 1998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2359025" y="3186113"/>
          <a:ext cx="4654550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4" name="Equation" r:id="rId9" imgW="1714320" imgH="482400" progId="Equation.3">
                  <p:embed/>
                </p:oleObj>
              </mc:Choice>
              <mc:Fallback>
                <p:oleObj name="Equation" r:id="rId9" imgW="1714320" imgH="48240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025" y="3186113"/>
                        <a:ext cx="4654550" cy="1309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10000" y="4938713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f(x) &lt; 0, classify as negative, </a:t>
            </a:r>
            <a:b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f(x) &gt; 0, classify as positive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13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SVMs</a:t>
            </a:r>
          </a:p>
        </p:txBody>
      </p:sp>
      <p:sp>
        <p:nvSpPr>
          <p:cNvPr id="1088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i="1" dirty="0"/>
              <a:t>The kernel trick</a:t>
            </a:r>
            <a:r>
              <a:rPr lang="en-US" dirty="0"/>
              <a:t>: instead of explicitly computing the lifting transformation </a:t>
            </a:r>
            <a:r>
              <a:rPr lang="el-GR" b="1" i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dirty="0">
                <a:latin typeface="Times New Roman" pitchFamily="18" charset="0"/>
              </a:rPr>
              <a:t>(</a:t>
            </a:r>
            <a:r>
              <a:rPr lang="en-US" b="1" dirty="0">
                <a:latin typeface="Times New Roman" pitchFamily="18" charset="0"/>
              </a:rPr>
              <a:t>x</a:t>
            </a:r>
            <a:r>
              <a:rPr lang="en-US" dirty="0">
                <a:latin typeface="Times New Roman" pitchFamily="18" charset="0"/>
              </a:rPr>
              <a:t>), </a:t>
            </a:r>
            <a:r>
              <a:rPr lang="en-US" dirty="0"/>
              <a:t>define a </a:t>
            </a:r>
            <a:r>
              <a:rPr lang="en-US" dirty="0">
                <a:solidFill>
                  <a:srgbClr val="0070C0"/>
                </a:solidFill>
              </a:rPr>
              <a:t>kernel function</a:t>
            </a:r>
            <a:r>
              <a:rPr lang="en-US" dirty="0"/>
              <a:t> K such that</a:t>
            </a:r>
            <a:br>
              <a:rPr lang="en-US" dirty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dirty="0"/>
              <a:t>		       </a:t>
            </a:r>
            <a:r>
              <a:rPr lang="en-US" i="1" dirty="0">
                <a:latin typeface="Times New Roman" pitchFamily="18" charset="0"/>
              </a:rPr>
              <a:t>K</a:t>
            </a:r>
            <a:r>
              <a:rPr lang="en-US" dirty="0">
                <a:latin typeface="Times New Roman" pitchFamily="18" charset="0"/>
              </a:rPr>
              <a:t>(</a:t>
            </a:r>
            <a:r>
              <a:rPr lang="en-US" b="1" dirty="0">
                <a:latin typeface="Times New Roman" pitchFamily="18" charset="0"/>
              </a:rPr>
              <a:t>x</a:t>
            </a:r>
            <a:r>
              <a:rPr lang="en-US" i="1" baseline="-25000" dirty="0">
                <a:latin typeface="Times New Roman" pitchFamily="18" charset="0"/>
              </a:rPr>
              <a:t>i</a:t>
            </a:r>
            <a:r>
              <a:rPr lang="en-US" sz="800" i="1" baseline="-25000" dirty="0">
                <a:latin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Arial" pitchFamily="34" charset="0"/>
              </a:rPr>
              <a:t>,</a:t>
            </a:r>
            <a:r>
              <a:rPr lang="en-US" sz="800" i="1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x</a:t>
            </a:r>
            <a:r>
              <a:rPr lang="en-US" i="1" baseline="-25000" dirty="0" err="1" smtClean="0">
                <a:latin typeface="Times New Roman" pitchFamily="18" charset="0"/>
              </a:rPr>
              <a:t>j</a:t>
            </a:r>
            <a:r>
              <a:rPr lang="en-US" sz="800" i="1" baseline="-25000" dirty="0" err="1" smtClean="0">
                <a:latin typeface="Times New Roman" pitchFamily="18" charset="0"/>
              </a:rPr>
              <a:t>j</a:t>
            </a:r>
            <a:r>
              <a:rPr lang="en-US" dirty="0">
                <a:latin typeface="Times New Roman" pitchFamily="18" charset="0"/>
              </a:rPr>
              <a:t>)</a:t>
            </a:r>
            <a:r>
              <a:rPr lang="en-US" b="1" i="1" dirty="0">
                <a:latin typeface="Times New Roman" pitchFamily="18" charset="0"/>
              </a:rPr>
              <a:t> = </a:t>
            </a:r>
            <a:r>
              <a:rPr lang="el-GR" b="1" i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dirty="0">
                <a:latin typeface="Times New Roman" pitchFamily="18" charset="0"/>
              </a:rPr>
              <a:t>(</a:t>
            </a:r>
            <a:r>
              <a:rPr lang="en-US" b="1" dirty="0">
                <a:latin typeface="Times New Roman" pitchFamily="18" charset="0"/>
              </a:rPr>
              <a:t>x</a:t>
            </a:r>
            <a:r>
              <a:rPr lang="en-US" i="1" baseline="-25000" dirty="0">
                <a:latin typeface="Times New Roman" pitchFamily="18" charset="0"/>
              </a:rPr>
              <a:t>i </a:t>
            </a:r>
            <a:r>
              <a:rPr lang="en-US" dirty="0">
                <a:latin typeface="Times New Roman" pitchFamily="18" charset="0"/>
              </a:rPr>
              <a:t>)</a:t>
            </a:r>
            <a:r>
              <a:rPr lang="en-US" i="1" baseline="-25000" dirty="0">
                <a:latin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Arial" pitchFamily="34" charset="0"/>
              </a:rPr>
              <a:t>· </a:t>
            </a:r>
            <a:r>
              <a:rPr lang="el-GR" b="1" i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b="1" dirty="0" err="1" smtClean="0">
                <a:latin typeface="Times New Roman" pitchFamily="18" charset="0"/>
              </a:rPr>
              <a:t>x</a:t>
            </a:r>
            <a:r>
              <a:rPr lang="en-US" i="1" baseline="-25000" dirty="0" err="1" smtClean="0">
                <a:latin typeface="Times New Roman" pitchFamily="18" charset="0"/>
              </a:rPr>
              <a:t>j</a:t>
            </a:r>
            <a:r>
              <a:rPr lang="en-US" dirty="0" smtClean="0">
                <a:latin typeface="Times New Roman" pitchFamily="18" charset="0"/>
              </a:rPr>
              <a:t>)</a:t>
            </a:r>
            <a:endParaRPr lang="en-US" dirty="0">
              <a:latin typeface="Times New Roman" pitchFamily="18" charset="0"/>
            </a:endParaRPr>
          </a:p>
          <a:p>
            <a:pPr>
              <a:buFontTx/>
              <a:buChar char="•"/>
            </a:pPr>
            <a:endParaRPr lang="en-US" sz="900" dirty="0"/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This </a:t>
            </a:r>
            <a:r>
              <a:rPr lang="en-US" dirty="0"/>
              <a:t>gives a nonlinear decision boundary in the original feature space:</a:t>
            </a:r>
            <a:endParaRPr lang="el-GR" dirty="0"/>
          </a:p>
        </p:txBody>
      </p:sp>
      <p:graphicFrame>
        <p:nvGraphicFramePr>
          <p:cNvPr id="1088518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971800" y="4581525"/>
          <a:ext cx="2946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Equation" r:id="rId4" imgW="1218671" imgH="342751" progId="Equation.3">
                  <p:embed/>
                </p:oleObj>
              </mc:Choice>
              <mc:Fallback>
                <p:oleObj name="Equation" r:id="rId4" imgW="1218671" imgH="342751" progId="Equation.3">
                  <p:embed/>
                  <p:pic>
                    <p:nvPicPr>
                      <p:cNvPr id="1088518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581525"/>
                        <a:ext cx="2946400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0433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SVMs: Pros and cons</a:t>
            </a:r>
          </a:p>
        </p:txBody>
      </p:sp>
      <p:sp>
        <p:nvSpPr>
          <p:cNvPr id="99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715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Pros</a:t>
            </a:r>
            <a:endParaRPr lang="en-US" dirty="0"/>
          </a:p>
          <a:p>
            <a:pPr lvl="1"/>
            <a:r>
              <a:rPr lang="en-US" dirty="0"/>
              <a:t>Kernel-based framework is very powerful, </a:t>
            </a:r>
            <a:r>
              <a:rPr lang="en-US" dirty="0" smtClean="0"/>
              <a:t>flexible</a:t>
            </a:r>
          </a:p>
          <a:p>
            <a:pPr lvl="1"/>
            <a:r>
              <a:rPr lang="en-US" dirty="0" smtClean="0"/>
              <a:t>Often a sparse set of support vectors – compact at test time</a:t>
            </a:r>
            <a:endParaRPr lang="en-US" dirty="0"/>
          </a:p>
          <a:p>
            <a:pPr lvl="1"/>
            <a:r>
              <a:rPr lang="en-US" dirty="0" smtClean="0"/>
              <a:t>Work </a:t>
            </a:r>
            <a:r>
              <a:rPr lang="en-US" dirty="0"/>
              <a:t>very well in practice, even with </a:t>
            </a:r>
            <a:r>
              <a:rPr lang="en-US" dirty="0" smtClean="0"/>
              <a:t>small </a:t>
            </a:r>
            <a:r>
              <a:rPr lang="en-US" dirty="0"/>
              <a:t>training sample </a:t>
            </a:r>
            <a:r>
              <a:rPr lang="en-US" dirty="0" smtClean="0"/>
              <a:t>sizes</a:t>
            </a:r>
          </a:p>
          <a:p>
            <a:pPr lvl="1">
              <a:buNone/>
            </a:pPr>
            <a:r>
              <a:rPr lang="en-US" dirty="0"/>
              <a:t/>
            </a:r>
            <a:br>
              <a:rPr lang="en-US" dirty="0"/>
            </a:br>
            <a:endParaRPr lang="en-US" sz="1200" dirty="0"/>
          </a:p>
          <a:p>
            <a:pPr>
              <a:buFontTx/>
              <a:buChar char="•"/>
            </a:pPr>
            <a:r>
              <a:rPr lang="en-US" dirty="0"/>
              <a:t>Cons</a:t>
            </a:r>
          </a:p>
          <a:p>
            <a:pPr lvl="1"/>
            <a:r>
              <a:rPr lang="en-US" dirty="0"/>
              <a:t>No “direct” multi-class SVM, must combine two-class </a:t>
            </a:r>
            <a:r>
              <a:rPr lang="en-US" dirty="0" smtClean="0"/>
              <a:t>SVMs</a:t>
            </a:r>
          </a:p>
          <a:p>
            <a:pPr lvl="1"/>
            <a:r>
              <a:rPr lang="en-US" dirty="0" smtClean="0"/>
              <a:t>Can be tricky to select best kernel function for a problem</a:t>
            </a:r>
            <a:endParaRPr lang="en-US" dirty="0"/>
          </a:p>
          <a:p>
            <a:pPr lvl="1"/>
            <a:r>
              <a:rPr lang="en-US" dirty="0"/>
              <a:t>Computation, memory </a:t>
            </a:r>
          </a:p>
          <a:p>
            <a:pPr lvl="2"/>
            <a:r>
              <a:rPr lang="en-US" dirty="0"/>
              <a:t>During training time, must compute matrix of kernel values for every pair of examples</a:t>
            </a:r>
          </a:p>
          <a:p>
            <a:pPr lvl="2"/>
            <a:r>
              <a:rPr lang="en-US" dirty="0"/>
              <a:t>Learning can take a very long time for large-scale problems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4200" y="6657201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Lana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Lazebnik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26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283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6_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1736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1551</Words>
  <Application>Microsoft Office PowerPoint</Application>
  <PresentationFormat>On-screen Show (4:3)</PresentationFormat>
  <Paragraphs>344</Paragraphs>
  <Slides>49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75" baseType="lpstr">
      <vt:lpstr>MS PGothic</vt:lpstr>
      <vt:lpstr>MS PGothic</vt:lpstr>
      <vt:lpstr>Adobe Caslon Pro</vt:lpstr>
      <vt:lpstr>Arial</vt:lpstr>
      <vt:lpstr>Arial</vt:lpstr>
      <vt:lpstr>Calibri</vt:lpstr>
      <vt:lpstr>Calibri Light</vt:lpstr>
      <vt:lpstr>Cambria Math</vt:lpstr>
      <vt:lpstr>Times</vt:lpstr>
      <vt:lpstr>Times New Roman</vt:lpstr>
      <vt:lpstr>Wingdings</vt:lpstr>
      <vt:lpstr>Office Theme</vt:lpstr>
      <vt:lpstr>7_Blank Presentation</vt:lpstr>
      <vt:lpstr>8_Blank Presentation</vt:lpstr>
      <vt:lpstr>3_Office Theme</vt:lpstr>
      <vt:lpstr>9_Blank Presentation</vt:lpstr>
      <vt:lpstr>Default Design</vt:lpstr>
      <vt:lpstr>8_Default Design</vt:lpstr>
      <vt:lpstr>29_Default Design</vt:lpstr>
      <vt:lpstr>1_Office Theme</vt:lpstr>
      <vt:lpstr>5_Office Theme</vt:lpstr>
      <vt:lpstr>4_Office Theme</vt:lpstr>
      <vt:lpstr>6_Office Theme</vt:lpstr>
      <vt:lpstr>7_Office Theme</vt:lpstr>
      <vt:lpstr>dan-berkeley-nlp-v1</vt:lpstr>
      <vt:lpstr>Equation</vt:lpstr>
      <vt:lpstr>PowerPoint Presentation</vt:lpstr>
      <vt:lpstr>Last time</vt:lpstr>
      <vt:lpstr>Today</vt:lpstr>
      <vt:lpstr>Recall: Linear classifiers</vt:lpstr>
      <vt:lpstr>Recall: Linear classifiers</vt:lpstr>
      <vt:lpstr>Recall: Support Vector Machines (SVMs)</vt:lpstr>
      <vt:lpstr>Recall: Form of SVM solution</vt:lpstr>
      <vt:lpstr>Nonlinear SVMs</vt:lpstr>
      <vt:lpstr>SVMs: Pros and cons</vt:lpstr>
      <vt:lpstr>Review questions</vt:lpstr>
      <vt:lpstr>Scoring a sliding window detector</vt:lpstr>
      <vt:lpstr>Scoring a sliding window detector</vt:lpstr>
      <vt:lpstr>Scoring an object detector</vt:lpstr>
      <vt:lpstr>Recalll: Examples of kernel functions</vt:lpstr>
      <vt:lpstr>Discriminative classification with sets of features?</vt:lpstr>
      <vt:lpstr>Partially matching sets of features</vt:lpstr>
      <vt:lpstr>Pyramid match: main idea</vt:lpstr>
      <vt:lpstr>Pyramid match: main idea</vt:lpstr>
      <vt:lpstr>Pyramid match</vt:lpstr>
      <vt:lpstr>Pyramid match</vt:lpstr>
      <vt:lpstr>BoW Issue: No spatial layout preserved!</vt:lpstr>
      <vt:lpstr>Spatial pyramid match</vt:lpstr>
      <vt:lpstr>Spatial pyramid match</vt:lpstr>
      <vt:lpstr>PowerPoint Presentation</vt:lpstr>
      <vt:lpstr>PowerPoint Presentation</vt:lpstr>
      <vt:lpstr>Summary: Past week</vt:lpstr>
      <vt:lpstr>Today</vt:lpstr>
      <vt:lpstr>Traditional Image Categorization: Training phase</vt:lpstr>
      <vt:lpstr>Traditional Image Categorization: Testing phase</vt:lpstr>
      <vt:lpstr>Features have been key</vt:lpstr>
      <vt:lpstr>Learning a Hierarchy of Feature Extractors </vt:lpstr>
      <vt:lpstr>Learning Feature Hierarchy</vt:lpstr>
      <vt:lpstr>Learning Feature Hierarchy</vt:lpstr>
      <vt:lpstr>Biological neuron and Perceptrons</vt:lpstr>
      <vt:lpstr>Simple, Complex and Hypercomplex cells </vt:lpstr>
      <vt:lpstr>Hubel/Wiesel Architecture and Multi-layer Neural Network</vt:lpstr>
      <vt:lpstr>Neuron: Linear Perceptron</vt:lpstr>
      <vt:lpstr>Multi-layer Neural Network</vt:lpstr>
      <vt:lpstr>Two-layer perceptron network</vt:lpstr>
      <vt:lpstr>Two-layer perceptron network</vt:lpstr>
      <vt:lpstr>Two-layer perceptron network</vt:lpstr>
      <vt:lpstr>Learning w</vt:lpstr>
      <vt:lpstr>Hill climbing</vt:lpstr>
      <vt:lpstr>Two-layer perceptron network</vt:lpstr>
      <vt:lpstr>Two-layer perceptron network</vt:lpstr>
      <vt:lpstr>Two-layer neural network</vt:lpstr>
      <vt:lpstr>Neural network properties</vt:lpstr>
      <vt:lpstr>Recap</vt:lpstr>
      <vt:lpstr>Coming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2017-04-25T03:56:42Z</dcterms:created>
  <dcterms:modified xsi:type="dcterms:W3CDTF">2017-04-25T03:58:07Z</dcterms:modified>
</cp:coreProperties>
</file>