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12" r:id="rId4"/>
    <p:sldMasterId id="2147483724" r:id="rId5"/>
    <p:sldMasterId id="2147483737" r:id="rId6"/>
    <p:sldMasterId id="2147483823" r:id="rId7"/>
    <p:sldMasterId id="2147483859" r:id="rId8"/>
    <p:sldMasterId id="2147483887" r:id="rId9"/>
    <p:sldMasterId id="2147483902" r:id="rId10"/>
    <p:sldMasterId id="2147483976" r:id="rId11"/>
  </p:sldMasterIdLst>
  <p:notesMasterIdLst>
    <p:notesMasterId r:id="rId51"/>
  </p:notesMasterIdLst>
  <p:handoutMasterIdLst>
    <p:handoutMasterId r:id="rId52"/>
  </p:handoutMasterIdLst>
  <p:sldIdLst>
    <p:sldId id="344" r:id="rId12"/>
    <p:sldId id="402" r:id="rId13"/>
    <p:sldId id="347" r:id="rId14"/>
    <p:sldId id="348" r:id="rId15"/>
    <p:sldId id="349" r:id="rId16"/>
    <p:sldId id="366" r:id="rId17"/>
    <p:sldId id="269" r:id="rId18"/>
    <p:sldId id="270" r:id="rId19"/>
    <p:sldId id="271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8" r:id="rId33"/>
    <p:sldId id="289" r:id="rId34"/>
    <p:sldId id="285" r:id="rId35"/>
    <p:sldId id="367" r:id="rId36"/>
    <p:sldId id="368" r:id="rId37"/>
    <p:sldId id="403" r:id="rId38"/>
    <p:sldId id="370" r:id="rId39"/>
    <p:sldId id="377" r:id="rId40"/>
    <p:sldId id="378" r:id="rId41"/>
    <p:sldId id="401" r:id="rId42"/>
    <p:sldId id="379" r:id="rId43"/>
    <p:sldId id="380" r:id="rId44"/>
    <p:sldId id="381" r:id="rId45"/>
    <p:sldId id="382" r:id="rId46"/>
    <p:sldId id="383" r:id="rId47"/>
    <p:sldId id="384" r:id="rId48"/>
    <p:sldId id="438" r:id="rId49"/>
    <p:sldId id="439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597" autoAdjust="0"/>
  </p:normalViewPr>
  <p:slideViewPr>
    <p:cSldViewPr>
      <p:cViewPr>
        <p:scale>
          <a:sx n="33" d="100"/>
          <a:sy n="33" d="100"/>
        </p:scale>
        <p:origin x="1684" y="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10.wmf"/><Relationship Id="rId1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10.wmf"/><Relationship Id="rId1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E8F5AC9-FEA5-4229-BC22-AFCC2839B502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D1049D-F76A-421F-993D-CCB6F31B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ECD1E6-2A5A-4CBE-B74B-E103D8F012F1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61E101E-B703-4926-9856-699E0BC26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6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76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1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81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5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6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BD45110-882B-47CF-832E-5B0F0F228325}" type="slidenum">
              <a:rPr lang="en-US" sz="1300" b="1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3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 lIns="96653" tIns="48326" rIns="96653" bIns="48326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5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31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18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9EC428-DE93-4437-AF15-93D5903589E7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6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0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40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2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F3F38-B629-4BFE-969A-827C86296078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26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46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F3F38-B629-4BFE-969A-827C86296078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28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81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EB955-E7F5-4783-8CF7-69EDFC2E5D97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29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20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EB955-E7F5-4783-8CF7-69EDFC2E5D97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30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77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46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9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49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8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32B468-EF8F-44C2-915B-AEAAC903B378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4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10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30D1969-8DF6-4ACE-AB8A-BBF50543F3BF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76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902D948-6617-4183-A553-B871B9C49FBD}" type="slidenum">
              <a:rPr lang="en-US" sz="1200" b="1">
                <a:solidFill>
                  <a:srgbClr val="000000"/>
                </a:solidFill>
                <a:latin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9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53" tIns="48326" rIns="96653" bIns="48326"/>
          <a:lstStyle/>
          <a:p>
            <a:pPr eaLnBrk="1" hangingPunct="1"/>
            <a:endParaRPr lang="en-US"/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5EF4DE-3611-44BF-920F-B197A7F5B26A}" type="slidenum">
              <a:rPr lang="en-US" sz="1300" b="1">
                <a:solidFill>
                  <a:srgbClr val="000000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3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5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E830A0B-738C-4191-A719-ACF2B964B72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A8B7D6-0E3A-44D3-B498-A66DB48DF9D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86D6-2530-4174-9DA5-A7F60A50D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4034-1821-4761-ABC2-EB51B015F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84F3-5A36-4AC6-A6DA-5D5DC1536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8E57-9EA9-409F-8FB4-F17BC1F01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6B2-391C-4D51-8B43-5FCB9F346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AD86-2737-4EFB-9CAB-8DCDC32047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D2BD-3CD5-4476-8F5C-4E8595E41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4448-67F9-4D57-8163-78EC18095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E047-49FD-4269-BEC0-2058549FB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C248-669F-4429-9C08-0DD6FCAD0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5147E01-09ED-4433-8039-C74E9399E9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0123-028C-4940-A9A2-B25AB433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26EE-767E-4ECC-B93A-381E986AA4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03B4-0E3B-41BB-89C2-29B4802C2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1DD697A-C78C-4F07-B512-70FC0A892DB6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CED6025-D0F2-4977-8699-629DA55E6920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07C8-829D-4BED-80D0-396216B14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31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3202-6032-4398-816A-8AC20E230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0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CB19-1C00-46EB-95E5-FC6DE6FE5C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87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2DE4-3975-4D81-9234-8C24AEADCF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600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B6DE-3EC2-4600-BA32-ECA1B2995D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299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629A-99BA-43CE-910B-DE79E020FC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0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BCB8486-4184-4E35-BDA2-799349079ECB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E2C88F-8E7D-4B70-B540-90C1281E8EE4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158D-3111-4441-A775-49823B22BC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51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FC6A-C4FA-4FAE-8CCF-DCD4EF18C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724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0164F-EAAB-4283-99BF-B9E434354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9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CB9A-9E34-4D09-8302-9742DF7F1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57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B9EF0-7E4F-4554-8D12-4A5B9B407E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341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157C-4016-434D-8329-A6BA8E355C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6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C0C4697-0A5F-416D-9AD6-2233F872969B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D9FD954-69C7-4397-A2C3-34B1EE61B7F4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B53A752-FEDB-4F5A-9115-126C7A64BD6D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4AB1C4E-9A48-4031-999A-AECEC0481CC5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B233AB0-952B-4E4A-BC12-6FA4EF6C7A1B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5552418-E782-477A-8834-660C76DF4B58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E975C6D-BF9B-46AD-B454-D189D933EABB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89C0833-5B54-4BAC-A508-21F4E143BA0D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805DEAD-5C39-46A2-9274-5E83154903F9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139628-0D2E-4065-A4A9-AF8814DA4965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3555589-795D-493C-B2A9-4D67184DF58C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033826E-73C9-41AE-A97D-F39E670A47A1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0F80740-5A20-45D3-9791-90D656966BCC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D984E2A-04DB-406F-9D6E-2ACC98261675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6625FEA-4152-456A-8474-D2CABC26C625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86A7FA0-5E7C-4882-886D-A0CF55255E7E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85E0727-ABAA-4143-932C-F7CA7125BF16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23C1577-9725-4FFD-A7FD-6025CEE31903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5580C80-1A1B-419E-9016-CE361555F0BF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E4C808C-9C20-4198-9AA4-79901C416910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5C782EE-D34F-4A5C-8502-7AA85E721B3A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D714A26-9198-4FE8-A940-B886BBFD057A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C49FD6F-7CFD-4B2A-8113-FA80D34CB5EF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5538B0C-24AA-454C-9638-45CA6BC78EB7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E161FFA-9375-46FD-AD8D-066293C432DE}" type="datetimeFigureOut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4E422A-9270-488C-BB5F-408810C2C1F6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0755A1-8751-4675-9E36-058C833F661A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F8FFF9-2F05-47E3-A809-B4A4FA19BDB5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03A55E-A869-4852-B5DE-7B96E93DB234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E427350-5004-4833-8037-0700A6454A34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5243FDC-8D8F-428A-9297-B423FBF67D20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128017-EAB6-4076-B241-33285B38CDB1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AE23015-C6F5-43B1-875E-9EFA23F57DBB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462FEBD-0D9D-4236-AB2F-FE6226448288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77F2FC-66C1-4DD5-9330-6D1FE0DB4130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60892C-DB88-4985-9DE3-E998F189A000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1461B4-5510-4A58-BF6F-F4D2204E2DA9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D38C49-6E39-42C6-8C52-F7DFEB28A798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8EA3B3-E508-4EC8-B6DD-4C4D785EAB6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871978-B223-4674-8BDB-1EFCBE21A1D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2734D62-26C6-4182-959D-818E253EE47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CADB3E-EBB5-4ACC-91D9-102C639887D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800A0A-CED3-4074-A840-4C79A84D7ACA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299EBE-0DC3-425D-BDED-4360F9A341C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E3D74-C051-43DE-A96D-D969CAAEFA1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35B840-1C6A-413A-A854-9B75F4BD4C4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BA1D10-C1F5-4658-980B-31FE764D3E1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010020-2254-4328-B6BC-DC4558FE79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2E3049-1498-41B0-AB4D-5C47FAA81BF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26071E-528B-4A88-B8DE-DD15F9DB6C4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212F99B-DC5B-45E6-BA6E-13A2EAD28B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1F677C-2A91-4E56-BD02-E13A2F9C2708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434524-F7FB-44A9-B514-E5DE8841BB6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5526B5-1213-46E4-B863-22385F76326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AB290BE-082C-421B-8C05-2CDBFEDB0C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391C2B4-C85E-49AB-A0D7-3E70605C63C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B7AD44A-81C7-4238-B815-10CE2DC34E4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06462E7-63BE-4277-87E6-5357B38F0B3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ECF9ADA-4C8B-4527-8F7A-0B118DB833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767FDC6-0B65-433E-9D4A-75FF5F31DAB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5DA447-C9DF-4488-9CBB-6F17C798D31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7C271DD-71D1-459E-ADB6-D25204FAE7BD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34C94BC-A0CF-4C5F-B219-EC80BD75F52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C6AE18C-426D-49FE-B4FC-B13838DBC79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66C77C-4B6C-4F3F-996C-D5712619A73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CFB227F-B643-4B9B-81F8-5DBE4D891F6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CA4E9F-DE67-4FAC-93CC-3D7289E7AF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9B66D5-F3A1-4416-A81E-B36C2F192D7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E2BE973-72C3-435D-BF63-2B9FDA17ACD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E9FCCE-4FD6-4ABE-AE8B-7139AB6BF26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7096540-09AE-413A-82E1-30D486588B0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CE0963E-ECCA-4E88-9BA2-D0EDCE770F1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470D91-8046-412D-834B-DCD6CE14F52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E47012-2789-4574-BC10-0BB8DCF690A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521CE79-F6BF-42A8-B758-2F6E0A30DC8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DF085F1-A4C1-4EEF-A0F9-9AF0F202D8D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BF256FA-E626-4650-A2C3-8F66C075C89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E4EC039-AE2B-4982-844D-245706E1AAF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69DEBA-50E0-4C1C-85B3-685BE7701879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758200A-016A-4983-95E3-B752D4CA16F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3C8FCD1-FBDA-462D-B28E-F3B469EA048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3067C5E-01CE-440D-9845-545F9B4AAB6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8BBA21-4730-48F4-AE53-B5D7DF825F57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DB2C2D-3C24-4C58-92F6-75547E2180D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AB1BBE0-9834-47F5-935C-DC5B8AC0FB78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E3E972A-B7DB-495D-B42F-421CB8CFFC3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A5776D0-57A4-4EB1-8F24-95DF10742A5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936191C-6B80-455C-A96D-6880E3C8B6A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2D09-2041-43A2-8F2E-618C7EC0D80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12CA-2F20-4E09-8322-A2AC6F386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AF6D6-90EA-4BFE-908C-BFFFDC4884B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7DEA-E711-4B25-8C09-03B00F638B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B093-2A12-408D-AB92-A43BDFF06D8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7D25-F8A7-4729-913A-9FCBE2A0B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D956-A823-485A-A3CB-18AF461E874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76CC-E9C9-4832-B591-10108C01D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C1A2-3547-41D0-AFDA-29B32A3D60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2C06-8C36-4D3A-A2E2-3898609F8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0EAC7-8196-4692-894D-B9986F6857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BF2D-1BD6-4DD4-A49B-23573400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A9CC57-DEE9-4734-9F5A-EF5D2A5CC7F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531E-E20C-4F09-AD28-3E01B7D39BA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3818-28FE-4E44-8132-37EA790AA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0CF0-D9FC-4880-910B-B1D563E2037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52FA-43D7-4E6E-B575-F70E79B76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DD5E-93F0-4B2A-BC33-BA34E90A8F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C645-4F99-49C2-92E7-87834A7E1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15D6-5F0D-46FD-AB85-89888BA88E9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57EB-D343-4375-8910-688D2A5D63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34826-99F2-4D38-B40A-A19DBC5CA16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402AB-E164-4648-B2CF-3E2FC547B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638EB-494E-48AF-8AB4-EC531FB112C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86FE-E9F1-4AC6-A1BA-BC0B5C458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AF6B-14FC-416C-BA4A-A8B2E4A60DC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40E5-9D9F-4A3F-83D0-1014A68BD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3F24-CC28-43AE-BC61-201B4E4AD2C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A25E-1CD4-41D0-99A5-EF7696BE7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41BC-93BB-423D-A888-4EABFC7A175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400D-3F56-4AF1-B04C-F988D7415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901D9-5325-4C61-8137-C83E294F1D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245037C-9063-4B20-926A-6F8AAA4A85A3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63E5-697A-4E3B-9A52-B1BD075CB9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60C40E-BD4A-452B-8AD4-ACC96359B895}" type="datetimeFigureOut">
              <a:rPr lang="en-US" b="1" kern="1200"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 b="1" kern="1200">
              <a:ea typeface="+mn-ea"/>
              <a:cs typeface="+mn-cs"/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24DD98D-F03C-4209-9EA0-AF6F50C42271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B41F3-CEEA-4086-AF34-BFEEBE44A07E}" type="slidenum">
              <a:rPr lang="en-US" b="1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/>
            </a:endParaRPr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/>
            </a:endParaRPr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764B28F-2545-40D3-9F7C-8CE9BBBB4E4C}" type="slidenum">
              <a:rPr lang="en-US" kern="1200"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/>
            </a:endParaRPr>
          </a:p>
        </p:txBody>
      </p:sp>
      <p:sp>
        <p:nvSpPr>
          <p:cNvPr id="489479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F828633-FD6D-414B-BC09-3175979DAF3C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D043A00-75FE-4827-9AEA-00A27744C48A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9D95244-536B-42C9-BEE2-49149B024EFA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70DDD-9AD0-43B4-A5A1-CFB600E923C8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1/23/2017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78CE4-C274-4B0B-AF8C-8F1AF67D77B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DEBFB-C3A9-481B-8928-A2D3C1A000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1.png"/><Relationship Id="rId5" Type="http://schemas.openxmlformats.org/officeDocument/2006/relationships/tags" Target="../tags/tag5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9.xml"/><Relationship Id="rId7" Type="http://schemas.openxmlformats.org/officeDocument/2006/relationships/image" Target="../media/image26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33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3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tags" Target="../tags/tag14.xml"/><Relationship Id="rId11" Type="http://schemas.openxmlformats.org/officeDocument/2006/relationships/image" Target="../media/image31.png"/><Relationship Id="rId5" Type="http://schemas.openxmlformats.org/officeDocument/2006/relationships/tags" Target="../tags/tag13.xml"/><Relationship Id="rId10" Type="http://schemas.openxmlformats.org/officeDocument/2006/relationships/image" Target="../media/image30.png"/><Relationship Id="rId4" Type="http://schemas.openxmlformats.org/officeDocument/2006/relationships/tags" Target="../tags/tag12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8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37.png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33.png"/><Relationship Id="rId5" Type="http://schemas.openxmlformats.org/officeDocument/2006/relationships/tags" Target="../tags/tag18.xml"/><Relationship Id="rId10" Type="http://schemas.openxmlformats.org/officeDocument/2006/relationships/image" Target="../media/image36.png"/><Relationship Id="rId4" Type="http://schemas.openxmlformats.org/officeDocument/2006/relationships/tags" Target="../tags/tag17.xm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9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50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49.png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33.png"/><Relationship Id="rId5" Type="http://schemas.openxmlformats.org/officeDocument/2006/relationships/tags" Target="../tags/tag22.xml"/><Relationship Id="rId10" Type="http://schemas.openxmlformats.org/officeDocument/2006/relationships/image" Target="../media/image48.png"/><Relationship Id="rId4" Type="http://schemas.openxmlformats.org/officeDocument/2006/relationships/tags" Target="../tags/tag21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54.png"/><Relationship Id="rId18" Type="http://schemas.openxmlformats.org/officeDocument/2006/relationships/image" Target="../media/image57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52.png"/><Relationship Id="rId17" Type="http://schemas.openxmlformats.org/officeDocument/2006/relationships/image" Target="../media/image53.png"/><Relationship Id="rId2" Type="http://schemas.openxmlformats.org/officeDocument/2006/relationships/tags" Target="../tags/tag23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9.vml"/><Relationship Id="rId6" Type="http://schemas.openxmlformats.org/officeDocument/2006/relationships/tags" Target="../tags/tag27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26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58.png"/><Relationship Id="rId4" Type="http://schemas.openxmlformats.org/officeDocument/2006/relationships/tags" Target="../tags/tag25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slideLayout" Target="../slideLayouts/slideLayout50.xml"/><Relationship Id="rId7" Type="http://schemas.openxmlformats.org/officeDocument/2006/relationships/oleObject" Target="../embeddings/oleObject17.bin"/><Relationship Id="rId2" Type="http://schemas.openxmlformats.org/officeDocument/2006/relationships/tags" Target="../tags/tag2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50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04.wmf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.png"/><Relationship Id="rId10" Type="http://schemas.openxmlformats.org/officeDocument/2006/relationships/image" Target="../media/image106.wmf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png"/><Relationship Id="rId4" Type="http://schemas.openxmlformats.org/officeDocument/2006/relationships/image" Target="../media/image10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9.png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11" Type="http://schemas.openxmlformats.org/officeDocument/2006/relationships/image" Target="../media/image108.wmf"/><Relationship Id="rId5" Type="http://schemas.openxmlformats.org/officeDocument/2006/relationships/image" Target="../media/image107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1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11" Type="http://schemas.openxmlformats.org/officeDocument/2006/relationships/image" Target="../media/image108.wmf"/><Relationship Id="rId5" Type="http://schemas.openxmlformats.org/officeDocument/2006/relationships/image" Target="../media/image107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1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Image gradients and edges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Tues Jan 24, 2017</a:t>
            </a:r>
          </a:p>
          <a:p>
            <a:r>
              <a:rPr lang="en-US" dirty="0" smtClean="0"/>
              <a:t>Kristen Grauman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pic>
        <p:nvPicPr>
          <p:cNvPr id="4" name="Picture 2" descr="cann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76201"/>
            <a:ext cx="2039216" cy="20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6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953000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953000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dirty="0" smtClean="0"/>
              <a:t>Derivatives and edges</a:t>
            </a:r>
          </a:p>
        </p:txBody>
      </p:sp>
      <p:pic>
        <p:nvPicPr>
          <p:cNvPr id="110595" name="Picture 4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596" name="Line 5"/>
          <p:cNvSpPr>
            <a:spLocks noChangeShapeType="1"/>
          </p:cNvSpPr>
          <p:nvPr/>
        </p:nvSpPr>
        <p:spPr bwMode="auto">
          <a:xfrm>
            <a:off x="228600" y="39624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7" name="Text Box 6"/>
          <p:cNvSpPr txBox="1">
            <a:spLocks noChangeArrowheads="1"/>
          </p:cNvSpPr>
          <p:nvPr/>
        </p:nvSpPr>
        <p:spPr bwMode="auto">
          <a:xfrm>
            <a:off x="1174750" y="2514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image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2254250"/>
            <a:ext cx="2851150" cy="2725738"/>
            <a:chOff x="1968" y="1420"/>
            <a:chExt cx="1796" cy="1717"/>
          </a:xfrm>
        </p:grpSpPr>
        <p:sp>
          <p:nvSpPr>
            <p:cNvPr id="110611" name="Rectangle 8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12" name="Freeform 9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13" name="Freeform 10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14" name="Text Box 11"/>
            <p:cNvSpPr txBox="1">
              <a:spLocks noChangeArrowheads="1"/>
            </p:cNvSpPr>
            <p:nvPr/>
          </p:nvSpPr>
          <p:spPr bwMode="auto">
            <a:xfrm>
              <a:off x="1968" y="1420"/>
              <a:ext cx="1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intensity function</a:t>
              </a:r>
              <a:b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(along horizontal scanline)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2528888"/>
            <a:ext cx="2743200" cy="2451100"/>
            <a:chOff x="3888" y="1593"/>
            <a:chExt cx="1728" cy="1544"/>
          </a:xfrm>
        </p:grpSpPr>
        <p:sp>
          <p:nvSpPr>
            <p:cNvPr id="110606" name="Rectangle 13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110609" name="Freeform 15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79 h 630"/>
                  <a:gd name="T6" fmla="*/ 399 w 909"/>
                  <a:gd name="T7" fmla="*/ 409 h 630"/>
                  <a:gd name="T8" fmla="*/ 459 w 909"/>
                  <a:gd name="T9" fmla="*/ 600 h 630"/>
                  <a:gd name="T10" fmla="*/ 528 w 909"/>
                  <a:gd name="T11" fmla="*/ 412 h 630"/>
                  <a:gd name="T12" fmla="*/ 564 w 909"/>
                  <a:gd name="T13" fmla="*/ 91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610" name="Freeform 16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79 h 630"/>
                  <a:gd name="T6" fmla="*/ 399 w 909"/>
                  <a:gd name="T7" fmla="*/ 409 h 630"/>
                  <a:gd name="T8" fmla="*/ 459 w 909"/>
                  <a:gd name="T9" fmla="*/ 600 h 630"/>
                  <a:gd name="T10" fmla="*/ 528 w 909"/>
                  <a:gd name="T11" fmla="*/ 412 h 630"/>
                  <a:gd name="T12" fmla="*/ 564 w 909"/>
                  <a:gd name="T13" fmla="*/ 91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0608" name="Text Box 17"/>
            <p:cNvSpPr txBox="1">
              <a:spLocks noChangeArrowheads="1"/>
            </p:cNvSpPr>
            <p:nvPr/>
          </p:nvSpPr>
          <p:spPr bwMode="auto">
            <a:xfrm>
              <a:off x="4216" y="1593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first derivative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89700" y="3276600"/>
            <a:ext cx="2305050" cy="3200400"/>
            <a:chOff x="4088" y="2064"/>
            <a:chExt cx="1452" cy="2016"/>
          </a:xfrm>
        </p:grpSpPr>
        <p:sp>
          <p:nvSpPr>
            <p:cNvPr id="110603" name="Line 19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04" name="Line 20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05" name="Text Box 21"/>
            <p:cNvSpPr txBox="1">
              <a:spLocks noChangeArrowheads="1"/>
            </p:cNvSpPr>
            <p:nvPr/>
          </p:nvSpPr>
          <p:spPr bwMode="auto">
            <a:xfrm>
              <a:off x="4088" y="3676"/>
              <a:ext cx="1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edges correspond to</a:t>
              </a:r>
              <a:b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extrema of derivative</a:t>
              </a:r>
            </a:p>
          </p:txBody>
        </p:sp>
      </p:grpSp>
      <p:sp>
        <p:nvSpPr>
          <p:cNvPr id="110601" name="TextBox 4"/>
          <p:cNvSpPr txBox="1">
            <a:spLocks noChangeArrowheads="1"/>
          </p:cNvSpPr>
          <p:nvPr/>
        </p:nvSpPr>
        <p:spPr bwMode="auto">
          <a:xfrm>
            <a:off x="7543800" y="6621463"/>
            <a:ext cx="219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Source: L. Lazebnik</a:t>
            </a:r>
          </a:p>
        </p:txBody>
      </p:sp>
      <p:sp>
        <p:nvSpPr>
          <p:cNvPr id="110602" name="Rectangle 22"/>
          <p:cNvSpPr>
            <a:spLocks noChangeArrowheads="1"/>
          </p:cNvSpPr>
          <p:nvPr/>
        </p:nvSpPr>
        <p:spPr bwMode="auto">
          <a:xfrm>
            <a:off x="774700" y="1165225"/>
            <a:ext cx="7229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An edge is a place of rapid change in the image intensity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Derivatives with convolution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238250"/>
            <a:ext cx="8142287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For 2D function, f(</a:t>
            </a:r>
            <a:r>
              <a:rPr lang="en-US" sz="2400" dirty="0" err="1" smtClean="0"/>
              <a:t>x,y</a:t>
            </a:r>
            <a:r>
              <a:rPr lang="en-US" sz="2400" dirty="0" smtClean="0"/>
              <a:t>), the partial derivative is: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10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For discrete data, we can approximate using finite differences:</a:t>
            </a:r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To implement above as convolution, what would be the associated filter?</a:t>
            </a:r>
          </a:p>
        </p:txBody>
      </p:sp>
      <p:graphicFrame>
        <p:nvGraphicFramePr>
          <p:cNvPr id="5122" name="Object 16"/>
          <p:cNvGraphicFramePr>
            <a:graphicFrameLocks noChangeAspect="1"/>
          </p:cNvGraphicFramePr>
          <p:nvPr/>
        </p:nvGraphicFramePr>
        <p:xfrm>
          <a:off x="1176338" y="1749425"/>
          <a:ext cx="56943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4" imgW="2171520" imgH="393480" progId="Equation.3">
                  <p:embed/>
                </p:oleObj>
              </mc:Choice>
              <mc:Fallback>
                <p:oleObj name="Equation" r:id="rId4" imgW="217152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749425"/>
                        <a:ext cx="5694362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1" name="Object 17"/>
          <p:cNvGraphicFramePr>
            <a:graphicFrameLocks noChangeAspect="1"/>
          </p:cNvGraphicFramePr>
          <p:nvPr/>
        </p:nvGraphicFramePr>
        <p:xfrm>
          <a:off x="1176338" y="3967163"/>
          <a:ext cx="50276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6" imgW="1917360" imgH="393480" progId="Equation.3">
                  <p:embed/>
                </p:oleObj>
              </mc:Choice>
              <mc:Fallback>
                <p:oleObj name="Equation" r:id="rId6" imgW="19173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967163"/>
                        <a:ext cx="5027612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 cstate="print"/>
          <a:srcRect t="49619"/>
          <a:stretch>
            <a:fillRect/>
          </a:stretch>
        </p:blipFill>
        <p:spPr bwMode="auto">
          <a:xfrm>
            <a:off x="1816100" y="3429000"/>
            <a:ext cx="56149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Partial derivatives of an image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476375" y="5939135"/>
            <a:ext cx="629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Which shows changes with respect to x?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 cstate="print"/>
          <a:srcRect t="2129" r="51144" b="50381"/>
          <a:stretch>
            <a:fillRect/>
          </a:stretch>
        </p:blipFill>
        <p:spPr bwMode="auto">
          <a:xfrm>
            <a:off x="3276600" y="982663"/>
            <a:ext cx="27432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256463" y="4676775"/>
            <a:ext cx="547687" cy="1016000"/>
            <a:chOff x="4097330" y="1789047"/>
            <a:chExt cx="547696" cy="1015663"/>
          </a:xfrm>
        </p:grpSpPr>
        <p:sp>
          <p:nvSpPr>
            <p:cNvPr id="6163" name="TextBox 25"/>
            <p:cNvSpPr txBox="1">
              <a:spLocks noChangeArrowheads="1"/>
            </p:cNvSpPr>
            <p:nvPr/>
          </p:nvSpPr>
          <p:spPr bwMode="auto">
            <a:xfrm>
              <a:off x="4097331" y="1789047"/>
              <a:ext cx="547695" cy="101566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-1     1</a:t>
              </a:r>
            </a:p>
          </p:txBody>
        </p:sp>
        <p:cxnSp>
          <p:nvCxnSpPr>
            <p:cNvPr id="6164" name="Straight Connector 27"/>
            <p:cNvCxnSpPr>
              <a:cxnSpLocks noChangeShapeType="1"/>
              <a:stCxn id="6163" idx="1"/>
              <a:endCxn id="6163" idx="3"/>
            </p:cNvCxnSpPr>
            <p:nvPr/>
          </p:nvCxnSpPr>
          <p:spPr bwMode="auto">
            <a:xfrm rot="10800000" flipH="1">
              <a:off x="4097330" y="2296879"/>
              <a:ext cx="54769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405813" y="4676775"/>
            <a:ext cx="547687" cy="1016000"/>
            <a:chOff x="4097330" y="1789047"/>
            <a:chExt cx="547696" cy="1015663"/>
          </a:xfrm>
        </p:grpSpPr>
        <p:sp>
          <p:nvSpPr>
            <p:cNvPr id="6161" name="TextBox 25"/>
            <p:cNvSpPr txBox="1">
              <a:spLocks noChangeArrowheads="1"/>
            </p:cNvSpPr>
            <p:nvPr/>
          </p:nvSpPr>
          <p:spPr bwMode="auto">
            <a:xfrm>
              <a:off x="4097331" y="1789047"/>
              <a:ext cx="547695" cy="101566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1     -1</a:t>
              </a:r>
            </a:p>
          </p:txBody>
        </p:sp>
        <p:cxnSp>
          <p:nvCxnSpPr>
            <p:cNvPr id="6162" name="Straight Connector 27"/>
            <p:cNvCxnSpPr>
              <a:cxnSpLocks noChangeShapeType="1"/>
              <a:stCxn id="6161" idx="1"/>
              <a:endCxn id="6161" idx="3"/>
            </p:cNvCxnSpPr>
            <p:nvPr/>
          </p:nvCxnSpPr>
          <p:spPr bwMode="auto">
            <a:xfrm rot="10800000" flipH="1">
              <a:off x="4097330" y="2296879"/>
              <a:ext cx="54769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21613" y="5005388"/>
            <a:ext cx="87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85100" y="4437063"/>
            <a:ext cx="1131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6550" y="4999038"/>
            <a:ext cx="1168400" cy="554037"/>
            <a:chOff x="336492" y="4999059"/>
            <a:chExt cx="1168400" cy="554038"/>
          </a:xfrm>
        </p:grpSpPr>
        <p:sp>
          <p:nvSpPr>
            <p:cNvPr id="6159" name="TextBox 14"/>
            <p:cNvSpPr txBox="1">
              <a:spLocks noChangeArrowheads="1"/>
            </p:cNvSpPr>
            <p:nvPr/>
          </p:nvSpPr>
          <p:spPr bwMode="auto">
            <a:xfrm>
              <a:off x="336492" y="4999059"/>
              <a:ext cx="1168400" cy="55403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-1    1</a:t>
              </a:r>
            </a:p>
          </p:txBody>
        </p:sp>
        <p:cxnSp>
          <p:nvCxnSpPr>
            <p:cNvPr id="6160" name="Straight Connector 15"/>
            <p:cNvCxnSpPr>
              <a:cxnSpLocks noChangeShapeType="1"/>
              <a:stCxn id="6159" idx="0"/>
              <a:endCxn id="6159" idx="2"/>
            </p:cNvCxnSpPr>
            <p:nvPr/>
          </p:nvCxnSpPr>
          <p:spPr bwMode="auto">
            <a:xfrm rot="16200000" flipH="1">
              <a:off x="644467" y="5275284"/>
              <a:ext cx="554038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aphicFrame>
        <p:nvGraphicFramePr>
          <p:cNvPr id="107542" name="Object 22"/>
          <p:cNvGraphicFramePr>
            <a:graphicFrameLocks noChangeAspect="1"/>
          </p:cNvGraphicFramePr>
          <p:nvPr/>
        </p:nvGraphicFramePr>
        <p:xfrm>
          <a:off x="300038" y="2798763"/>
          <a:ext cx="14319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798763"/>
                        <a:ext cx="143192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7346950" y="2808288"/>
          <a:ext cx="14319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7" imgW="545760" imgH="419040" progId="Equation.3">
                  <p:embed/>
                </p:oleObj>
              </mc:Choice>
              <mc:Fallback>
                <p:oleObj name="Equation" r:id="rId7" imgW="54576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2808288"/>
                        <a:ext cx="143192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19400" y="6488113"/>
            <a:ext cx="416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(showing </a:t>
            </a: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filters for correlation)</a:t>
            </a: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819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528389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11267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endParaRPr>
                </a:p>
              </p:txBody>
            </p:sp>
          </p:grpSp>
          <p:pic>
            <p:nvPicPr>
              <p:cNvPr id="112669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667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sp>
        <p:nvSpPr>
          <p:cNvPr id="11264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gradient</a:t>
            </a:r>
          </a:p>
        </p:txBody>
      </p:sp>
      <p:sp>
        <p:nvSpPr>
          <p:cNvPr id="11264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0772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The gradient of an image: 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000" smtClean="0"/>
              <a:t>The gradient points in the direction of most rapid change in intensity</a:t>
            </a:r>
          </a:p>
        </p:txBody>
      </p:sp>
      <p:pic>
        <p:nvPicPr>
          <p:cNvPr id="112645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1371600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8396" name="Rectangle 12"/>
          <p:cNvSpPr>
            <a:spLocks noChangeArrowheads="1"/>
          </p:cNvSpPr>
          <p:nvPr/>
        </p:nvSpPr>
        <p:spPr bwMode="auto">
          <a:xfrm>
            <a:off x="1066800" y="2819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  <p:sp>
        <p:nvSpPr>
          <p:cNvPr id="112647" name="Line 13"/>
          <p:cNvSpPr>
            <a:spLocks noChangeShapeType="1"/>
          </p:cNvSpPr>
          <p:nvPr/>
        </p:nvSpPr>
        <p:spPr bwMode="auto">
          <a:xfrm>
            <a:off x="1219200" y="3352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12648" name="Oval 14"/>
          <p:cNvSpPr>
            <a:spLocks noChangeArrowheads="1"/>
          </p:cNvSpPr>
          <p:nvPr/>
        </p:nvSpPr>
        <p:spPr bwMode="auto">
          <a:xfrm>
            <a:off x="1162050" y="3314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pic>
        <p:nvPicPr>
          <p:cNvPr id="112649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2894013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802063" y="2819400"/>
            <a:ext cx="1882775" cy="1157288"/>
            <a:chOff x="2395" y="1776"/>
            <a:chExt cx="1186" cy="729"/>
          </a:xfrm>
        </p:grpSpPr>
        <p:pic>
          <p:nvPicPr>
            <p:cNvPr id="112662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8402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12665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85800" y="2819400"/>
            <a:ext cx="8077200" cy="3886200"/>
            <a:chOff x="432" y="1776"/>
            <a:chExt cx="5088" cy="2448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152" y="1776"/>
              <a:ext cx="306" cy="321"/>
              <a:chOff x="4152" y="1776"/>
              <a:chExt cx="306" cy="321"/>
            </a:xfrm>
          </p:grpSpPr>
          <p:sp>
            <p:nvSpPr>
              <p:cNvPr id="112658" name="Line 23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12659" name="Line 24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12660" name="Freeform 25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endParaRPr>
              </a:p>
            </p:txBody>
          </p:sp>
          <p:pic>
            <p:nvPicPr>
              <p:cNvPr id="112661" name="Picture 26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432" y="2592"/>
              <a:ext cx="5088" cy="1632"/>
              <a:chOff x="432" y="2592"/>
              <a:chExt cx="5088" cy="1632"/>
            </a:xfrm>
          </p:grpSpPr>
          <p:sp>
            <p:nvSpPr>
              <p:cNvPr id="112655" name="Rectangle 28"/>
              <p:cNvSpPr>
                <a:spLocks noChangeArrowheads="1"/>
              </p:cNvSpPr>
              <p:nvPr/>
            </p:nvSpPr>
            <p:spPr bwMode="auto">
              <a:xfrm>
                <a:off x="432" y="2592"/>
                <a:ext cx="5088" cy="1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rPr>
                  <a:t>The </a:t>
                </a:r>
                <a:r>
                  <a:rPr lang="en-US" sz="2000" b="1" kern="12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rPr>
                  <a:t>gradient direction</a:t>
                </a:r>
                <a:r>
                  <a:rPr lang="en-US" sz="2000" kern="12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rPr>
                  <a:t> (orientation of edge normal) is given by:</a:t>
                </a:r>
              </a:p>
              <a:p>
                <a: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endParaRPr>
              </a:p>
              <a:p>
                <a: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b="1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endParaRPr>
              </a:p>
              <a:p>
                <a: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rPr>
                  <a:t>The </a:t>
                </a:r>
                <a:r>
                  <a:rPr lang="en-US" sz="2000" b="1" kern="12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rPr>
                  <a:t>edge strength </a:t>
                </a:r>
                <a:r>
                  <a:rPr lang="en-US" sz="2000" kern="1200" dirty="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rPr>
                  <a:t>is given by the gradient magnitude</a:t>
                </a:r>
              </a:p>
            </p:txBody>
          </p:sp>
          <p:pic>
            <p:nvPicPr>
              <p:cNvPr id="112656" name="Picture 2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269" y="2887"/>
                <a:ext cx="176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57" name="Picture 30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248" y="3600"/>
                <a:ext cx="2336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2652" name="Text Box 31"/>
          <p:cNvSpPr txBox="1">
            <a:spLocks noChangeArrowheads="1"/>
          </p:cNvSpPr>
          <p:nvPr/>
        </p:nvSpPr>
        <p:spPr bwMode="auto">
          <a:xfrm>
            <a:off x="0" y="6583362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Slide credit </a:t>
            </a:r>
            <a:r>
              <a:rPr lang="en-US" sz="12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Steve </a:t>
            </a:r>
            <a:r>
              <a:rPr lang="en-US" sz="12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Seitz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 cstate="print"/>
          <a:srcRect l="50763" t="49619"/>
          <a:stretch>
            <a:fillRect/>
          </a:stretch>
        </p:blipFill>
        <p:spPr bwMode="auto">
          <a:xfrm>
            <a:off x="7643435" y="5638800"/>
            <a:ext cx="1119565" cy="10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6" cstate="print"/>
          <a:srcRect t="49619" r="51650"/>
          <a:stretch>
            <a:fillRect/>
          </a:stretch>
        </p:blipFill>
        <p:spPr bwMode="auto">
          <a:xfrm>
            <a:off x="6477000" y="5638800"/>
            <a:ext cx="1099409" cy="10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685800" y="5257800"/>
            <a:ext cx="8153400" cy="144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noise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Consider a single row or column of the image</a:t>
            </a:r>
          </a:p>
          <a:p>
            <a:pPr lvl="1" eaLnBrk="1" hangingPunct="1"/>
            <a:r>
              <a:rPr lang="en-US" smtClean="0"/>
              <a:t>Plotting intensity as a function of position gives a signal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839913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413" name="Object 3"/>
          <p:cNvGraphicFramePr>
            <a:graphicFrameLocks noChangeAspect="1"/>
          </p:cNvGraphicFramePr>
          <p:nvPr/>
        </p:nvGraphicFramePr>
        <p:xfrm>
          <a:off x="1744663" y="4038600"/>
          <a:ext cx="5037137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Photo Editor Photo" r:id="rId8" imgW="5915851" imgH="2029108" progId="">
                  <p:embed/>
                </p:oleObj>
              </mc:Choice>
              <mc:Fallback>
                <p:oleObj name="Photo Editor Photo" r:id="rId8" imgW="5915851" imgH="202910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4038600"/>
                        <a:ext cx="5037137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1725" y="25209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5847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685800" y="6096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Where is the edge?</a:t>
            </a:r>
            <a:endParaRPr lang="en-US" i="1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6200" y="65532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Slide credit 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Steve </a:t>
            </a:r>
            <a:r>
              <a:rPr lang="en-US" sz="1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85800" y="6324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Where is the edge?  </a:t>
            </a:r>
            <a:endParaRPr lang="en-US" i="1" kern="1200" dirty="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  smooth first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192338" y="914400"/>
          <a:ext cx="6418262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Photo Editor Photo" r:id="rId9" imgW="6419048" imgH="5285714" progId="">
                  <p:embed/>
                </p:oleObj>
              </mc:Choice>
              <mc:Fallback>
                <p:oleObj name="Photo Editor Photo" r:id="rId9" imgW="6419048" imgH="5285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914400"/>
                        <a:ext cx="6418262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4027488"/>
            <a:ext cx="6858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775" y="5180013"/>
            <a:ext cx="1341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3500" y="1601788"/>
            <a:ext cx="17303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8738" y="2840038"/>
            <a:ext cx="1730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6321425"/>
            <a:ext cx="3475038" cy="460375"/>
            <a:chOff x="2256" y="3982"/>
            <a:chExt cx="2189" cy="290"/>
          </a:xfrm>
        </p:grpSpPr>
        <p:pic>
          <p:nvPicPr>
            <p:cNvPr id="8202" name="Picture 10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00" y="3982"/>
              <a:ext cx="84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2256" y="3984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rPr>
                <a:t>Look for peaks in </a:t>
              </a:r>
              <a:endParaRPr lang="en-US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62200" y="3429000"/>
            <a:ext cx="6324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4876800"/>
            <a:ext cx="8686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581400"/>
            <a:ext cx="868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532063" y="1857375"/>
          <a:ext cx="5713412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Photo Editor Photo" r:id="rId8" imgW="6001588" imgH="4847619" progId="">
                  <p:embed/>
                </p:oleObj>
              </mc:Choice>
              <mc:Fallback>
                <p:oleObj name="Photo Editor Photo" r:id="rId8" imgW="6001588" imgH="484761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1857375"/>
                        <a:ext cx="5713412" cy="461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Derivative theorem of convolution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65163" y="1493838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Differentiation property of convolution.</a:t>
            </a:r>
            <a:endParaRPr lang="en-US" i="1" smtClean="0"/>
          </a:p>
        </p:txBody>
      </p:sp>
      <p:pic>
        <p:nvPicPr>
          <p:cNvPr id="9221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990600"/>
            <a:ext cx="322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3500" y="2590800"/>
            <a:ext cx="1730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7763" y="3962400"/>
            <a:ext cx="541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0" y="5486400"/>
            <a:ext cx="1341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6200" y="65532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Slide credit </a:t>
            </a:r>
            <a:r>
              <a:rPr lang="en-US" sz="12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Steve </a:t>
            </a:r>
            <a:r>
              <a:rPr lang="en-US" sz="1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57188" y="2009775"/>
            <a:ext cx="9388476" cy="2227263"/>
            <a:chOff x="0" y="1448"/>
            <a:chExt cx="5296" cy="1324"/>
          </a:xfrm>
        </p:grpSpPr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511" y="2019"/>
            <a:ext cx="1785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7" name="Equation" r:id="rId4" imgW="736560" imgH="215640" progId="Equation.3">
                    <p:embed/>
                  </p:oleObj>
                </mc:Choice>
                <mc:Fallback>
                  <p:oleObj name="Equation" r:id="rId4" imgW="73656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1" y="2019"/>
                          <a:ext cx="1785" cy="5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1775"/>
              <a:ext cx="3637" cy="997"/>
              <a:chOff x="-49" y="1821"/>
              <a:chExt cx="3637" cy="997"/>
            </a:xfrm>
          </p:grpSpPr>
          <p:graphicFrame>
            <p:nvGraphicFramePr>
              <p:cNvPr id="10244" name="Object 4"/>
              <p:cNvGraphicFramePr>
                <a:graphicFrameLocks noChangeAspect="1"/>
              </p:cNvGraphicFramePr>
              <p:nvPr/>
            </p:nvGraphicFramePr>
            <p:xfrm>
              <a:off x="-49" y="1821"/>
              <a:ext cx="3351" cy="9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8" name="Equation" r:id="rId6" imgW="723600" imgH="215640" progId="Equation.3">
                      <p:embed/>
                    </p:oleObj>
                  </mc:Choice>
                  <mc:Fallback>
                    <p:oleObj name="Equation" r:id="rId6" imgW="72360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49" y="1821"/>
                            <a:ext cx="3351" cy="9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2" name="Rectangle 8"/>
              <p:cNvSpPr>
                <a:spLocks noChangeArrowheads="1"/>
              </p:cNvSpPr>
              <p:nvPr/>
            </p:nvSpPr>
            <p:spPr bwMode="auto">
              <a:xfrm>
                <a:off x="253" y="1866"/>
                <a:ext cx="3335" cy="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0.0030    0.0133    0.0219    0.0133    0.0030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0.0133    0.0596    0.0983    0.0596    0.0133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0.0219    0.0983    0.1621    0.0983    0.0219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0.0133    0.0596    0.0983    0.0596    0.0133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0.0030    0.0133    0.0219    0.0133    0.0030</a:t>
                </a:r>
              </a:p>
            </p:txBody>
          </p:sp>
        </p:grp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 flipH="1">
              <a:off x="3059" y="1448"/>
              <a:ext cx="700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4421" y="1456"/>
              <a:ext cx="195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43075" y="1347788"/>
          <a:ext cx="6408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8" imgW="1688760" imgH="203040" progId="Equation.3">
                  <p:embed/>
                </p:oleObj>
              </mc:Choice>
              <mc:Fallback>
                <p:oleObj name="Equation" r:id="rId8" imgW="16887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1347788"/>
                        <a:ext cx="6408738" cy="730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1288" y="4157663"/>
            <a:ext cx="32131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095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Derivative of Gaussian filters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dirty="0" smtClean="0"/>
              <a:t>Derivative of Gaussian filters</a:t>
            </a:r>
          </a:p>
        </p:txBody>
      </p:sp>
      <p:pic>
        <p:nvPicPr>
          <p:cNvPr id="1136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19300" y="4139119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90600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2117725" y="3544888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lang="en-US" sz="2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-direction</a:t>
            </a:r>
          </a:p>
        </p:txBody>
      </p:sp>
      <p:sp>
        <p:nvSpPr>
          <p:cNvPr id="113672" name="Text Box 9"/>
          <p:cNvSpPr txBox="1">
            <a:spLocks noChangeArrowheads="1"/>
          </p:cNvSpPr>
          <p:nvPr/>
        </p:nvSpPr>
        <p:spPr bwMode="auto">
          <a:xfrm>
            <a:off x="5570538" y="35052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lang="en-US" sz="2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-direction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7280275" y="6553200"/>
            <a:ext cx="3024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Source: L.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of Gaussian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Consider 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532063" y="1447800"/>
          <a:ext cx="5822950" cy="472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Photo Editor Photo" r:id="rId8" imgW="6125430" imgH="4971429" progId="">
                  <p:embed/>
                </p:oleObj>
              </mc:Choice>
              <mc:Fallback>
                <p:oleObj name="Photo Editor Photo" r:id="rId8" imgW="6125430" imgH="49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1447800"/>
                        <a:ext cx="5822950" cy="472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984250"/>
            <a:ext cx="1482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3500" y="2181225"/>
            <a:ext cx="1730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63" y="3471863"/>
            <a:ext cx="68738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4688" y="5035550"/>
            <a:ext cx="1482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267200" y="3479800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Laplacian of Gaussian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operator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85800" y="6324600"/>
            <a:ext cx="308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Where is the edge?  </a:t>
            </a:r>
            <a:endParaRPr lang="en-US" i="1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3775075" y="6324600"/>
            <a:ext cx="457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Zero-crossings of bottom graph</a:t>
            </a:r>
            <a:endParaRPr lang="en-US" i="1" kern="1200" dirty="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Steve Seitz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Slides are posted for lecture the night before</a:t>
            </a:r>
            <a:endParaRPr lang="en-US" sz="2800" dirty="0"/>
          </a:p>
          <a:p>
            <a:r>
              <a:rPr lang="en-US" sz="2800" dirty="0" smtClean="0"/>
              <a:t>Office hours on homepage</a:t>
            </a:r>
          </a:p>
          <a:p>
            <a:pPr lvl="1"/>
            <a:r>
              <a:rPr lang="en-US" sz="2400" dirty="0" smtClean="0"/>
              <a:t>Tues 11-12 + appointment (me)</a:t>
            </a:r>
          </a:p>
          <a:p>
            <a:pPr lvl="1"/>
            <a:r>
              <a:rPr lang="en-US" sz="2400" dirty="0" smtClean="0"/>
              <a:t>Tues 3-4 and Wed 4-5 (Nick)</a:t>
            </a:r>
          </a:p>
          <a:p>
            <a:pPr lvl="1"/>
            <a:r>
              <a:rPr lang="en-US" sz="2400" dirty="0" smtClean="0"/>
              <a:t>Mon 2:30-3:30 and Thurs 3:30-4:30 (Paul)</a:t>
            </a:r>
          </a:p>
          <a:p>
            <a:r>
              <a:rPr lang="en-US" sz="2800" dirty="0"/>
              <a:t>Reminder: no laptops, phones, tablets, etc. open in class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Class is 100% full with registered students.  Please reserve chairs for those on the roster.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2D edge detection filters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04800" y="1066800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Photo Editor Photo" r:id="rId9" imgW="4133333" imgH="2905531" progId="">
                  <p:embed/>
                </p:oleObj>
              </mc:Choice>
              <mc:Fallback>
                <p:oleObj name="Photo Editor Photo" r:id="rId9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3200400" y="1958975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Photo Editor Photo" r:id="rId11" imgW="6001588" imgH="2629267" progId="">
                  <p:embed/>
                </p:oleObj>
              </mc:Choice>
              <mc:Fallback>
                <p:oleObj name="Photo Editor Photo" r:id="rId11" imgW="6001588" imgH="26292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58975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" y="4953000"/>
            <a:ext cx="7772400" cy="1223963"/>
            <a:chOff x="685800" y="4953000"/>
            <a:chExt cx="7772400" cy="1223963"/>
          </a:xfrm>
        </p:grpSpPr>
        <p:sp>
          <p:nvSpPr>
            <p:cNvPr id="12302" name="Rectangle 7"/>
            <p:cNvSpPr>
              <a:spLocks noChangeArrowheads="1"/>
            </p:cNvSpPr>
            <p:nvPr/>
          </p:nvSpPr>
          <p:spPr bwMode="auto">
            <a:xfrm>
              <a:off x="685800" y="4953000"/>
              <a:ext cx="7772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32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      is the </a:t>
              </a:r>
              <a:r>
                <a:rPr lang="en-US" sz="3200" kern="1200" dirty="0" err="1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Laplacian</a:t>
              </a:r>
              <a:r>
                <a:rPr lang="en-US" sz="32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 operator:</a:t>
              </a:r>
            </a:p>
          </p:txBody>
        </p:sp>
        <p:pic>
          <p:nvPicPr>
            <p:cNvPr id="12303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46187" y="5029200"/>
              <a:ext cx="430213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9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08300" y="5576888"/>
              <a:ext cx="25781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91238" y="1843088"/>
            <a:ext cx="2824162" cy="3033712"/>
            <a:chOff x="3837" y="1161"/>
            <a:chExt cx="1779" cy="1911"/>
          </a:xfrm>
        </p:grpSpPr>
        <p:graphicFrame>
          <p:nvGraphicFramePr>
            <p:cNvPr id="12292" name="Object 11"/>
            <p:cNvGraphicFramePr>
              <a:graphicFrameLocks noChangeAspect="1"/>
            </p:cNvGraphicFramePr>
            <p:nvPr/>
          </p:nvGraphicFramePr>
          <p:xfrm>
            <a:off x="3978" y="1410"/>
            <a:ext cx="1638" cy="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7" name="Photo Editor Photo" r:id="rId16" imgW="2600000" imgH="2638095" progId="">
                    <p:embed/>
                  </p:oleObj>
                </mc:Choice>
                <mc:Fallback>
                  <p:oleObj name="Photo Editor Photo" r:id="rId16" imgW="2600000" imgH="2638095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" y="1410"/>
                          <a:ext cx="1638" cy="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00" name="Picture 12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37" y="2362"/>
              <a:ext cx="76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4028" y="1161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Laplacian of Gaussian</a:t>
              </a:r>
            </a:p>
          </p:txBody>
        </p:sp>
      </p:grp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1060450" y="32146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Gaussian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3384550" y="321468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derivative of Gaussian</a:t>
            </a:r>
          </a:p>
        </p:txBody>
      </p:sp>
      <p:pic>
        <p:nvPicPr>
          <p:cNvPr id="12299" name="Picture 1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Steve Seitz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84650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221163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16741" name="Text Box 11"/>
          <p:cNvSpPr txBox="1">
            <a:spLocks noChangeArrowheads="1"/>
          </p:cNvSpPr>
          <p:nvPr/>
        </p:nvSpPr>
        <p:spPr bwMode="auto">
          <a:xfrm>
            <a:off x="482600" y="1150937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Recall: parameter </a:t>
            </a:r>
            <a:r>
              <a:rPr lang="el-GR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σ</a:t>
            </a: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is the “scale” / “width” / “spread” of the Gaussian kernel, and controls the amount of smoothing.</a:t>
            </a:r>
          </a:p>
        </p:txBody>
      </p:sp>
      <p:pic>
        <p:nvPicPr>
          <p:cNvPr id="116742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84650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95538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59025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59025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630863" y="3016250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Effect of </a:t>
            </a:r>
            <a:r>
              <a:rPr lang="el-GR" sz="4000" kern="1200" dirty="0" smtClean="0">
                <a:solidFill>
                  <a:srgbClr val="000000"/>
                </a:solidFill>
              </a:rPr>
              <a:t>σ</a:t>
            </a:r>
            <a:r>
              <a:rPr lang="en-US" sz="4000" kern="1200" dirty="0" smtClean="0">
                <a:solidFill>
                  <a:srgbClr val="000000"/>
                </a:solidFill>
              </a:rPr>
              <a:t> on derivatives</a:t>
            </a:r>
            <a:r>
              <a:rPr lang="en-US" sz="4000" dirty="0" smtClean="0"/>
              <a:t> </a:t>
            </a:r>
          </a:p>
        </p:txBody>
      </p:sp>
      <p:sp>
        <p:nvSpPr>
          <p:cNvPr id="140292" name="TextBox 10"/>
          <p:cNvSpPr txBox="1">
            <a:spLocks noChangeArrowheads="1"/>
          </p:cNvSpPr>
          <p:nvPr/>
        </p:nvSpPr>
        <p:spPr bwMode="auto">
          <a:xfrm>
            <a:off x="592138" y="430530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The apparent structures differ depending on Gaussian’s scale parameter.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Larger values: larger scale edges detected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Smaller values: finer features detected</a:t>
            </a:r>
          </a:p>
        </p:txBody>
      </p:sp>
      <p:sp>
        <p:nvSpPr>
          <p:cNvPr id="117764" name="TextBox 14"/>
          <p:cNvSpPr txBox="1">
            <a:spLocks noChangeArrowheads="1"/>
          </p:cNvSpPr>
          <p:nvPr/>
        </p:nvSpPr>
        <p:spPr bwMode="auto">
          <a:xfrm>
            <a:off x="3790950" y="37576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σ</a:t>
            </a: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= 1 pixel</a:t>
            </a:r>
          </a:p>
        </p:txBody>
      </p:sp>
      <p:sp>
        <p:nvSpPr>
          <p:cNvPr id="117765" name="TextBox 15"/>
          <p:cNvSpPr txBox="1">
            <a:spLocks noChangeArrowheads="1"/>
          </p:cNvSpPr>
          <p:nvPr/>
        </p:nvSpPr>
        <p:spPr bwMode="auto">
          <a:xfrm>
            <a:off x="6942138" y="3768725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σ</a:t>
            </a: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= 3 pixels</a:t>
            </a:r>
          </a:p>
        </p:txBody>
      </p:sp>
      <p:pic>
        <p:nvPicPr>
          <p:cNvPr id="12" name="Picture 11" descr="panda_more_smooth_edges_sigma2.jpg"/>
          <p:cNvPicPr>
            <a:picLocks noChangeAspect="1"/>
          </p:cNvPicPr>
          <p:nvPr/>
        </p:nvPicPr>
        <p:blipFill>
          <a:blip r:embed="rId3" cstate="print"/>
          <a:srcRect l="24356" t="13451" r="21236" b="22734"/>
          <a:stretch>
            <a:fillRect/>
          </a:stretch>
        </p:blipFill>
        <p:spPr bwMode="auto">
          <a:xfrm>
            <a:off x="6211888" y="1566863"/>
            <a:ext cx="291465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anda_less_smooth_edges_sigma1.jpg"/>
          <p:cNvPicPr>
            <a:picLocks noChangeAspect="1"/>
          </p:cNvPicPr>
          <p:nvPr/>
        </p:nvPicPr>
        <p:blipFill>
          <a:blip r:embed="rId4" cstate="print"/>
          <a:srcRect l="23827" t="13451" r="21109" b="21819"/>
          <a:stretch>
            <a:fillRect/>
          </a:stretch>
        </p:blipFill>
        <p:spPr bwMode="auto">
          <a:xfrm>
            <a:off x="3076575" y="1530350"/>
            <a:ext cx="29829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8" name="Picture 13" descr="blurred_sigma1.jpg"/>
          <p:cNvPicPr>
            <a:picLocks noChangeAspect="1"/>
          </p:cNvPicPr>
          <p:nvPr/>
        </p:nvPicPr>
        <p:blipFill>
          <a:blip r:embed="rId5" cstate="print"/>
          <a:srcRect l="12660" t="6389" r="12981" b="12152"/>
          <a:stretch>
            <a:fillRect/>
          </a:stretch>
        </p:blipFill>
        <p:spPr bwMode="auto">
          <a:xfrm>
            <a:off x="-65088" y="1530350"/>
            <a:ext cx="3057526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1" descr="tree116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3830638"/>
            <a:ext cx="28114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itle 2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z="4000" smtClean="0"/>
              <a:t>So, what scale to choose?</a:t>
            </a:r>
          </a:p>
        </p:txBody>
      </p:sp>
      <p:sp>
        <p:nvSpPr>
          <p:cNvPr id="118788" name="Content Placeholder 5"/>
          <p:cNvSpPr>
            <a:spLocks noGrp="1"/>
          </p:cNvSpPr>
          <p:nvPr>
            <p:ph idx="1"/>
          </p:nvPr>
        </p:nvSpPr>
        <p:spPr>
          <a:xfrm>
            <a:off x="446088" y="1019175"/>
            <a:ext cx="8229600" cy="83978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It depends what we’re looking for.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336550" y="1603375"/>
            <a:ext cx="1851025" cy="4332288"/>
            <a:chOff x="110036" y="1785915"/>
            <a:chExt cx="2567913" cy="6011257"/>
          </a:xfrm>
        </p:grpSpPr>
        <p:pic>
          <p:nvPicPr>
            <p:cNvPr id="118794" name="Picture 9" descr="flame%20birc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036" y="3733827"/>
              <a:ext cx="2563288" cy="192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7414" y="1785915"/>
              <a:ext cx="2560535" cy="6011257"/>
              <a:chOff x="117414" y="1785915"/>
              <a:chExt cx="2560535" cy="6011257"/>
            </a:xfrm>
          </p:grpSpPr>
          <p:pic>
            <p:nvPicPr>
              <p:cNvPr id="118796" name="Picture 5" descr="vista-wallpaper-knot-in-the-woo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414" y="1785915"/>
                <a:ext cx="2560535" cy="1920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797" name="Picture 11" descr="wood-grain-cherry_~009616I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414" y="5692806"/>
                <a:ext cx="2555910" cy="210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8790" name="Picture 15" descr="Seattle-Capitol-Hill-Conifer-Tree-Trunk-33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3350" y="1530350"/>
            <a:ext cx="21542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17" descr="forest_lake_park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4350" y="1457325"/>
            <a:ext cx="33416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19" descr="1418999359_c0ede26ce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4850" y="3319463"/>
            <a:ext cx="19716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Mask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Smoothing</a:t>
            </a:r>
          </a:p>
          <a:p>
            <a:pPr lvl="1" eaLnBrk="1" hangingPunct="1"/>
            <a:r>
              <a:rPr lang="en-US" sz="2000" dirty="0" smtClean="0"/>
              <a:t>Values positive </a:t>
            </a:r>
          </a:p>
          <a:p>
            <a:pPr lvl="1" eaLnBrk="1" hangingPunct="1"/>
            <a:r>
              <a:rPr lang="en-US" sz="2000" dirty="0" smtClean="0"/>
              <a:t>Sum to 1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constant regions same as input</a:t>
            </a:r>
          </a:p>
          <a:p>
            <a:pPr lvl="1" eaLnBrk="1" hangingPunct="1"/>
            <a:r>
              <a:rPr lang="en-US" sz="2000" dirty="0" smtClean="0"/>
              <a:t>Amount of smoothing proportional to mask size</a:t>
            </a:r>
          </a:p>
          <a:p>
            <a:pPr lvl="1" eaLnBrk="1" hangingPunct="1"/>
            <a:r>
              <a:rPr lang="en-US" sz="2000" dirty="0" smtClean="0"/>
              <a:t>Remove “high-frequency” components; “low-pass” filter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sz="2800" u="sng" dirty="0" smtClean="0"/>
              <a:t>Derivatives</a:t>
            </a:r>
          </a:p>
          <a:p>
            <a:pPr lvl="1" eaLnBrk="1" hangingPunct="1"/>
            <a:r>
              <a:rPr lang="en-US" sz="2000" dirty="0" smtClean="0"/>
              <a:t>___________ signs used to get high response in regions of high contrast</a:t>
            </a:r>
          </a:p>
          <a:p>
            <a:pPr lvl="1" eaLnBrk="1" hangingPunct="1"/>
            <a:r>
              <a:rPr lang="en-US" sz="2000" dirty="0" smtClean="0"/>
              <a:t>Sum to ___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no response in constant regions</a:t>
            </a:r>
          </a:p>
          <a:p>
            <a:pPr lvl="1" eaLnBrk="1" hangingPunct="1"/>
            <a:r>
              <a:rPr lang="en-US" sz="2000" dirty="0" smtClean="0"/>
              <a:t>High absolute value at points of high contrast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endParaRPr lang="en-US" sz="2600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611560" y="80628"/>
            <a:ext cx="8098668" cy="1143000"/>
          </a:xfrm>
        </p:spPr>
        <p:txBody>
          <a:bodyPr/>
          <a:lstStyle/>
          <a:p>
            <a:r>
              <a:rPr lang="en-US" sz="3800" dirty="0" smtClean="0"/>
              <a:t>Seam carving: main idea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48" y="1880828"/>
            <a:ext cx="4581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351711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[</a:t>
            </a:r>
            <a:r>
              <a:rPr lang="en-US" sz="2200" dirty="0" err="1" smtClean="0">
                <a:solidFill>
                  <a:srgbClr val="000000"/>
                </a:solidFill>
              </a:rPr>
              <a:t>Shai</a:t>
            </a:r>
            <a:r>
              <a:rPr lang="en-US" sz="2200" dirty="0" smtClean="0">
                <a:solidFill>
                  <a:srgbClr val="000000"/>
                </a:solidFill>
              </a:rPr>
              <a:t> &amp; </a:t>
            </a:r>
            <a:r>
              <a:rPr lang="en-US" sz="2200" dirty="0" err="1" smtClean="0">
                <a:solidFill>
                  <a:srgbClr val="000000"/>
                </a:solidFill>
              </a:rPr>
              <a:t>Avidan</a:t>
            </a:r>
            <a:r>
              <a:rPr lang="en-US" sz="2200" dirty="0" smtClean="0">
                <a:solidFill>
                  <a:srgbClr val="000000"/>
                </a:solidFill>
              </a:rPr>
              <a:t>, SIGGRAPH 2007]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63" y="1306922"/>
            <a:ext cx="6029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8" y="4081872"/>
            <a:ext cx="58864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Box 6"/>
          <p:cNvSpPr txBox="1">
            <a:spLocks noChangeArrowheads="1"/>
          </p:cNvSpPr>
          <p:nvPr/>
        </p:nvSpPr>
        <p:spPr bwMode="auto">
          <a:xfrm>
            <a:off x="3257550" y="2949984"/>
            <a:ext cx="438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Content-aware resizing</a:t>
            </a:r>
          </a:p>
        </p:txBody>
      </p:sp>
      <p:sp>
        <p:nvSpPr>
          <p:cNvPr id="142342" name="TextBox 7"/>
          <p:cNvSpPr txBox="1">
            <a:spLocks noChangeArrowheads="1"/>
          </p:cNvSpPr>
          <p:nvPr/>
        </p:nvSpPr>
        <p:spPr bwMode="auto">
          <a:xfrm>
            <a:off x="3513138" y="5615397"/>
            <a:ext cx="438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Traditional resizing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11560" y="80628"/>
            <a:ext cx="8098668" cy="1143000"/>
          </a:xfrm>
        </p:spPr>
        <p:txBody>
          <a:bodyPr/>
          <a:lstStyle/>
          <a:p>
            <a:r>
              <a:rPr lang="en-US" sz="3800" dirty="0" smtClean="0"/>
              <a:t>Seam carving: main idea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51711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[</a:t>
            </a:r>
            <a:r>
              <a:rPr lang="en-US" sz="2200" dirty="0" err="1" smtClean="0">
                <a:solidFill>
                  <a:srgbClr val="000000"/>
                </a:solidFill>
              </a:rPr>
              <a:t>Shai</a:t>
            </a:r>
            <a:r>
              <a:rPr lang="en-US" sz="2200" dirty="0" smtClean="0">
                <a:solidFill>
                  <a:srgbClr val="000000"/>
                </a:solidFill>
              </a:rPr>
              <a:t> &amp; </a:t>
            </a:r>
            <a:r>
              <a:rPr lang="en-US" sz="2200" dirty="0" err="1" smtClean="0">
                <a:solidFill>
                  <a:srgbClr val="000000"/>
                </a:solidFill>
              </a:rPr>
              <a:t>Avidan</a:t>
            </a:r>
            <a:r>
              <a:rPr lang="en-US" sz="2200" dirty="0" smtClean="0">
                <a:solidFill>
                  <a:srgbClr val="000000"/>
                </a:solidFill>
              </a:rPr>
              <a:t>, SIGGRAPH 2007]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oyeh\Desktop\pset0\origin_ima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  <p:pic>
        <p:nvPicPr>
          <p:cNvPr id="7" name="Picture 16" descr="C:\Users\chaoyeh\Desktop\pset0\labeled_image_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  <p:pic>
        <p:nvPicPr>
          <p:cNvPr id="8" name="Picture 30" descr="C:\Users\chaoyeh\Desktop\pset0\new_image_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00200"/>
            <a:ext cx="6000750" cy="4572000"/>
          </a:xfrm>
          <a:prstGeom prst="rect">
            <a:avLst/>
          </a:prstGeom>
          <a:noFill/>
        </p:spPr>
      </p:pic>
      <p:pic>
        <p:nvPicPr>
          <p:cNvPr id="9" name="Picture 17" descr="C:\Users\chaoyeh\Desktop\pset0\labeled_image_0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00200"/>
            <a:ext cx="6000750" cy="4572000"/>
          </a:xfrm>
          <a:prstGeom prst="rect">
            <a:avLst/>
          </a:prstGeom>
          <a:noFill/>
        </p:spPr>
      </p:pic>
      <p:pic>
        <p:nvPicPr>
          <p:cNvPr id="10" name="Picture 31" descr="C:\Users\chaoyeh\Desktop\pset0\new_image_0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600200"/>
            <a:ext cx="5905500" cy="4572000"/>
          </a:xfrm>
          <a:prstGeom prst="rect">
            <a:avLst/>
          </a:prstGeom>
          <a:noFill/>
        </p:spPr>
      </p:pic>
      <p:pic>
        <p:nvPicPr>
          <p:cNvPr id="11" name="Picture 18" descr="C:\Users\chaoyeh\Desktop\pset0\labeled_image_03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600200"/>
            <a:ext cx="5905500" cy="4572000"/>
          </a:xfrm>
          <a:prstGeom prst="rect">
            <a:avLst/>
          </a:prstGeom>
          <a:noFill/>
        </p:spPr>
      </p:pic>
      <p:pic>
        <p:nvPicPr>
          <p:cNvPr id="12" name="Picture 32" descr="C:\Users\chaoyeh\Desktop\pset0\new_image_03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600200"/>
            <a:ext cx="5810250" cy="4572000"/>
          </a:xfrm>
          <a:prstGeom prst="rect">
            <a:avLst/>
          </a:prstGeom>
          <a:noFill/>
        </p:spPr>
      </p:pic>
      <p:pic>
        <p:nvPicPr>
          <p:cNvPr id="13" name="Picture 19" descr="C:\Users\chaoyeh\Desktop\pset0\labeled_image_04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1600200"/>
            <a:ext cx="5810250" cy="4572000"/>
          </a:xfrm>
          <a:prstGeom prst="rect">
            <a:avLst/>
          </a:prstGeom>
          <a:noFill/>
        </p:spPr>
      </p:pic>
      <p:pic>
        <p:nvPicPr>
          <p:cNvPr id="14" name="Picture 33" descr="C:\Users\chaoyeh\Desktop\pset0\new_image_0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1600200"/>
            <a:ext cx="5715000" cy="4572000"/>
          </a:xfrm>
          <a:prstGeom prst="rect">
            <a:avLst/>
          </a:prstGeom>
          <a:noFill/>
        </p:spPr>
      </p:pic>
      <p:pic>
        <p:nvPicPr>
          <p:cNvPr id="15" name="Picture 20" descr="C:\Users\chaoyeh\Desktop\pset0\labeled_image_05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1600200"/>
            <a:ext cx="5715000" cy="4572000"/>
          </a:xfrm>
          <a:prstGeom prst="rect">
            <a:avLst/>
          </a:prstGeom>
          <a:noFill/>
        </p:spPr>
      </p:pic>
      <p:pic>
        <p:nvPicPr>
          <p:cNvPr id="16" name="Picture 34" descr="C:\Users\chaoyeh\Desktop\pset0\new_image_05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1600200"/>
            <a:ext cx="5619750" cy="4572000"/>
          </a:xfrm>
          <a:prstGeom prst="rect">
            <a:avLst/>
          </a:prstGeom>
          <a:noFill/>
        </p:spPr>
      </p:pic>
      <p:pic>
        <p:nvPicPr>
          <p:cNvPr id="17" name="Picture 21" descr="C:\Users\chaoyeh\Desktop\pset0\labeled_image_06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3999" y="1600200"/>
            <a:ext cx="5619750" cy="4572000"/>
          </a:xfrm>
          <a:prstGeom prst="rect">
            <a:avLst/>
          </a:prstGeom>
          <a:noFill/>
        </p:spPr>
      </p:pic>
      <p:pic>
        <p:nvPicPr>
          <p:cNvPr id="18" name="Picture 35" descr="C:\Users\chaoyeh\Desktop\pset0\new_image_06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1600200"/>
            <a:ext cx="5524500" cy="4572000"/>
          </a:xfrm>
          <a:prstGeom prst="rect">
            <a:avLst/>
          </a:prstGeom>
          <a:noFill/>
        </p:spPr>
      </p:pic>
      <p:pic>
        <p:nvPicPr>
          <p:cNvPr id="19" name="Picture 23" descr="C:\Users\chaoyeh\Desktop\pset0\labeled_image_08.b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1600200"/>
            <a:ext cx="5429250" cy="4572000"/>
          </a:xfrm>
          <a:prstGeom prst="rect">
            <a:avLst/>
          </a:prstGeom>
          <a:noFill/>
        </p:spPr>
      </p:pic>
      <p:pic>
        <p:nvPicPr>
          <p:cNvPr id="20" name="Picture 37" descr="C:\Users\chaoyeh\Desktop\pset0\new_image_08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0" y="1600200"/>
            <a:ext cx="5334000" cy="4572000"/>
          </a:xfrm>
          <a:prstGeom prst="rect">
            <a:avLst/>
          </a:prstGeom>
          <a:noFill/>
        </p:spPr>
      </p:pic>
      <p:pic>
        <p:nvPicPr>
          <p:cNvPr id="21" name="Picture 24" descr="C:\Users\chaoyeh\Desktop\pset0\labeled_image_09.b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0" y="1600200"/>
            <a:ext cx="5334000" cy="4572000"/>
          </a:xfrm>
          <a:prstGeom prst="rect">
            <a:avLst/>
          </a:prstGeom>
          <a:noFill/>
        </p:spPr>
      </p:pic>
      <p:pic>
        <p:nvPicPr>
          <p:cNvPr id="22" name="Picture 38" descr="C:\Users\chaoyeh\Desktop\pset0\new_image_09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0" y="1600200"/>
            <a:ext cx="5238750" cy="4572000"/>
          </a:xfrm>
          <a:prstGeom prst="rect">
            <a:avLst/>
          </a:prstGeom>
          <a:noFill/>
        </p:spPr>
      </p:pic>
      <p:pic>
        <p:nvPicPr>
          <p:cNvPr id="23" name="Picture 25" descr="C:\Users\chaoyeh\Desktop\pset0\labeled_image_10.bm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0" y="1600200"/>
            <a:ext cx="5238750" cy="4572000"/>
          </a:xfrm>
          <a:prstGeom prst="rect">
            <a:avLst/>
          </a:prstGeom>
          <a:noFill/>
        </p:spPr>
      </p:pic>
      <p:pic>
        <p:nvPicPr>
          <p:cNvPr id="24" name="Picture 39" descr="C:\Users\chaoyeh\Desktop\pset0\new_image_10.bm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0" y="1600200"/>
            <a:ext cx="5143500" cy="4572000"/>
          </a:xfrm>
          <a:prstGeom prst="rect">
            <a:avLst/>
          </a:prstGeom>
          <a:noFill/>
        </p:spPr>
      </p:pic>
      <p:pic>
        <p:nvPicPr>
          <p:cNvPr id="25" name="Picture 26" descr="C:\Users\chaoyeh\Desktop\pset0\labeled_image_11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0" y="1600200"/>
            <a:ext cx="5143500" cy="4572000"/>
          </a:xfrm>
          <a:prstGeom prst="rect">
            <a:avLst/>
          </a:prstGeom>
          <a:noFill/>
        </p:spPr>
      </p:pic>
      <p:pic>
        <p:nvPicPr>
          <p:cNvPr id="26" name="Picture 40" descr="C:\Users\chaoyeh\Desktop\pset0\new_image_11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0" y="1600200"/>
            <a:ext cx="5048250" cy="4572000"/>
          </a:xfrm>
          <a:prstGeom prst="rect">
            <a:avLst/>
          </a:prstGeom>
          <a:noFill/>
        </p:spPr>
      </p:pic>
      <p:pic>
        <p:nvPicPr>
          <p:cNvPr id="27" name="Picture 27" descr="C:\Users\chaoyeh\Desktop\pset0\labeled_image_12.bmp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0" y="1600200"/>
            <a:ext cx="5048250" cy="4572000"/>
          </a:xfrm>
          <a:prstGeom prst="rect">
            <a:avLst/>
          </a:prstGeom>
          <a:noFill/>
        </p:spPr>
      </p:pic>
      <p:pic>
        <p:nvPicPr>
          <p:cNvPr id="28" name="Picture 41" descr="C:\Users\chaoyeh\Desktop\pset0\new_image_12.bmp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524000" y="1600200"/>
            <a:ext cx="4953000" cy="4572000"/>
          </a:xfrm>
          <a:prstGeom prst="rect">
            <a:avLst/>
          </a:prstGeom>
          <a:noFill/>
        </p:spPr>
      </p:pic>
      <p:pic>
        <p:nvPicPr>
          <p:cNvPr id="29" name="Picture 28" descr="C:\Users\chaoyeh\Desktop\pset0\labeled_image_13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24000" y="1600200"/>
            <a:ext cx="4953000" cy="4572000"/>
          </a:xfrm>
          <a:prstGeom prst="rect">
            <a:avLst/>
          </a:prstGeom>
          <a:noFill/>
        </p:spPr>
      </p:pic>
      <p:pic>
        <p:nvPicPr>
          <p:cNvPr id="30" name="Picture 42" descr="C:\Users\chaoyeh\Desktop\pset0\new_image_13.bmp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3999" y="1600200"/>
            <a:ext cx="4857750" cy="4572000"/>
          </a:xfrm>
          <a:prstGeom prst="rect">
            <a:avLst/>
          </a:prstGeom>
          <a:noFill/>
        </p:spPr>
      </p:pic>
      <p:pic>
        <p:nvPicPr>
          <p:cNvPr id="31" name="Picture 29" descr="C:\Users\chaoyeh\Desktop\pset0\labeled_image_14.bm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524000" y="1600200"/>
            <a:ext cx="4857750" cy="4572000"/>
          </a:xfrm>
          <a:prstGeom prst="rect">
            <a:avLst/>
          </a:prstGeom>
          <a:noFill/>
        </p:spPr>
      </p:pic>
      <p:pic>
        <p:nvPicPr>
          <p:cNvPr id="32" name="Picture 44" descr="C:\Users\chaoyeh\Desktop\pset0\new_image_14.bmp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0" y="1600200"/>
            <a:ext cx="4762500" cy="4572000"/>
          </a:xfrm>
          <a:prstGeom prst="rect">
            <a:avLst/>
          </a:prstGeom>
          <a:noFill/>
        </p:spPr>
      </p:pic>
      <p:sp>
        <p:nvSpPr>
          <p:cNvPr id="33" name="標題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 image example</a:t>
            </a:r>
            <a:endParaRPr lang="en-US" sz="3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63" y="1306922"/>
            <a:ext cx="6029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Box 6"/>
          <p:cNvSpPr txBox="1">
            <a:spLocks noChangeArrowheads="1"/>
          </p:cNvSpPr>
          <p:nvPr/>
        </p:nvSpPr>
        <p:spPr bwMode="auto">
          <a:xfrm>
            <a:off x="3257550" y="2949984"/>
            <a:ext cx="438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Content-aware resizing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11560" y="80628"/>
            <a:ext cx="8098668" cy="1143000"/>
          </a:xfrm>
        </p:spPr>
        <p:txBody>
          <a:bodyPr/>
          <a:lstStyle/>
          <a:p>
            <a:r>
              <a:rPr lang="en-US" sz="3800" dirty="0" smtClean="0"/>
              <a:t>Seam carving: main idea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42900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Intuition: </a:t>
            </a:r>
          </a:p>
          <a:p>
            <a:pPr marL="742950" indent="-40005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Preserve the most “interesting” content</a:t>
            </a:r>
          </a:p>
          <a:p>
            <a:pPr marL="1200150" lvl="1" indent="-400050" fontAlgn="base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3399"/>
                </a:solidFill>
                <a:sym typeface="Wingdings" pitchFamily="2" charset="2"/>
              </a:rPr>
              <a:t> Prefer to remove pixels with low gradient energy</a:t>
            </a:r>
            <a:endParaRPr lang="en-US" sz="2400" dirty="0" smtClean="0">
              <a:solidFill>
                <a:srgbClr val="333399"/>
              </a:solidFill>
            </a:endParaRPr>
          </a:p>
          <a:p>
            <a:pPr marL="742950" indent="-40005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To reduce or increase size in one dimension, remove irregularly shaped “seams”</a:t>
            </a:r>
          </a:p>
          <a:p>
            <a:pPr marL="1200150" lvl="1" indent="-400050" fontAlgn="base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3399"/>
                </a:solidFill>
                <a:sym typeface="Wingdings" pitchFamily="2" charset="2"/>
              </a:rPr>
              <a:t> Optimal solution via dynamic programming.</a:t>
            </a:r>
            <a:endParaRPr lang="en-US" sz="2400" dirty="0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99592" y="3897052"/>
            <a:ext cx="7812868" cy="10441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Content Placeholder 5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73025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Want to remove seams where they won’t be very noticeable:</a:t>
            </a:r>
          </a:p>
          <a:p>
            <a:pPr lvl="1"/>
            <a:r>
              <a:rPr lang="en-US" sz="2400" dirty="0" smtClean="0"/>
              <a:t>Measure “energy” as gradient magnitude</a:t>
            </a:r>
          </a:p>
          <a:p>
            <a:r>
              <a:rPr lang="en-US" sz="2800" dirty="0" smtClean="0"/>
              <a:t>Choose seam based on </a:t>
            </a:r>
            <a:r>
              <a:rPr lang="en-US" sz="2800" b="1" dirty="0" smtClean="0"/>
              <a:t>minimum total energy path</a:t>
            </a:r>
            <a:r>
              <a:rPr lang="en-US" sz="2800" dirty="0" smtClean="0"/>
              <a:t> across image, subject to 8-connectedness.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Seam carving: main idea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9692" y="1196752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0748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80012" y="3212976"/>
          <a:ext cx="1739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80" name="Equation" r:id="rId7" imgW="825480" imgH="203040" progId="Equation.3">
                  <p:embed/>
                </p:oleObj>
              </mc:Choice>
              <mc:Fallback>
                <p:oleObj name="Equation" r:id="rId7" imgW="825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12" y="3212976"/>
                        <a:ext cx="1739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 l="33994" t="-5387"/>
          <a:stretch>
            <a:fillRect/>
          </a:stretch>
        </p:blipFill>
        <p:spPr bwMode="auto">
          <a:xfrm>
            <a:off x="6336704" y="3084698"/>
            <a:ext cx="2447764" cy="7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Various models for image “noise”</a:t>
            </a:r>
          </a:p>
          <a:p>
            <a:r>
              <a:rPr lang="en-US" sz="2800" dirty="0" smtClean="0"/>
              <a:t>Linear filters and convolution useful for</a:t>
            </a:r>
          </a:p>
          <a:p>
            <a:pPr lvl="1"/>
            <a:r>
              <a:rPr lang="en-US" sz="2400" dirty="0" smtClean="0"/>
              <a:t>Image smoothing, removing noise</a:t>
            </a:r>
          </a:p>
          <a:p>
            <a:pPr lvl="2"/>
            <a:r>
              <a:rPr lang="en-US" sz="2000" dirty="0" smtClean="0"/>
              <a:t>Box filter</a:t>
            </a:r>
          </a:p>
          <a:p>
            <a:pPr lvl="2"/>
            <a:r>
              <a:rPr lang="en-US" sz="2000" dirty="0" smtClean="0"/>
              <a:t>Gaussian filter</a:t>
            </a:r>
          </a:p>
          <a:p>
            <a:pPr lvl="2"/>
            <a:r>
              <a:rPr lang="en-US" sz="2000" dirty="0" smtClean="0"/>
              <a:t>Impact of scale / width of smoothing filter</a:t>
            </a:r>
          </a:p>
          <a:p>
            <a:r>
              <a:rPr lang="en-US" sz="2800" dirty="0" smtClean="0"/>
              <a:t>Separable filters more efficient </a:t>
            </a:r>
          </a:p>
          <a:p>
            <a:r>
              <a:rPr lang="en-US" sz="2800" dirty="0" smtClean="0"/>
              <a:t>Median filter: a non-linear filter, edge-preserving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107504" y="2492896"/>
            <a:ext cx="1143000" cy="914400"/>
            <a:chOff x="482588" y="1196752"/>
            <a:chExt cx="1143000" cy="9144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39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9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6"/>
          <p:cNvGrpSpPr/>
          <p:nvPr/>
        </p:nvGrpSpPr>
        <p:grpSpPr>
          <a:xfrm>
            <a:off x="503548" y="2024844"/>
            <a:ext cx="1143000" cy="914400"/>
            <a:chOff x="482588" y="1196752"/>
            <a:chExt cx="1143000" cy="9144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31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31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8"/>
          <p:cNvGrpSpPr/>
          <p:nvPr/>
        </p:nvGrpSpPr>
        <p:grpSpPr>
          <a:xfrm>
            <a:off x="539552" y="1556792"/>
            <a:ext cx="1143000" cy="914400"/>
            <a:chOff x="482588" y="1196752"/>
            <a:chExt cx="1143000" cy="9144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23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1316" name="Content Placeholder 5"/>
          <p:cNvSpPr>
            <a:spLocks noGrp="1"/>
          </p:cNvSpPr>
          <p:nvPr>
            <p:ph idx="1"/>
          </p:nvPr>
        </p:nvSpPr>
        <p:spPr>
          <a:xfrm>
            <a:off x="467544" y="3850878"/>
            <a:ext cx="7956884" cy="73025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Let a </a:t>
            </a:r>
            <a:r>
              <a:rPr lang="en-US" sz="2800" dirty="0" smtClean="0">
                <a:solidFill>
                  <a:schemeClr val="accent2"/>
                </a:solidFill>
              </a:rPr>
              <a:t>vertical seam </a:t>
            </a:r>
            <a:r>
              <a:rPr lang="en-US" sz="2800" b="1" dirty="0" smtClean="0"/>
              <a:t>s </a:t>
            </a:r>
            <a:r>
              <a:rPr lang="en-US" sz="2800" dirty="0" smtClean="0"/>
              <a:t>consist of </a:t>
            </a:r>
            <a:r>
              <a:rPr lang="en-US" sz="2800" i="1" dirty="0" smtClean="0"/>
              <a:t>h </a:t>
            </a:r>
            <a:r>
              <a:rPr lang="en-US" sz="2800" dirty="0" smtClean="0"/>
              <a:t>positions that form an 8-connected  path.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Let the </a:t>
            </a:r>
            <a:r>
              <a:rPr lang="en-US" sz="2800" dirty="0" smtClean="0">
                <a:solidFill>
                  <a:schemeClr val="accent2"/>
                </a:solidFill>
              </a:rPr>
              <a:t>cost of a seam </a:t>
            </a:r>
            <a:r>
              <a:rPr lang="en-US" sz="2800" dirty="0" smtClean="0"/>
              <a:t>be: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Optimal seam </a:t>
            </a:r>
            <a:r>
              <a:rPr lang="en-US" sz="2800" dirty="0" smtClean="0"/>
              <a:t>minimizes this cost: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Compute it efficiently with </a:t>
            </a:r>
            <a:r>
              <a:rPr lang="en-US" sz="2800" dirty="0" smtClean="0">
                <a:solidFill>
                  <a:schemeClr val="accent2"/>
                </a:solidFill>
              </a:rPr>
              <a:t>dynamic programming</a:t>
            </a:r>
            <a:r>
              <a:rPr lang="en-US" sz="2800" dirty="0" smtClean="0"/>
              <a:t>.</a:t>
            </a:r>
          </a:p>
          <a:p>
            <a:pPr>
              <a:spcAft>
                <a:spcPts val="1200"/>
              </a:spcAft>
            </a:pPr>
            <a:endParaRPr lang="en-US" sz="2800" b="1" dirty="0" smtClean="0"/>
          </a:p>
        </p:txBody>
      </p:sp>
      <p:pic>
        <p:nvPicPr>
          <p:cNvPr id="141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9692" y="1196752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0748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Seam carving: algorithm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52020" y="4761272"/>
          <a:ext cx="3688862" cy="93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8" name="Equation" r:id="rId7" imgW="1701720" imgH="431640" progId="Equation.3">
                  <p:embed/>
                </p:oleObj>
              </mc:Choice>
              <mc:Fallback>
                <p:oleObj name="Equation" r:id="rId7" imgW="17017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020" y="4761272"/>
                        <a:ext cx="3688862" cy="935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7"/>
          <p:cNvGrpSpPr/>
          <p:nvPr/>
        </p:nvGrpSpPr>
        <p:grpSpPr>
          <a:xfrm>
            <a:off x="143508" y="1088740"/>
            <a:ext cx="1143000" cy="914400"/>
            <a:chOff x="482588" y="1196752"/>
            <a:chExt cx="1143000" cy="9144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4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4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3" name="Rectangle 42"/>
          <p:cNvSpPr/>
          <p:nvPr/>
        </p:nvSpPr>
        <p:spPr bwMode="auto">
          <a:xfrm>
            <a:off x="539552" y="1088740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99592" y="1556792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935596" y="2024844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35596" y="2492896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39552" y="2960948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cxnSp>
        <p:nvCxnSpPr>
          <p:cNvPr id="49" name="Shape 48"/>
          <p:cNvCxnSpPr>
            <a:endCxn id="43" idx="0"/>
          </p:cNvCxnSpPr>
          <p:nvPr/>
        </p:nvCxnSpPr>
        <p:spPr bwMode="auto">
          <a:xfrm rot="10800000">
            <a:off x="719572" y="1088740"/>
            <a:ext cx="1296144" cy="108012"/>
          </a:xfrm>
          <a:prstGeom prst="curvedConnector4">
            <a:avLst>
              <a:gd name="adj1" fmla="val 43056"/>
              <a:gd name="adj2" fmla="val 3116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1160748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6084168" y="5661248"/>
          <a:ext cx="2160240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9" name="Equation" r:id="rId9" imgW="1028520" imgH="279360" progId="Equation.3">
                  <p:embed/>
                </p:oleObj>
              </mc:Choice>
              <mc:Fallback>
                <p:oleObj name="Equation" r:id="rId9" imgW="10285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661248"/>
                        <a:ext cx="2160240" cy="586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8"/>
          <p:cNvGrpSpPr/>
          <p:nvPr/>
        </p:nvGrpSpPr>
        <p:grpSpPr>
          <a:xfrm>
            <a:off x="539552" y="1115452"/>
            <a:ext cx="828092" cy="2250832"/>
            <a:chOff x="539552" y="1115452"/>
            <a:chExt cx="828092" cy="2250832"/>
          </a:xfrm>
        </p:grpSpPr>
        <p:sp>
          <p:nvSpPr>
            <p:cNvPr id="54" name="TextBox 53"/>
            <p:cNvSpPr txBox="1"/>
            <p:nvPr/>
          </p:nvSpPr>
          <p:spPr>
            <a:xfrm>
              <a:off x="539552" y="11154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9592" y="15835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99592" y="20248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5596" y="24836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4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5556" y="29969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5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4680012" y="3212976"/>
          <a:ext cx="1739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0" name="Equation" r:id="rId11" imgW="825480" imgH="203040" progId="Equation.3">
                  <p:embed/>
                </p:oleObj>
              </mc:Choice>
              <mc:Fallback>
                <p:oleObj name="Equation" r:id="rId11" imgW="8254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12" y="3212976"/>
                        <a:ext cx="1739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 l="33994" t="-5387"/>
          <a:stretch>
            <a:fillRect/>
          </a:stretch>
        </p:blipFill>
        <p:spPr bwMode="auto">
          <a:xfrm>
            <a:off x="6336704" y="3084698"/>
            <a:ext cx="2447764" cy="7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r>
              <a:rPr lang="en-US" sz="3600" dirty="0" smtClean="0"/>
              <a:t>How to identify the minimum cost seam?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 dirty="0" smtClean="0"/>
              <a:t>First, consider a </a:t>
            </a:r>
            <a:r>
              <a:rPr lang="en-US" sz="2800" b="1" dirty="0" smtClean="0"/>
              <a:t>greedy</a:t>
            </a:r>
            <a:r>
              <a:rPr lang="en-US" sz="2800" dirty="0" smtClean="0"/>
              <a:t> approach:</a:t>
            </a:r>
            <a:endParaRPr lang="en-US" sz="2800" dirty="0"/>
          </a:p>
        </p:txBody>
      </p:sp>
      <p:grpSp>
        <p:nvGrpSpPr>
          <p:cNvPr id="4" name="Group 8"/>
          <p:cNvGrpSpPr/>
          <p:nvPr/>
        </p:nvGrpSpPr>
        <p:grpSpPr>
          <a:xfrm>
            <a:off x="3384612" y="2141476"/>
            <a:ext cx="2052228" cy="2304256"/>
            <a:chOff x="1223628" y="1052736"/>
            <a:chExt cx="2052228" cy="2304256"/>
          </a:xfrm>
        </p:grpSpPr>
        <p:sp>
          <p:nvSpPr>
            <p:cNvPr id="5" name="Rectangle 4"/>
            <p:cNvSpPr/>
            <p:nvPr/>
          </p:nvSpPr>
          <p:spPr bwMode="auto">
            <a:xfrm>
              <a:off x="1223628" y="1052736"/>
              <a:ext cx="2052228" cy="22322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367644" y="1196752"/>
            <a:ext cx="1728192" cy="2160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01" name="Equation" r:id="rId3" imgW="406080" imgH="507960" progId="Equation.3">
                    <p:embed/>
                  </p:oleObj>
                </mc:Choice>
                <mc:Fallback>
                  <p:oleObj name="Equation" r:id="rId3" imgW="40608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644" y="1196752"/>
                          <a:ext cx="1728192" cy="2160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771509"/>
            <a:ext cx="2265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24572" y="621166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Energy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(gradient magnitude)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08140" y="3657600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08140" y="3025651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17740" y="2431740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3275856" y="2492896"/>
            <a:ext cx="2259124" cy="457200"/>
            <a:chOff x="5076056" y="2590056"/>
            <a:chExt cx="2259124" cy="457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6192180" y="2590056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73180" y="2590056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954180" y="2590056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56" y="261502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row </a:t>
              </a:r>
              <a:r>
                <a:rPr lang="en-US" i="1" dirty="0" smtClean="0">
                  <a:solidFill>
                    <a:srgbClr val="000000"/>
                  </a:solidFill>
                </a:rPr>
                <a:t>i-1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Seam carving: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457200" y="1016732"/>
            <a:ext cx="8291264" cy="4785395"/>
          </a:xfrm>
        </p:spPr>
        <p:txBody>
          <a:bodyPr/>
          <a:lstStyle/>
          <a:p>
            <a:r>
              <a:rPr lang="en-US" sz="2400" dirty="0" smtClean="0"/>
              <a:t>Compute the </a:t>
            </a:r>
            <a:r>
              <a:rPr lang="en-US" sz="2400" dirty="0" smtClean="0">
                <a:solidFill>
                  <a:schemeClr val="accent2"/>
                </a:solidFill>
              </a:rPr>
              <a:t>cumulative minimum energy </a:t>
            </a:r>
            <a:r>
              <a:rPr lang="en-US" sz="2400" dirty="0" smtClean="0"/>
              <a:t>for all possible connected seams at each entry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i,j</a:t>
            </a:r>
            <a:r>
              <a:rPr lang="en-US" sz="2400" i="1" dirty="0" smtClean="0"/>
              <a:t>)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Then, min value in last row of </a:t>
            </a:r>
            <a:r>
              <a:rPr lang="en-US" sz="2400" b="1" dirty="0" smtClean="0"/>
              <a:t>M</a:t>
            </a:r>
            <a:r>
              <a:rPr lang="en-US" sz="2400" dirty="0" smtClean="0"/>
              <a:t> indicates end of the minimal connected vertical seam.  </a:t>
            </a:r>
          </a:p>
          <a:p>
            <a:r>
              <a:rPr lang="en-US" sz="2400" dirty="0" smtClean="0"/>
              <a:t>Backtrack up from there, selecting min of 3 above in </a:t>
            </a:r>
            <a:r>
              <a:rPr lang="en-US" sz="2400" b="1" dirty="0" smtClean="0"/>
              <a:t>M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91580" y="1880828"/>
          <a:ext cx="81073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9" name="Equation" r:id="rId4" imgW="4140000" imgH="215640" progId="Equation.3">
                  <p:embed/>
                </p:oleObj>
              </mc:Choice>
              <mc:Fallback>
                <p:oleObj name="Equation" r:id="rId4" imgW="41400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1880828"/>
                        <a:ext cx="81073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55976" y="2555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j-1</a:t>
            </a:r>
            <a:endParaRPr lang="en-US" i="1" dirty="0">
              <a:solidFill>
                <a:srgbClr val="000000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3275856" y="2946648"/>
            <a:ext cx="2376264" cy="457200"/>
            <a:chOff x="5076056" y="3043808"/>
            <a:chExt cx="2376264" cy="457200"/>
          </a:xfrm>
        </p:grpSpPr>
        <p:grpSp>
          <p:nvGrpSpPr>
            <p:cNvPr id="6" name="Group 26"/>
            <p:cNvGrpSpPr/>
            <p:nvPr/>
          </p:nvGrpSpPr>
          <p:grpSpPr>
            <a:xfrm>
              <a:off x="6573180" y="3043808"/>
              <a:ext cx="879140" cy="457200"/>
              <a:chOff x="6573180" y="3043808"/>
              <a:chExt cx="879140" cy="4572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6573180" y="3043808"/>
                <a:ext cx="3810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60232" y="3047075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076056" y="305810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row </a:t>
              </a:r>
              <a:r>
                <a:rPr lang="en-US" i="1" dirty="0" err="1" smtClean="0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5638800" y="2492896"/>
            <a:ext cx="2863044" cy="2401235"/>
            <a:chOff x="2830488" y="2816932"/>
            <a:chExt cx="2863044" cy="2401235"/>
          </a:xfrm>
        </p:grpSpPr>
        <p:pic>
          <p:nvPicPr>
            <p:cNvPr id="48025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9852" y="2816932"/>
              <a:ext cx="2268253" cy="151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830488" y="4294837"/>
              <a:ext cx="2863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M matrix: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cumulative min energy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(for vertical seams)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41"/>
          <p:cNvGrpSpPr/>
          <p:nvPr/>
        </p:nvGrpSpPr>
        <p:grpSpPr>
          <a:xfrm>
            <a:off x="503548" y="2528900"/>
            <a:ext cx="2592288" cy="2086491"/>
            <a:chOff x="431540" y="2528900"/>
            <a:chExt cx="2592288" cy="2086491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2528900"/>
              <a:ext cx="2265928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31540" y="3969060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Energy matrix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(gradient magnitude)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60032" y="2555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j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2060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j+1</a:t>
            </a:r>
            <a:endParaRPr lang="en-US" i="1" dirty="0">
              <a:solidFill>
                <a:srgbClr val="000000"/>
              </a:solidFill>
            </a:endParaRPr>
          </a:p>
        </p:txBody>
      </p:sp>
      <p:grpSp>
        <p:nvGrpSpPr>
          <p:cNvPr id="14" name="Group 42"/>
          <p:cNvGrpSpPr/>
          <p:nvPr/>
        </p:nvGrpSpPr>
        <p:grpSpPr>
          <a:xfrm>
            <a:off x="755576" y="2528900"/>
            <a:ext cx="217168" cy="72008"/>
            <a:chOff x="683568" y="2528900"/>
            <a:chExt cx="217168" cy="7200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827584" y="2600908"/>
            <a:ext cx="73152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37" name="Shape 36"/>
          <p:cNvCxnSpPr>
            <a:stCxn id="11" idx="2"/>
            <a:endCxn id="34" idx="3"/>
          </p:cNvCxnSpPr>
          <p:nvPr/>
        </p:nvCxnSpPr>
        <p:spPr bwMode="auto">
          <a:xfrm rot="5400000" flipH="1">
            <a:off x="2548640" y="989008"/>
            <a:ext cx="766936" cy="4062744"/>
          </a:xfrm>
          <a:prstGeom prst="curvedConnector4">
            <a:avLst>
              <a:gd name="adj1" fmla="val -29807"/>
              <a:gd name="adj2" fmla="val 52344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6048164" y="2492896"/>
            <a:ext cx="2268252" cy="1512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84168" y="2528900"/>
            <a:ext cx="73152" cy="7200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39" name="Shape 38"/>
          <p:cNvCxnSpPr>
            <a:stCxn id="11" idx="2"/>
            <a:endCxn id="40" idx="2"/>
          </p:cNvCxnSpPr>
          <p:nvPr/>
        </p:nvCxnSpPr>
        <p:spPr bwMode="auto">
          <a:xfrm rot="5400000" flipH="1" flipV="1">
            <a:off x="5140642" y="2423746"/>
            <a:ext cx="802940" cy="1157264"/>
          </a:xfrm>
          <a:prstGeom prst="curvedConnector3">
            <a:avLst>
              <a:gd name="adj1" fmla="val -28470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8164" y="2492896"/>
            <a:ext cx="2268251" cy="15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 bwMode="auto">
          <a:xfrm>
            <a:off x="6696236" y="3933056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roup 46"/>
          <p:cNvGrpSpPr/>
          <p:nvPr/>
        </p:nvGrpSpPr>
        <p:grpSpPr>
          <a:xfrm>
            <a:off x="6624228" y="3861048"/>
            <a:ext cx="217168" cy="72008"/>
            <a:chOff x="683568" y="2528900"/>
            <a:chExt cx="217168" cy="72008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6551076" y="3789040"/>
            <a:ext cx="217168" cy="72008"/>
            <a:chOff x="683568" y="2528900"/>
            <a:chExt cx="217168" cy="7200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55"/>
          <p:cNvGrpSpPr/>
          <p:nvPr/>
        </p:nvGrpSpPr>
        <p:grpSpPr>
          <a:xfrm>
            <a:off x="6552220" y="3717032"/>
            <a:ext cx="217168" cy="72008"/>
            <a:chOff x="683568" y="2528900"/>
            <a:chExt cx="217168" cy="72008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59"/>
          <p:cNvGrpSpPr/>
          <p:nvPr/>
        </p:nvGrpSpPr>
        <p:grpSpPr>
          <a:xfrm>
            <a:off x="6479068" y="3645024"/>
            <a:ext cx="217168" cy="72008"/>
            <a:chOff x="683568" y="2528900"/>
            <a:chExt cx="217168" cy="72008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6623084" y="3861048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624228" y="3789040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552220" y="3717032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480212" y="3645024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34" grpId="0" animBg="1"/>
      <p:bldP spid="44" grpId="0" animBg="1"/>
      <p:bldP spid="44" grpId="1" animBg="1"/>
      <p:bldP spid="40" grpId="0" animBg="1"/>
      <p:bldP spid="45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Example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871700" y="2096852"/>
            <a:ext cx="2052228" cy="2304256"/>
            <a:chOff x="1223628" y="1052736"/>
            <a:chExt cx="2052228" cy="2304256"/>
          </a:xfrm>
        </p:grpSpPr>
        <p:sp>
          <p:nvSpPr>
            <p:cNvPr id="6" name="Rectangle 5"/>
            <p:cNvSpPr/>
            <p:nvPr/>
          </p:nvSpPr>
          <p:spPr bwMode="auto">
            <a:xfrm>
              <a:off x="1223628" y="1052736"/>
              <a:ext cx="2052228" cy="22322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367644" y="1196752"/>
            <a:ext cx="1728192" cy="2160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96" name="Equation" r:id="rId4" imgW="406080" imgH="507960" progId="Equation.3">
                    <p:embed/>
                  </p:oleObj>
                </mc:Choice>
                <mc:Fallback>
                  <p:oleObj name="Equation" r:id="rId4" imgW="40608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644" y="1196752"/>
                          <a:ext cx="1728192" cy="2160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726885"/>
            <a:ext cx="2265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11660" y="616704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Energy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(gradient magnitude)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812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726885"/>
            <a:ext cx="2196244" cy="14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96036" y="620304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(for vertical seams)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096852"/>
            <a:ext cx="2052228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92079" y="2168860"/>
          <a:ext cx="1925015" cy="21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7" name="Equation" r:id="rId8" imgW="609480" imgH="672840" progId="Equation.3">
                  <p:embed/>
                </p:oleObj>
              </mc:Choice>
              <mc:Fallback>
                <p:oleObj name="Equation" r:id="rId8" imgW="609480" imgH="672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2168860"/>
                        <a:ext cx="1925015" cy="2124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2"/>
          <p:cNvGrpSpPr/>
          <p:nvPr/>
        </p:nvGrpSpPr>
        <p:grpSpPr>
          <a:xfrm>
            <a:off x="5328084" y="2204864"/>
            <a:ext cx="1728192" cy="612068"/>
            <a:chOff x="5328084" y="2204864"/>
            <a:chExt cx="1728192" cy="61206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328084" y="2204864"/>
              <a:ext cx="468052" cy="6120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40152" y="2204864"/>
              <a:ext cx="468052" cy="6120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224" y="2204864"/>
              <a:ext cx="468052" cy="6120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328084" y="2924944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40152" y="2924944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88224" y="2924944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28084" y="3645024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976156" y="3645024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8224" y="3645024"/>
            <a:ext cx="504056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81285" name="Object 5"/>
          <p:cNvGraphicFramePr>
            <a:graphicFrameLocks noChangeAspect="1"/>
          </p:cNvGraphicFramePr>
          <p:nvPr/>
        </p:nvGraphicFramePr>
        <p:xfrm>
          <a:off x="755576" y="1340768"/>
          <a:ext cx="81073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8" name="Equation" r:id="rId10" imgW="4140000" imgH="215640" progId="Equation.3">
                  <p:embed/>
                </p:oleObj>
              </mc:Choice>
              <mc:Fallback>
                <p:oleObj name="Equation" r:id="rId10" imgW="41400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0768"/>
                        <a:ext cx="81073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Example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871700" y="2096852"/>
            <a:ext cx="2052228" cy="2304256"/>
            <a:chOff x="1223628" y="1052736"/>
            <a:chExt cx="2052228" cy="2304256"/>
          </a:xfrm>
        </p:grpSpPr>
        <p:sp>
          <p:nvSpPr>
            <p:cNvPr id="6" name="Rectangle 5"/>
            <p:cNvSpPr/>
            <p:nvPr/>
          </p:nvSpPr>
          <p:spPr bwMode="auto">
            <a:xfrm>
              <a:off x="1223628" y="1052736"/>
              <a:ext cx="2052228" cy="22322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367644" y="1196752"/>
            <a:ext cx="1728192" cy="2160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20" name="Equation" r:id="rId4" imgW="406080" imgH="507960" progId="Equation.3">
                    <p:embed/>
                  </p:oleObj>
                </mc:Choice>
                <mc:Fallback>
                  <p:oleObj name="Equation" r:id="rId4" imgW="40608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644" y="1196752"/>
                          <a:ext cx="1728192" cy="2160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726885"/>
            <a:ext cx="2265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11660" y="616704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Energy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(gradient magnitude)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812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726885"/>
            <a:ext cx="2196244" cy="14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96036" y="620304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(for vertical seams)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2096852"/>
            <a:ext cx="2052228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92079" y="2168860"/>
          <a:ext cx="1925015" cy="21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1" name="Equation" r:id="rId8" imgW="609480" imgH="672840" progId="Equation.3">
                  <p:embed/>
                </p:oleObj>
              </mc:Choice>
              <mc:Fallback>
                <p:oleObj name="Equation" r:id="rId8" imgW="609480" imgH="672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2168860"/>
                        <a:ext cx="1925015" cy="2124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85" name="Object 5"/>
          <p:cNvGraphicFramePr>
            <a:graphicFrameLocks noChangeAspect="1"/>
          </p:cNvGraphicFramePr>
          <p:nvPr/>
        </p:nvGraphicFramePr>
        <p:xfrm>
          <a:off x="755576" y="1340768"/>
          <a:ext cx="81073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2" name="Equation" r:id="rId10" imgW="4140000" imgH="215640" progId="Equation.3">
                  <p:embed/>
                </p:oleObj>
              </mc:Choice>
              <mc:Fallback>
                <p:oleObj name="Equation" r:id="rId10" imgW="41400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0768"/>
                        <a:ext cx="81073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5868144" y="3645024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220072" y="2924944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20072" y="2240868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91780" y="3645024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43708" y="2960948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943708" y="2312876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Real image example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haoyeh\Desktop\pset0\la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chaoyeh\Desktop\pset0\energ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628" t="4811" r="7993" b="10999"/>
          <a:stretch>
            <a:fillRect/>
          </a:stretch>
        </p:blipFill>
        <p:spPr bwMode="auto">
          <a:xfrm>
            <a:off x="4648200" y="2209800"/>
            <a:ext cx="4114800" cy="3129723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600200" y="1916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Original Image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43600" y="190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Energy Map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548" y="5445224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Blue = low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Red = high energy</a:t>
            </a: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oyeh\Desktop\pset0\origin_ima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  <p:pic>
        <p:nvPicPr>
          <p:cNvPr id="7" name="Picture 16" descr="C:\Users\chaoyeh\Desktop\pset0\labeled_image_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  <p:pic>
        <p:nvPicPr>
          <p:cNvPr id="8" name="Picture 30" descr="C:\Users\chaoyeh\Desktop\pset0\new_image_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00200"/>
            <a:ext cx="6000750" cy="4572000"/>
          </a:xfrm>
          <a:prstGeom prst="rect">
            <a:avLst/>
          </a:prstGeom>
          <a:noFill/>
        </p:spPr>
      </p:pic>
      <p:pic>
        <p:nvPicPr>
          <p:cNvPr id="9" name="Picture 17" descr="C:\Users\chaoyeh\Desktop\pset0\labeled_image_0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00200"/>
            <a:ext cx="6000750" cy="4572000"/>
          </a:xfrm>
          <a:prstGeom prst="rect">
            <a:avLst/>
          </a:prstGeom>
          <a:noFill/>
        </p:spPr>
      </p:pic>
      <p:pic>
        <p:nvPicPr>
          <p:cNvPr id="10" name="Picture 31" descr="C:\Users\chaoyeh\Desktop\pset0\new_image_0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600200"/>
            <a:ext cx="5905500" cy="4572000"/>
          </a:xfrm>
          <a:prstGeom prst="rect">
            <a:avLst/>
          </a:prstGeom>
          <a:noFill/>
        </p:spPr>
      </p:pic>
      <p:pic>
        <p:nvPicPr>
          <p:cNvPr id="11" name="Picture 18" descr="C:\Users\chaoyeh\Desktop\pset0\labeled_image_03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600200"/>
            <a:ext cx="5905500" cy="4572000"/>
          </a:xfrm>
          <a:prstGeom prst="rect">
            <a:avLst/>
          </a:prstGeom>
          <a:noFill/>
        </p:spPr>
      </p:pic>
      <p:pic>
        <p:nvPicPr>
          <p:cNvPr id="12" name="Picture 32" descr="C:\Users\chaoyeh\Desktop\pset0\new_image_03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600200"/>
            <a:ext cx="5810250" cy="4572000"/>
          </a:xfrm>
          <a:prstGeom prst="rect">
            <a:avLst/>
          </a:prstGeom>
          <a:noFill/>
        </p:spPr>
      </p:pic>
      <p:pic>
        <p:nvPicPr>
          <p:cNvPr id="13" name="Picture 19" descr="C:\Users\chaoyeh\Desktop\pset0\labeled_image_04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1600200"/>
            <a:ext cx="5810250" cy="4572000"/>
          </a:xfrm>
          <a:prstGeom prst="rect">
            <a:avLst/>
          </a:prstGeom>
          <a:noFill/>
        </p:spPr>
      </p:pic>
      <p:pic>
        <p:nvPicPr>
          <p:cNvPr id="14" name="Picture 33" descr="C:\Users\chaoyeh\Desktop\pset0\new_image_0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1600200"/>
            <a:ext cx="5715000" cy="4572000"/>
          </a:xfrm>
          <a:prstGeom prst="rect">
            <a:avLst/>
          </a:prstGeom>
          <a:noFill/>
        </p:spPr>
      </p:pic>
      <p:pic>
        <p:nvPicPr>
          <p:cNvPr id="15" name="Picture 20" descr="C:\Users\chaoyeh\Desktop\pset0\labeled_image_05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1600200"/>
            <a:ext cx="5715000" cy="4572000"/>
          </a:xfrm>
          <a:prstGeom prst="rect">
            <a:avLst/>
          </a:prstGeom>
          <a:noFill/>
        </p:spPr>
      </p:pic>
      <p:pic>
        <p:nvPicPr>
          <p:cNvPr id="16" name="Picture 34" descr="C:\Users\chaoyeh\Desktop\pset0\new_image_05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1600200"/>
            <a:ext cx="5619750" cy="4572000"/>
          </a:xfrm>
          <a:prstGeom prst="rect">
            <a:avLst/>
          </a:prstGeom>
          <a:noFill/>
        </p:spPr>
      </p:pic>
      <p:pic>
        <p:nvPicPr>
          <p:cNvPr id="17" name="Picture 21" descr="C:\Users\chaoyeh\Desktop\pset0\labeled_image_06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3999" y="1600200"/>
            <a:ext cx="5619750" cy="4572000"/>
          </a:xfrm>
          <a:prstGeom prst="rect">
            <a:avLst/>
          </a:prstGeom>
          <a:noFill/>
        </p:spPr>
      </p:pic>
      <p:pic>
        <p:nvPicPr>
          <p:cNvPr id="18" name="Picture 35" descr="C:\Users\chaoyeh\Desktop\pset0\new_image_06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1600200"/>
            <a:ext cx="5524500" cy="4572000"/>
          </a:xfrm>
          <a:prstGeom prst="rect">
            <a:avLst/>
          </a:prstGeom>
          <a:noFill/>
        </p:spPr>
      </p:pic>
      <p:pic>
        <p:nvPicPr>
          <p:cNvPr id="19" name="Picture 23" descr="C:\Users\chaoyeh\Desktop\pset0\labeled_image_08.b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1600200"/>
            <a:ext cx="5429250" cy="4572000"/>
          </a:xfrm>
          <a:prstGeom prst="rect">
            <a:avLst/>
          </a:prstGeom>
          <a:noFill/>
        </p:spPr>
      </p:pic>
      <p:pic>
        <p:nvPicPr>
          <p:cNvPr id="20" name="Picture 37" descr="C:\Users\chaoyeh\Desktop\pset0\new_image_08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0" y="1600200"/>
            <a:ext cx="5334000" cy="4572000"/>
          </a:xfrm>
          <a:prstGeom prst="rect">
            <a:avLst/>
          </a:prstGeom>
          <a:noFill/>
        </p:spPr>
      </p:pic>
      <p:pic>
        <p:nvPicPr>
          <p:cNvPr id="21" name="Picture 24" descr="C:\Users\chaoyeh\Desktop\pset0\labeled_image_09.b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0" y="1600200"/>
            <a:ext cx="5334000" cy="4572000"/>
          </a:xfrm>
          <a:prstGeom prst="rect">
            <a:avLst/>
          </a:prstGeom>
          <a:noFill/>
        </p:spPr>
      </p:pic>
      <p:pic>
        <p:nvPicPr>
          <p:cNvPr id="22" name="Picture 38" descr="C:\Users\chaoyeh\Desktop\pset0\new_image_09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0" y="1600200"/>
            <a:ext cx="5238750" cy="4572000"/>
          </a:xfrm>
          <a:prstGeom prst="rect">
            <a:avLst/>
          </a:prstGeom>
          <a:noFill/>
        </p:spPr>
      </p:pic>
      <p:pic>
        <p:nvPicPr>
          <p:cNvPr id="23" name="Picture 25" descr="C:\Users\chaoyeh\Desktop\pset0\labeled_image_10.bm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0" y="1600200"/>
            <a:ext cx="5238750" cy="4572000"/>
          </a:xfrm>
          <a:prstGeom prst="rect">
            <a:avLst/>
          </a:prstGeom>
          <a:noFill/>
        </p:spPr>
      </p:pic>
      <p:pic>
        <p:nvPicPr>
          <p:cNvPr id="24" name="Picture 39" descr="C:\Users\chaoyeh\Desktop\pset0\new_image_10.bm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0" y="1600200"/>
            <a:ext cx="5143500" cy="4572000"/>
          </a:xfrm>
          <a:prstGeom prst="rect">
            <a:avLst/>
          </a:prstGeom>
          <a:noFill/>
        </p:spPr>
      </p:pic>
      <p:pic>
        <p:nvPicPr>
          <p:cNvPr id="25" name="Picture 26" descr="C:\Users\chaoyeh\Desktop\pset0\labeled_image_11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0" y="1600200"/>
            <a:ext cx="5143500" cy="4572000"/>
          </a:xfrm>
          <a:prstGeom prst="rect">
            <a:avLst/>
          </a:prstGeom>
          <a:noFill/>
        </p:spPr>
      </p:pic>
      <p:pic>
        <p:nvPicPr>
          <p:cNvPr id="26" name="Picture 40" descr="C:\Users\chaoyeh\Desktop\pset0\new_image_11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0" y="1600200"/>
            <a:ext cx="5048250" cy="4572000"/>
          </a:xfrm>
          <a:prstGeom prst="rect">
            <a:avLst/>
          </a:prstGeom>
          <a:noFill/>
        </p:spPr>
      </p:pic>
      <p:pic>
        <p:nvPicPr>
          <p:cNvPr id="27" name="Picture 27" descr="C:\Users\chaoyeh\Desktop\pset0\labeled_image_12.bmp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0" y="1600200"/>
            <a:ext cx="5048250" cy="4572000"/>
          </a:xfrm>
          <a:prstGeom prst="rect">
            <a:avLst/>
          </a:prstGeom>
          <a:noFill/>
        </p:spPr>
      </p:pic>
      <p:pic>
        <p:nvPicPr>
          <p:cNvPr id="28" name="Picture 41" descr="C:\Users\chaoyeh\Desktop\pset0\new_image_12.bmp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524000" y="1600200"/>
            <a:ext cx="4953000" cy="4572000"/>
          </a:xfrm>
          <a:prstGeom prst="rect">
            <a:avLst/>
          </a:prstGeom>
          <a:noFill/>
        </p:spPr>
      </p:pic>
      <p:pic>
        <p:nvPicPr>
          <p:cNvPr id="29" name="Picture 28" descr="C:\Users\chaoyeh\Desktop\pset0\labeled_image_13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24000" y="1600200"/>
            <a:ext cx="4953000" cy="4572000"/>
          </a:xfrm>
          <a:prstGeom prst="rect">
            <a:avLst/>
          </a:prstGeom>
          <a:noFill/>
        </p:spPr>
      </p:pic>
      <p:pic>
        <p:nvPicPr>
          <p:cNvPr id="30" name="Picture 42" descr="C:\Users\chaoyeh\Desktop\pset0\new_image_13.bmp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3999" y="1600200"/>
            <a:ext cx="4857750" cy="4572000"/>
          </a:xfrm>
          <a:prstGeom prst="rect">
            <a:avLst/>
          </a:prstGeom>
          <a:noFill/>
        </p:spPr>
      </p:pic>
      <p:pic>
        <p:nvPicPr>
          <p:cNvPr id="31" name="Picture 29" descr="C:\Users\chaoyeh\Desktop\pset0\labeled_image_14.bm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524000" y="1600200"/>
            <a:ext cx="4857750" cy="4572000"/>
          </a:xfrm>
          <a:prstGeom prst="rect">
            <a:avLst/>
          </a:prstGeom>
          <a:noFill/>
        </p:spPr>
      </p:pic>
      <p:pic>
        <p:nvPicPr>
          <p:cNvPr id="32" name="Picture 44" descr="C:\Users\chaoyeh\Desktop\pset0\new_image_14.bmp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0" y="1600200"/>
            <a:ext cx="4762500" cy="4572000"/>
          </a:xfrm>
          <a:prstGeom prst="rect">
            <a:avLst/>
          </a:prstGeom>
          <a:noFill/>
        </p:spPr>
      </p:pic>
      <p:sp>
        <p:nvSpPr>
          <p:cNvPr id="33" name="標題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 image example</a:t>
            </a:r>
            <a:endParaRPr lang="en-US" sz="3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 on seam carving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Analogous procedure for horizontal seams </a:t>
            </a:r>
          </a:p>
          <a:p>
            <a:r>
              <a:rPr lang="en-US" sz="2800" dirty="0" smtClean="0"/>
              <a:t>Can also insert seams to </a:t>
            </a:r>
            <a:r>
              <a:rPr lang="en-US" sz="2800" i="1" dirty="0" smtClean="0"/>
              <a:t>increase</a:t>
            </a:r>
            <a:r>
              <a:rPr lang="en-US" sz="2800" dirty="0" smtClean="0"/>
              <a:t> size of image in either dimension</a:t>
            </a:r>
          </a:p>
          <a:p>
            <a:pPr lvl="1"/>
            <a:r>
              <a:rPr lang="en-US" sz="2400" dirty="0" smtClean="0"/>
              <a:t>Duplicate optimal seam, averaged with neighbors</a:t>
            </a:r>
          </a:p>
          <a:p>
            <a:r>
              <a:rPr lang="en-US" sz="2800" dirty="0" smtClean="0"/>
              <a:t>Other energy functions may be plugged in</a:t>
            </a:r>
          </a:p>
          <a:p>
            <a:pPr lvl="1"/>
            <a:r>
              <a:rPr lang="en-US" sz="2400" dirty="0" smtClean="0"/>
              <a:t>E.g., color-based, interactive,…</a:t>
            </a:r>
          </a:p>
          <a:p>
            <a:r>
              <a:rPr lang="en-US" sz="2800" dirty="0" smtClean="0"/>
              <a:t>Can use combination of vertical and horizontal seams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gradients</a:t>
            </a:r>
          </a:p>
          <a:p>
            <a:r>
              <a:rPr lang="en-US" dirty="0" smtClean="0"/>
              <a:t>Seam carving – gradients as “energy”</a:t>
            </a:r>
          </a:p>
          <a:p>
            <a:r>
              <a:rPr lang="en-US" dirty="0" smtClean="0"/>
              <a:t>Gradients </a:t>
            </a:r>
            <a:r>
              <a:rPr lang="en-US" dirty="0" smtClean="0">
                <a:sym typeface="Wingdings" panose="05000000000000000000" pitchFamily="2" charset="2"/>
              </a:rPr>
              <a:t> e</a:t>
            </a:r>
            <a:r>
              <a:rPr lang="en-US" dirty="0" smtClean="0"/>
              <a:t>dges and contours</a:t>
            </a:r>
          </a:p>
          <a:p>
            <a:r>
              <a:rPr lang="en-US" dirty="0" smtClean="0"/>
              <a:t>Template matching</a:t>
            </a:r>
          </a:p>
          <a:p>
            <a:pPr lvl="1"/>
            <a:r>
              <a:rPr lang="en-US" dirty="0" smtClean="0"/>
              <a:t>Image patch as a filter</a:t>
            </a:r>
          </a:p>
          <a:p>
            <a:pPr lvl="1"/>
            <a:r>
              <a:rPr lang="en-US" dirty="0" smtClean="0"/>
              <a:t>Chamfer matching</a:t>
            </a:r>
          </a:p>
          <a:p>
            <a:pPr lvl="2"/>
            <a:r>
              <a:rPr lang="en-US" dirty="0" smtClean="0"/>
              <a:t>Distance transform</a:t>
            </a:r>
          </a:p>
        </p:txBody>
      </p:sp>
    </p:spTree>
    <p:extLst>
      <p:ext uri="{BB962C8B-B14F-4D97-AF65-F5344CB8AC3E}">
        <p14:creationId xmlns:p14="http://schemas.microsoft.com/office/powerpoint/2010/main" val="8927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A1 out tonight, due in 2 weeks</a:t>
            </a:r>
          </a:p>
          <a:p>
            <a:endParaRPr lang="en-US" dirty="0" smtClean="0"/>
          </a:p>
          <a:p>
            <a:r>
              <a:rPr lang="en-US" dirty="0" smtClean="0"/>
              <a:t>Thursday: binary image analysis</a:t>
            </a:r>
          </a:p>
          <a:p>
            <a:endParaRPr lang="en-US" dirty="0"/>
          </a:p>
          <a:p>
            <a:r>
              <a:rPr lang="en-US" dirty="0" smtClean="0"/>
              <a:t>Friday: A0 due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9800" y="28194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f*g=?</a:t>
            </a:r>
            <a:endParaRPr lang="en-US" sz="5000" dirty="0"/>
          </a:p>
        </p:txBody>
      </p:sp>
      <p:pic>
        <p:nvPicPr>
          <p:cNvPr id="4" name="Picture 3" descr="hor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0392" y="1685925"/>
            <a:ext cx="4636008" cy="3343275"/>
          </a:xfrm>
          <a:prstGeom prst="rect">
            <a:avLst/>
          </a:prstGeom>
        </p:spPr>
      </p:pic>
      <p:pic>
        <p:nvPicPr>
          <p:cNvPr id="5" name="Picture 4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4008" y="1676400"/>
            <a:ext cx="4636008" cy="3343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4494" y="5105400"/>
            <a:ext cx="23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  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06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 f = 1/9 x [ 1 1 1 1 1 1 1 1 1]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397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Review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9800" y="28194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f*g=?</a:t>
            </a:r>
            <a:endParaRPr lang="en-US" sz="5000" dirty="0"/>
          </a:p>
        </p:txBody>
      </p:sp>
      <p:pic>
        <p:nvPicPr>
          <p:cNvPr id="5" name="Picture 4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008" y="1676400"/>
            <a:ext cx="4636008" cy="3343275"/>
          </a:xfrm>
          <a:prstGeom prst="rect">
            <a:avLst/>
          </a:prstGeom>
        </p:spPr>
      </p:pic>
      <p:pic>
        <p:nvPicPr>
          <p:cNvPr id="6" name="Picture 5" descr="v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3440" y="1682496"/>
            <a:ext cx="4636008" cy="334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06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 f = 1/9 x [ 1 1 1 1 1 1 1 1 1]</a:t>
            </a:r>
            <a:r>
              <a:rPr lang="en-US" sz="2400" baseline="30000" dirty="0" smtClean="0"/>
              <a:t>T</a:t>
            </a:r>
            <a:endParaRPr lang="en-US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354494" y="5105400"/>
            <a:ext cx="23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  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</a:t>
            </a:r>
            <a:endParaRPr lang="en-US" dirty="0"/>
          </a:p>
        </p:txBody>
      </p:sp>
      <p:pic>
        <p:nvPicPr>
          <p:cNvPr id="11" name="Picture 10" descr="hor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0392" y="1685925"/>
            <a:ext cx="4636008" cy="33432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397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Review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800" dirty="0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525963"/>
          </a:xfrm>
        </p:spPr>
        <p:txBody>
          <a:bodyPr/>
          <a:lstStyle/>
          <a:p>
            <a:r>
              <a:rPr lang="en-US" sz="2800" dirty="0" smtClean="0"/>
              <a:t>Compute a function of the local neighborhood at each pixel in the image</a:t>
            </a:r>
          </a:p>
          <a:p>
            <a:pPr lvl="1"/>
            <a:r>
              <a:rPr lang="en-US" sz="2400" dirty="0" smtClean="0"/>
              <a:t>Function specified by a “filter” or mask saying how to combine values from neighbors.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Uses of filtering:</a:t>
            </a:r>
          </a:p>
          <a:p>
            <a:pPr lvl="1"/>
            <a:r>
              <a:rPr lang="en-US" sz="2400" dirty="0" smtClean="0"/>
              <a:t>Enhance an image (</a:t>
            </a:r>
            <a:r>
              <a:rPr lang="en-US" sz="2400" dirty="0" err="1" smtClean="0"/>
              <a:t>denoise</a:t>
            </a:r>
            <a:r>
              <a:rPr lang="en-US" sz="2400" dirty="0" smtClean="0"/>
              <a:t>, resize, etc)</a:t>
            </a:r>
          </a:p>
          <a:p>
            <a:pPr lvl="1"/>
            <a:r>
              <a:rPr lang="en-US" sz="2400" dirty="0" smtClean="0"/>
              <a:t>Extract information (texture, edges,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Detect patterns (template matching)</a:t>
            </a:r>
          </a:p>
          <a:p>
            <a:pPr lvl="1"/>
            <a:endParaRPr lang="en-US" sz="2400" dirty="0" smtClean="0"/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7056438" y="6608763"/>
            <a:ext cx="381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Adapted from Derek Hoiem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38200" y="4800600"/>
            <a:ext cx="64008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3300" y="497990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Today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z="3800" dirty="0" smtClean="0"/>
              <a:t>Edge detection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38250"/>
            <a:ext cx="7772400" cy="4857750"/>
          </a:xfrm>
        </p:spPr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map image from 2d array of pixels to a set of curves or line segments or contours.</a:t>
            </a:r>
          </a:p>
          <a:p>
            <a:r>
              <a:rPr lang="en-US" sz="2400" b="1" dirty="0" smtClean="0"/>
              <a:t>Why?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Main idea</a:t>
            </a:r>
            <a:r>
              <a:rPr lang="en-US" sz="2400" dirty="0" smtClean="0"/>
              <a:t>: look for strong gradients, post-process</a:t>
            </a:r>
          </a:p>
          <a:p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</p:txBody>
      </p:sp>
      <p:graphicFrame>
        <p:nvGraphicFramePr>
          <p:cNvPr id="792578" name="Object 2"/>
          <p:cNvGraphicFramePr>
            <a:graphicFrameLocks noChangeAspect="1"/>
          </p:cNvGraphicFramePr>
          <p:nvPr/>
        </p:nvGraphicFramePr>
        <p:xfrm>
          <a:off x="884238" y="2795588"/>
          <a:ext cx="19478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Bitmap Image" r:id="rId4" imgW="2161905" imgH="2324424" progId="PBrush">
                  <p:embed/>
                </p:oleObj>
              </mc:Choice>
              <mc:Fallback>
                <p:oleObj name="Bitmap Image" r:id="rId4" imgW="2161905" imgH="232442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795588"/>
                        <a:ext cx="19478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8013" y="2941638"/>
            <a:ext cx="57880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449763" y="4284663"/>
            <a:ext cx="687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Figure from J. Shotton et al., PAMI 2007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causes an edge?</a:t>
            </a:r>
          </a:p>
        </p:txBody>
      </p:sp>
      <p:pic>
        <p:nvPicPr>
          <p:cNvPr id="107523" name="Picture 6" descr="ut-towe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1268413"/>
            <a:ext cx="3846512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14" name="Text Box 14"/>
          <p:cNvSpPr txBox="1">
            <a:spLocks noChangeArrowheads="1"/>
          </p:cNvSpPr>
          <p:nvPr/>
        </p:nvSpPr>
        <p:spPr bwMode="auto">
          <a:xfrm>
            <a:off x="6696075" y="1628775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Depth discontinuity: object boundary</a:t>
            </a:r>
          </a:p>
        </p:txBody>
      </p:sp>
      <p:sp>
        <p:nvSpPr>
          <p:cNvPr id="742415" name="Text Box 15"/>
          <p:cNvSpPr txBox="1">
            <a:spLocks noChangeArrowheads="1"/>
          </p:cNvSpPr>
          <p:nvPr/>
        </p:nvSpPr>
        <p:spPr bwMode="auto">
          <a:xfrm>
            <a:off x="287338" y="4456113"/>
            <a:ext cx="228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Change in surface orientation: shape</a:t>
            </a:r>
          </a:p>
        </p:txBody>
      </p:sp>
      <p:sp>
        <p:nvSpPr>
          <p:cNvPr id="742416" name="Text Box 16"/>
          <p:cNvSpPr txBox="1">
            <a:spLocks noChangeArrowheads="1"/>
          </p:cNvSpPr>
          <p:nvPr/>
        </p:nvSpPr>
        <p:spPr bwMode="auto">
          <a:xfrm>
            <a:off x="6659563" y="3897313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Cast shadows</a:t>
            </a:r>
          </a:p>
        </p:txBody>
      </p:sp>
      <p:sp>
        <p:nvSpPr>
          <p:cNvPr id="742417" name="Text Box 17"/>
          <p:cNvSpPr txBox="1">
            <a:spLocks noChangeArrowheads="1"/>
          </p:cNvSpPr>
          <p:nvPr/>
        </p:nvSpPr>
        <p:spPr bwMode="auto">
          <a:xfrm>
            <a:off x="179388" y="1916113"/>
            <a:ext cx="2627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Reflectance change: appearance information, texture</a:t>
            </a:r>
          </a:p>
        </p:txBody>
      </p:sp>
      <p:sp>
        <p:nvSpPr>
          <p:cNvPr id="742418" name="Line 18"/>
          <p:cNvSpPr>
            <a:spLocks noChangeShapeType="1"/>
          </p:cNvSpPr>
          <p:nvPr/>
        </p:nvSpPr>
        <p:spPr bwMode="auto">
          <a:xfrm flipH="1">
            <a:off x="4895850" y="1989138"/>
            <a:ext cx="1871663" cy="1114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19" name="Line 19"/>
          <p:cNvSpPr>
            <a:spLocks noChangeShapeType="1"/>
          </p:cNvSpPr>
          <p:nvPr/>
        </p:nvSpPr>
        <p:spPr bwMode="auto">
          <a:xfrm flipH="1">
            <a:off x="4751388" y="2024063"/>
            <a:ext cx="1981200" cy="205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20" name="Line 20"/>
          <p:cNvSpPr>
            <a:spLocks noChangeShapeType="1"/>
          </p:cNvSpPr>
          <p:nvPr/>
        </p:nvSpPr>
        <p:spPr bwMode="auto">
          <a:xfrm flipH="1">
            <a:off x="5508625" y="4184650"/>
            <a:ext cx="1258888" cy="973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21" name="Line 21"/>
          <p:cNvSpPr>
            <a:spLocks noChangeShapeType="1"/>
          </p:cNvSpPr>
          <p:nvPr/>
        </p:nvSpPr>
        <p:spPr bwMode="auto">
          <a:xfrm>
            <a:off x="2016125" y="5121275"/>
            <a:ext cx="827088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22" name="Line 22"/>
          <p:cNvSpPr>
            <a:spLocks noChangeShapeType="1"/>
          </p:cNvSpPr>
          <p:nvPr/>
        </p:nvSpPr>
        <p:spPr bwMode="auto">
          <a:xfrm>
            <a:off x="1692275" y="2924175"/>
            <a:ext cx="197961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/>
      <p:bldP spid="742415" grpId="0"/>
      <p:bldP spid="742416" grpId="0"/>
      <p:bldP spid="742417" grpId="0"/>
      <p:bldP spid="742418" grpId="0" animBg="1"/>
      <p:bldP spid="742419" grpId="0" animBg="1"/>
      <p:bldP spid="742420" grpId="0" animBg="1"/>
      <p:bldP spid="742421" grpId="0" animBg="1"/>
      <p:bldP spid="7424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5" name="Picture 3" descr="ut-tower-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484313"/>
            <a:ext cx="1511300" cy="1511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0356" name="Picture 4" descr="ut-tower-2_cor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076700"/>
            <a:ext cx="1619250" cy="17272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40357" name="Picture 5" descr="ut-tower-2_const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1952625"/>
            <a:ext cx="1577975" cy="16557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8550" name="Picture 6" descr="ut-tower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2388" y="1268413"/>
            <a:ext cx="3846512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9" name="Rectangle 7"/>
          <p:cNvSpPr>
            <a:spLocks noChangeArrowheads="1"/>
          </p:cNvSpPr>
          <p:nvPr/>
        </p:nvSpPr>
        <p:spPr bwMode="auto">
          <a:xfrm>
            <a:off x="4716463" y="3321050"/>
            <a:ext cx="287337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0" name="Rectangle 8"/>
          <p:cNvSpPr>
            <a:spLocks noChangeArrowheads="1"/>
          </p:cNvSpPr>
          <p:nvPr/>
        </p:nvSpPr>
        <p:spPr bwMode="auto">
          <a:xfrm>
            <a:off x="3563938" y="2635250"/>
            <a:ext cx="323850" cy="3238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4681538" y="4581525"/>
            <a:ext cx="287337" cy="2873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2" name="Line 10"/>
          <p:cNvSpPr>
            <a:spLocks noChangeShapeType="1"/>
          </p:cNvSpPr>
          <p:nvPr/>
        </p:nvSpPr>
        <p:spPr bwMode="auto">
          <a:xfrm flipH="1" flipV="1">
            <a:off x="2195513" y="2565400"/>
            <a:ext cx="12969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3" name="Line 11"/>
          <p:cNvSpPr>
            <a:spLocks noChangeShapeType="1"/>
          </p:cNvSpPr>
          <p:nvPr/>
        </p:nvSpPr>
        <p:spPr bwMode="auto">
          <a:xfrm flipV="1">
            <a:off x="5111750" y="2312988"/>
            <a:ext cx="16922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4" name="Line 12"/>
          <p:cNvSpPr>
            <a:spLocks noChangeShapeType="1"/>
          </p:cNvSpPr>
          <p:nvPr/>
        </p:nvSpPr>
        <p:spPr bwMode="auto">
          <a:xfrm>
            <a:off x="4967288" y="4689475"/>
            <a:ext cx="1944687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Edges/gradients and invariance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Kristen Grauman, UT Austin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9" grpId="0" animBg="1"/>
      <p:bldP spid="740360" grpId="0" animBg="1"/>
      <p:bldP spid="740361" grpId="0" animBg="1"/>
      <p:bldP spid="740362" grpId="0" animBg="1"/>
      <p:bldP spid="740363" grpId="0" animBg="1"/>
      <p:bldP spid="7403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 = (\frac{\partial}{\partial x} h) \star f$ 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h$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}{\partial x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^2}{\partial x^2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48.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^2}{\partial x^2} h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^2}{\partial x^2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48.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h_\sigma (u,v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00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^2 f = \frac{\partial^2 f}{\partial x^2} + \frac{\partial^2 f}{\partial y^2}$&#10;\end{document}&#10;"/>
  <p:tag name="EXTERNALNAME" val="Edittex"/>
  <p:tag name="BLEND" val="False"/>
  <p:tag name="TRANSPARENT" val="False"/>
  <p:tag name="BITMAPFORMAT" val="bmpmono"/>
  <p:tag name="DEBUGINTERACTIVE" val="True"/>
  <p:tag name="ORIGWIDTH" val="611.1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On-screen Show (4:3)</PresentationFormat>
  <Paragraphs>287</Paragraphs>
  <Slides>39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Arial</vt:lpstr>
      <vt:lpstr>Calibri</vt:lpstr>
      <vt:lpstr>新細明體</vt:lpstr>
      <vt:lpstr>Times New Roman</vt:lpstr>
      <vt:lpstr>Wingdings</vt:lpstr>
      <vt:lpstr>2_Default Design</vt:lpstr>
      <vt:lpstr>8_Default Design</vt:lpstr>
      <vt:lpstr>3_Default Design</vt:lpstr>
      <vt:lpstr>1_Blank Presentation</vt:lpstr>
      <vt:lpstr>1_Default Design</vt:lpstr>
      <vt:lpstr>Default Design</vt:lpstr>
      <vt:lpstr>5_Default Design</vt:lpstr>
      <vt:lpstr>9_Default Design</vt:lpstr>
      <vt:lpstr>10_Default Design</vt:lpstr>
      <vt:lpstr>Office 佈景主題</vt:lpstr>
      <vt:lpstr>6_Default Design</vt:lpstr>
      <vt:lpstr>Bitmap Image</vt:lpstr>
      <vt:lpstr>Equation</vt:lpstr>
      <vt:lpstr>Photo Editor Photo</vt:lpstr>
      <vt:lpstr>Image gradients and edges</vt:lpstr>
      <vt:lpstr>Announcements</vt:lpstr>
      <vt:lpstr>Last time</vt:lpstr>
      <vt:lpstr>PowerPoint Presentation</vt:lpstr>
      <vt:lpstr>PowerPoint Presentation</vt:lpstr>
      <vt:lpstr>Image filtering</vt:lpstr>
      <vt:lpstr>Edge detection</vt:lpstr>
      <vt:lpstr>What causes an edge?</vt:lpstr>
      <vt:lpstr>Edges/gradients and invariance</vt:lpstr>
      <vt:lpstr>Derivatives and edges</vt:lpstr>
      <vt:lpstr>Derivatives with convolution</vt:lpstr>
      <vt:lpstr>Partial derivatives of an image</vt:lpstr>
      <vt:lpstr>Image gradient</vt:lpstr>
      <vt:lpstr>Effects of noise</vt:lpstr>
      <vt:lpstr>Solution:  smooth first</vt:lpstr>
      <vt:lpstr>Derivative theorem of convolution</vt:lpstr>
      <vt:lpstr>PowerPoint Presentation</vt:lpstr>
      <vt:lpstr>Derivative of Gaussian filters</vt:lpstr>
      <vt:lpstr>Laplacian of Gaussian</vt:lpstr>
      <vt:lpstr>2D edge detection filters</vt:lpstr>
      <vt:lpstr>Smoothing with a Gaussian</vt:lpstr>
      <vt:lpstr>Effect of σ on derivatives </vt:lpstr>
      <vt:lpstr>So, what scale to choose?</vt:lpstr>
      <vt:lpstr>Mask properties</vt:lpstr>
      <vt:lpstr>Seam carving: main idea</vt:lpstr>
      <vt:lpstr>Seam carving: main idea</vt:lpstr>
      <vt:lpstr>PowerPoint Presentation</vt:lpstr>
      <vt:lpstr>Seam carving: main idea</vt:lpstr>
      <vt:lpstr>PowerPoint Presentation</vt:lpstr>
      <vt:lpstr>PowerPoint Presentation</vt:lpstr>
      <vt:lpstr>How to identify the minimum cost seam?</vt:lpstr>
      <vt:lpstr>PowerPoint Presentation</vt:lpstr>
      <vt:lpstr>PowerPoint Presentation</vt:lpstr>
      <vt:lpstr>PowerPoint Presentation</vt:lpstr>
      <vt:lpstr>Real image example</vt:lpstr>
      <vt:lpstr>PowerPoint Presentation</vt:lpstr>
      <vt:lpstr>Other notes on seam carving</vt:lpstr>
      <vt:lpstr>Summary</vt:lpstr>
      <vt:lpstr>Coming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2017-01-26T05:08:12Z</dcterms:created>
  <dcterms:modified xsi:type="dcterms:W3CDTF">2017-01-26T05:08:38Z</dcterms:modified>
</cp:coreProperties>
</file>