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5" r:id="rId2"/>
    <p:sldMasterId id="2147483737" r:id="rId3"/>
    <p:sldMasterId id="2147483761" r:id="rId4"/>
    <p:sldMasterId id="2147483777" r:id="rId5"/>
    <p:sldMasterId id="2147483789" r:id="rId6"/>
    <p:sldMasterId id="2147483802" r:id="rId7"/>
    <p:sldMasterId id="2147483828" r:id="rId8"/>
    <p:sldMasterId id="2147483930" r:id="rId9"/>
    <p:sldMasterId id="2147483966" r:id="rId10"/>
    <p:sldMasterId id="2147483990" r:id="rId11"/>
    <p:sldMasterId id="2147484002" r:id="rId12"/>
    <p:sldMasterId id="2147484017" r:id="rId13"/>
    <p:sldMasterId id="2147484030" r:id="rId14"/>
    <p:sldMasterId id="2147484042" r:id="rId15"/>
    <p:sldMasterId id="2147484054" r:id="rId16"/>
    <p:sldMasterId id="2147484066" r:id="rId17"/>
  </p:sldMasterIdLst>
  <p:notesMasterIdLst>
    <p:notesMasterId r:id="rId137"/>
  </p:notesMasterIdLst>
  <p:sldIdLst>
    <p:sldId id="256" r:id="rId18"/>
    <p:sldId id="489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4" r:id="rId31"/>
    <p:sldId id="455" r:id="rId32"/>
    <p:sldId id="456" r:id="rId33"/>
    <p:sldId id="457" r:id="rId34"/>
    <p:sldId id="458" r:id="rId35"/>
    <p:sldId id="461" r:id="rId36"/>
    <p:sldId id="462" r:id="rId37"/>
    <p:sldId id="463" r:id="rId38"/>
    <p:sldId id="464" r:id="rId39"/>
    <p:sldId id="465" r:id="rId40"/>
    <p:sldId id="466" r:id="rId41"/>
    <p:sldId id="467" r:id="rId42"/>
    <p:sldId id="468" r:id="rId43"/>
    <p:sldId id="469" r:id="rId44"/>
    <p:sldId id="470" r:id="rId45"/>
    <p:sldId id="471" r:id="rId46"/>
    <p:sldId id="473" r:id="rId47"/>
    <p:sldId id="474" r:id="rId48"/>
    <p:sldId id="475" r:id="rId49"/>
    <p:sldId id="476" r:id="rId50"/>
    <p:sldId id="477" r:id="rId51"/>
    <p:sldId id="478" r:id="rId52"/>
    <p:sldId id="479" r:id="rId53"/>
    <p:sldId id="480" r:id="rId54"/>
    <p:sldId id="481" r:id="rId55"/>
    <p:sldId id="482" r:id="rId56"/>
    <p:sldId id="483" r:id="rId57"/>
    <p:sldId id="484" r:id="rId58"/>
    <p:sldId id="485" r:id="rId59"/>
    <p:sldId id="486" r:id="rId60"/>
    <p:sldId id="487" r:id="rId61"/>
    <p:sldId id="488" r:id="rId62"/>
    <p:sldId id="437" r:id="rId63"/>
    <p:sldId id="423" r:id="rId64"/>
    <p:sldId id="425" r:id="rId65"/>
    <p:sldId id="426" r:id="rId66"/>
    <p:sldId id="427" r:id="rId67"/>
    <p:sldId id="428" r:id="rId68"/>
    <p:sldId id="429" r:id="rId69"/>
    <p:sldId id="430" r:id="rId70"/>
    <p:sldId id="431" r:id="rId71"/>
    <p:sldId id="432" r:id="rId72"/>
    <p:sldId id="433" r:id="rId73"/>
    <p:sldId id="434" r:id="rId74"/>
    <p:sldId id="439" r:id="rId75"/>
    <p:sldId id="440" r:id="rId76"/>
    <p:sldId id="441" r:id="rId77"/>
    <p:sldId id="438" r:id="rId78"/>
    <p:sldId id="286" r:id="rId79"/>
    <p:sldId id="340" r:id="rId80"/>
    <p:sldId id="287" r:id="rId81"/>
    <p:sldId id="354" r:id="rId82"/>
    <p:sldId id="288" r:id="rId83"/>
    <p:sldId id="289" r:id="rId84"/>
    <p:sldId id="290" r:id="rId85"/>
    <p:sldId id="291" r:id="rId86"/>
    <p:sldId id="292" r:id="rId87"/>
    <p:sldId id="300" r:id="rId88"/>
    <p:sldId id="301" r:id="rId89"/>
    <p:sldId id="302" r:id="rId90"/>
    <p:sldId id="303" r:id="rId91"/>
    <p:sldId id="304" r:id="rId92"/>
    <p:sldId id="305" r:id="rId93"/>
    <p:sldId id="306" r:id="rId94"/>
    <p:sldId id="307" r:id="rId95"/>
    <p:sldId id="308" r:id="rId96"/>
    <p:sldId id="309" r:id="rId97"/>
    <p:sldId id="310" r:id="rId98"/>
    <p:sldId id="311" r:id="rId99"/>
    <p:sldId id="312" r:id="rId100"/>
    <p:sldId id="313" r:id="rId101"/>
    <p:sldId id="383" r:id="rId102"/>
    <p:sldId id="314" r:id="rId103"/>
    <p:sldId id="315" r:id="rId104"/>
    <p:sldId id="316" r:id="rId105"/>
    <p:sldId id="317" r:id="rId106"/>
    <p:sldId id="318" r:id="rId107"/>
    <p:sldId id="319" r:id="rId108"/>
    <p:sldId id="320" r:id="rId109"/>
    <p:sldId id="321" r:id="rId110"/>
    <p:sldId id="322" r:id="rId111"/>
    <p:sldId id="323" r:id="rId112"/>
    <p:sldId id="324" r:id="rId113"/>
    <p:sldId id="384" r:id="rId114"/>
    <p:sldId id="325" r:id="rId115"/>
    <p:sldId id="326" r:id="rId116"/>
    <p:sldId id="378" r:id="rId117"/>
    <p:sldId id="293" r:id="rId118"/>
    <p:sldId id="294" r:id="rId119"/>
    <p:sldId id="295" r:id="rId120"/>
    <p:sldId id="296" r:id="rId121"/>
    <p:sldId id="381" r:id="rId122"/>
    <p:sldId id="382" r:id="rId123"/>
    <p:sldId id="297" r:id="rId124"/>
    <p:sldId id="359" r:id="rId125"/>
    <p:sldId id="298" r:id="rId126"/>
    <p:sldId id="380" r:id="rId127"/>
    <p:sldId id="328" r:id="rId128"/>
    <p:sldId id="385" r:id="rId129"/>
    <p:sldId id="329" r:id="rId130"/>
    <p:sldId id="330" r:id="rId131"/>
    <p:sldId id="490" r:id="rId132"/>
    <p:sldId id="331" r:id="rId133"/>
    <p:sldId id="339" r:id="rId134"/>
    <p:sldId id="333" r:id="rId135"/>
    <p:sldId id="334" r:id="rId1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48168" autoAdjust="0"/>
  </p:normalViewPr>
  <p:slideViewPr>
    <p:cSldViewPr>
      <p:cViewPr varScale="1">
        <p:scale>
          <a:sx n="33" d="100"/>
          <a:sy n="33" d="100"/>
        </p:scale>
        <p:origin x="163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63" Type="http://schemas.openxmlformats.org/officeDocument/2006/relationships/slide" Target="slides/slide46.xml"/><Relationship Id="rId84" Type="http://schemas.openxmlformats.org/officeDocument/2006/relationships/slide" Target="slides/slide67.xml"/><Relationship Id="rId138" Type="http://schemas.openxmlformats.org/officeDocument/2006/relationships/presProps" Target="presProps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viewProps" Target="viewProps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54" Type="http://schemas.openxmlformats.org/officeDocument/2006/relationships/slide" Target="slides/slide37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49" Type="http://schemas.openxmlformats.org/officeDocument/2006/relationships/slide" Target="slides/slide32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44" Type="http://schemas.openxmlformats.org/officeDocument/2006/relationships/slide" Target="slides/slide27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62" Type="http://schemas.openxmlformats.org/officeDocument/2006/relationships/slide" Target="slides/slide45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9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52" Type="http://schemas.openxmlformats.org/officeDocument/2006/relationships/slide" Target="slides/slide35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9.xml"/><Relationship Id="rId47" Type="http://schemas.openxmlformats.org/officeDocument/2006/relationships/slide" Target="slides/slide30.xml"/><Relationship Id="rId68" Type="http://schemas.openxmlformats.org/officeDocument/2006/relationships/slide" Target="slides/slide51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6" Type="http://schemas.openxmlformats.org/officeDocument/2006/relationships/slideMaster" Target="slideMasters/slideMaster1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ACA95-1FFC-4D2D-BE58-479A702F9170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9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7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2505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34435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1475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E9BEF7-B208-444A-B47B-4F2B7618D258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116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8425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1819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118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411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A0E9620-8A2D-4DAB-8ED2-9D255B82F629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119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77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20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38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25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043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50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6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7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E101E-B703-4926-9856-699E0BC263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899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E101E-B703-4926-9856-699E0BC263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17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D22D04-830E-4317-8E67-5EC96C0859A5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115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5114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E101E-B703-4926-9856-699E0BC263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83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54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37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E101E-B703-4926-9856-699E0BC263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978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1E101E-B703-4926-9856-699E0BC263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9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731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89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lnSpc>
                <a:spcPct val="80000"/>
              </a:lnSpc>
              <a:defRPr/>
            </a:pPr>
            <a:endParaRPr lang="en-US" sz="1900" dirty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99D59-1B63-40FD-AEC2-B4589DB9EDA4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66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212D7-5F29-48C6-B4ED-A8C50CF46B68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3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69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12845B-854E-45F9-BCEE-30E0B1A8C80E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623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0DF2B3-C26A-447C-BED4-1F72995A0911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083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33570-1570-475A-82BF-F432F09FDCF3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050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FBBBA0-B363-4039-BE66-E342496B461A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21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346223-4EA5-4C6A-B39C-848AD7BAC61B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8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55E1CF-A77E-4A8B-8395-8B9AD65F2B40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092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EC54F3-5DD6-4FFC-A745-37CE009FA08E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3431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36FC07-76A1-484C-B647-12284CD46E33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902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50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CD2CB0-92B7-4B10-AB60-D828201A4C20}" type="slidenum"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65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25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146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0135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46498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884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357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41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448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32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2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679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4E371F-9BFA-4F6B-BF36-275653E4AE5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2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519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845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92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912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015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1081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676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360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9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504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582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1359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8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457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434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462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89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65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729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937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23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201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260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414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420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4472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976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66339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010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783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87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5799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469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654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174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012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6371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27895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0995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23335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9339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2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55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103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896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8694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326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611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9172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 sz="1200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sz="1200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8048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sz="1200" b="1" kern="1200">
                <a:solidFill>
                  <a:prstClr val="black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sz="1200" b="1" kern="1200">
              <a:solidFill>
                <a:prstClr val="black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28505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algn="r" rtl="0"/>
              <a:t>110</a:t>
            </a:fld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8372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sz="12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5082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17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955C83-B429-4514-AB05-C8B9ADBCE7D2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4CB8AA-28DA-4B1F-BB7E-EAB39960C1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B0872F-0E2B-42A9-920B-1A5C93C4645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0D847B-7728-44A8-9785-1C29EDA43B0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2CF791-60CE-4E61-A972-749B9A8E3D5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B4D22A-B97B-4B96-8392-4A284F3632D2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2DFE4D-0D05-4F23-B7B0-3098EB6F294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1AE77F-1480-44A4-87F3-95ACC44DCCE3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85FB75-F00B-4242-B10A-22F78ACEFD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FCCE9-0821-4F7F-A5CA-63BBB8C8D0B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5EBDB3-77BE-43AE-8074-009DFEE3763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09840E-D867-4F6B-91D5-1862BF2C2030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98520E-8AFE-4EE8-9352-98BC2A81C0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00B90-0EE0-475B-8097-30340B3769A1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4E2BF-A6CD-4A44-A7E2-1731C3781CA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D267B6-392B-457C-82BD-7F43359F626E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022310-8D17-40FB-BD6F-6E4026F8137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BACDA4-6465-4514-A703-0AC1AC15B4E4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22673E-F6DE-4E1A-B1DC-2CD66B5174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C1D001-EE58-4727-AE8C-4551CB92ACB5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CC3C8-189F-480F-A3D5-232617370E3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0755A1-8751-4675-9E36-058C833F661A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2051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8FFF9-2F05-47E3-A809-B4A4FA19BDB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2726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03A55E-A869-4852-B5DE-7B96E93DB234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996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43FDC-8D8F-428A-9297-B423FBF67D20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378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128017-EAB6-4076-B241-33285B38CDB1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731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E23015-C6F5-43B1-875E-9EFA23F57DBB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231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2FEBD-0D9D-4236-AB2F-FE6226448288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8988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7F2FC-66C1-4DD5-9330-6D1FE0DB4130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616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60892C-DB88-4985-9DE3-E998F189A000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375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1461B4-5510-4A58-BF6F-F4D2204E2DA9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4107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D38C49-6E39-42C6-8C52-F7DFEB28A798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772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3315DF-5333-404C-9D88-B1C11B8B9ED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1297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BDA88-6C75-4C45-BC29-488B848CC84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742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80DC5A-5077-4F3D-9E55-A158E434815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8537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5170DB-701B-4404-9551-321A641DA7E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575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BD2DE9-5EC3-4BE1-9964-E24C9DA073F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6620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E24B-CD56-413E-8ECB-FED8706D633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6445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EFAA11-BA68-4133-AD33-BD57B71B6F2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5883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A7128C-01CE-4C70-A117-85570F34446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546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47D819-CFDE-47FB-8967-47790F00187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838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4FB57B-DB9E-43A6-ABB4-7C65373B8CF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19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02D9A4-E9B5-4872-91F7-C9998679455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043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DB78AE-CDDB-4896-9444-FE4BDC83F89E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F5C168-4165-4F74-A2EB-F0D28E921C8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4945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A8E92-D95A-4752-BB96-B98723CEDFDB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200D-203D-45B0-9EEF-2FDCC9122AB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175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035E4-A62B-4401-A48D-A0C034BEC8AE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F6A97E-8B46-4600-A4AD-D8F0DF35CF7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92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B8880-ACD1-4163-8774-8BD11B53A52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5E12C3-4C38-4B3A-A01B-F0B638373F8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0169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A7AAB3-5580-484C-BE24-3625CA1E68F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123E8F-076F-45A3-8558-FF748DF0749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434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F48F7-AA22-44F2-AA3E-40A825B4801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343DB2-B1AC-406C-8AEB-2637F132BE2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5382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8B23F4-49C7-4B8C-9E55-737F73BB5CF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2ED300-F484-4CA9-9436-B31F138B1A4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1464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C331E3-6918-4B87-B5A7-190B91830DE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B1DB9E-47AA-462E-8DEB-1385B45D0CA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708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41633-FBFD-48FF-B98F-39A1B7A67E97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5D9ADB-B90F-4426-AB28-13CADADC700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665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D63706-639C-4994-B647-361B311680D1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04C9E9-1929-4270-A64D-97DDC8C3DE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9723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ABA5AB-5AA8-4561-BE12-88E63E2F953B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21B1C0-2A2C-4DE4-9B98-CEE57D651E4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4128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946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857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413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5188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9150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0742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4101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57449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589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1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15F888A-3474-45E7-B8E6-6B223C6519C1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1956B7D-1CE7-41A7-9A25-8C4B8422B061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E997C49-1329-469C-9B79-7784D06FC8F3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E1B91C0-21D6-40C3-B5A8-4B789DD6575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AF8C436-33ED-481A-999E-C569DC88F0A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6F53C4-79A8-45AC-816C-36A8F5EE3CAE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C38881F-D6B1-4BC0-B288-8C73DE20A3D8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AE0C639-3029-4106-87A7-D9118A93213A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69AA29C-72B0-4E4A-B60D-27CACD208660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EFA3CB4-9969-438F-894E-ACE3BA3D161C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AD9562F-5944-4C45-A732-7968D3771703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32A735A-C946-4FBE-954E-57849E6F6DB5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1B62314-8580-4CAC-B7FC-E8BCCA0D0A3F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7B06DF1-E21F-45B5-AAAD-1BB91C1B418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8A64C47-17E7-4077-BAB4-1F02C7EAE56E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319190-BD5A-41BC-A799-23164EB4F7D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03596-55CD-4133-988B-8847A16AA3EC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F34AE5-4C59-42F6-A022-04599253767D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/>
          </a:p>
        </p:txBody>
      </p:sp>
      <p:sp>
        <p:nvSpPr>
          <p:cNvPr id="76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6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0764B3-535B-4368-BD92-269AF86AD7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5B41F3-CEEA-4086-AF34-BFEEBE44A07E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4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94F678-CA79-4075-B56B-19D48094DE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3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83ABAC-E000-455C-A710-EFB348E0067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1/25/2017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5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AEA69-C581-47E1-BB33-6414A38E143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Computer Vision Group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UC Berkeley</a:t>
            </a:r>
          </a:p>
        </p:txBody>
      </p:sp>
    </p:spTree>
    <p:extLst>
      <p:ext uri="{BB962C8B-B14F-4D97-AF65-F5344CB8AC3E}">
        <p14:creationId xmlns:p14="http://schemas.microsoft.com/office/powerpoint/2010/main" val="9226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8EE0D91-A515-4181-9AA4-88F1ED79D3BC}" type="datetimeFigureOut">
              <a:rPr lang="en-US" b="1" kern="120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1/25/2017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1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png"/><Relationship Id="rId4" Type="http://schemas.openxmlformats.org/officeDocument/2006/relationships/notesSlide" Target="../notesSlides/notesSlide101.xml"/><Relationship Id="rId9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7.jpg"/><Relationship Id="rId4" Type="http://schemas.openxmlformats.org/officeDocument/2006/relationships/image" Target="../media/image11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10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6.wmf"/><Relationship Id="rId4" Type="http://schemas.openxmlformats.org/officeDocument/2006/relationships/image" Target="../media/image57.png"/><Relationship Id="rId9" Type="http://schemas.openxmlformats.org/officeDocument/2006/relationships/oleObject" Target="../embeddings/oleObject3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5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0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media" Target="file:///C:\Users\grauman\Desktop\378h\lecture3\night_lowdata.avi" TargetMode="External"/><Relationship Id="rId7" Type="http://schemas.openxmlformats.org/officeDocument/2006/relationships/image" Target="../media/image67.png"/><Relationship Id="rId2" Type="http://schemas.openxmlformats.org/officeDocument/2006/relationships/video" Target="file:///C:\Users\grauman\Desktop\378h\lecture3\day_lowdata.avi" TargetMode="External"/><Relationship Id="rId1" Type="http://schemas.microsoft.com/office/2007/relationships/media" Target="file:///C:\Users\grauman\Desktop\378h\lecture3\day_lowdata.avi" TargetMode="Externa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44.xml"/><Relationship Id="rId4" Type="http://schemas.openxmlformats.org/officeDocument/2006/relationships/video" Target="file:///C:\Users\grauman\Desktop\378h\lecture3\night_lowdata.avi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file:///C:\Users\grauman\Desktop\378h\lecture3\iaa7_gavrila_low.avi" TargetMode="External"/><Relationship Id="rId7" Type="http://schemas.openxmlformats.org/officeDocument/2006/relationships/image" Target="../media/image69.png"/><Relationship Id="rId2" Type="http://schemas.openxmlformats.org/officeDocument/2006/relationships/video" Target="file:///C:\Users\grauman\Desktop\378h\lecture3\592-3_lowdata.avi" TargetMode="External"/><Relationship Id="rId1" Type="http://schemas.microsoft.com/office/2007/relationships/media" Target="file:///C:\Users\grauman\Desktop\378h\lecture3\592-3_lowdata.avi" TargetMode="Externa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44.xml"/><Relationship Id="rId4" Type="http://schemas.openxmlformats.org/officeDocument/2006/relationships/video" Target="file:///C:\Users\grauman\Desktop\378h\lecture3\iaa7_gavrila_low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4.xml"/><Relationship Id="rId2" Type="http://schemas.openxmlformats.org/officeDocument/2006/relationships/video" Target="file:///C:\Users\grauman\Desktop\378h\lecture3\592-4_lowdata.avi" TargetMode="External"/><Relationship Id="rId1" Type="http://schemas.microsoft.com/office/2007/relationships/media" Target="file:///C:\Users\grauman\Desktop\378h\lecture3\592-4_lowdata.avi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g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5.jpeg"/><Relationship Id="rId5" Type="http://schemas.openxmlformats.org/officeDocument/2006/relationships/image" Target="../media/image89.jpeg"/><Relationship Id="rId4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9.wmf"/><Relationship Id="rId4" Type="http://schemas.openxmlformats.org/officeDocument/2006/relationships/oleObject" Target="../embeddings/oleObject6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7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6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8.bin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://bigwww.epfl.ch/demo/jmorpho/start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Edges and Binary Image Analysis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Thurs Jan 26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Kristen Grauman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UT Austin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butterfly_gradient.jpg"/>
          <p:cNvPicPr>
            <a:picLocks noChangeAspect="1"/>
          </p:cNvPicPr>
          <p:nvPr/>
        </p:nvPicPr>
        <p:blipFill>
          <a:blip r:embed="rId2" cstate="print"/>
          <a:srcRect l="13873" t="7559" r="9860" b="10982"/>
          <a:stretch>
            <a:fillRect/>
          </a:stretch>
        </p:blipFill>
        <p:spPr bwMode="auto">
          <a:xfrm>
            <a:off x="0" y="0"/>
            <a:ext cx="29654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200" y="0"/>
            <a:ext cx="3098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54622" t="39778" r="23334" b="24786"/>
          <a:stretch>
            <a:fillRect/>
          </a:stretch>
        </p:blipFill>
        <p:spPr bwMode="auto">
          <a:xfrm>
            <a:off x="6724650" y="4479925"/>
            <a:ext cx="2419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26666" t="39778" r="51122" b="24786"/>
          <a:stretch>
            <a:fillRect/>
          </a:stretch>
        </p:blipFill>
        <p:spPr bwMode="auto">
          <a:xfrm>
            <a:off x="0" y="4479925"/>
            <a:ext cx="2438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 credit: Steve Seitz</a:t>
            </a:r>
          </a:p>
        </p:txBody>
      </p:sp>
    </p:spTree>
    <p:extLst>
      <p:ext uri="{BB962C8B-B14F-4D97-AF65-F5344CB8AC3E}">
        <p14:creationId xmlns:p14="http://schemas.microsoft.com/office/powerpoint/2010/main" val="14006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Shapiro 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smtClean="0"/>
              <a:t>We’ll consider a sequential algorithm that requires only 2 passes over the image.</a:t>
            </a:r>
          </a:p>
          <a:p>
            <a:endParaRPr lang="en-US" sz="2400" smtClean="0"/>
          </a:p>
          <a:p>
            <a:r>
              <a:rPr lang="en-US" sz="2400" b="1" smtClean="0"/>
              <a:t>Input</a:t>
            </a:r>
            <a:r>
              <a:rPr lang="en-US" sz="2400" smtClean="0"/>
              <a:t>: binary image</a:t>
            </a:r>
          </a:p>
          <a:p>
            <a:r>
              <a:rPr lang="en-US" sz="2400" b="1" smtClean="0"/>
              <a:t>Output</a:t>
            </a:r>
            <a:r>
              <a:rPr lang="en-US" sz="2400" smtClean="0"/>
              <a:t>: “label” image, where pixels are numbered per their component</a:t>
            </a:r>
          </a:p>
          <a:p>
            <a:endParaRPr lang="en-US" sz="2400" smtClean="0"/>
          </a:p>
          <a:p>
            <a:r>
              <a:rPr lang="en-US" sz="240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Adapted from 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b="1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9906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</p:spTree>
    <p:extLst>
      <p:ext uri="{BB962C8B-B14F-4D97-AF65-F5344CB8AC3E}">
        <p14:creationId xmlns:p14="http://schemas.microsoft.com/office/powerpoint/2010/main" val="39355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N = hist(Y,M)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L = bwlabel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STATS = regionprops(L,PROPERTIES)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     'BoundingBox'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imerode(IM,SE);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imdilate(IM,SE);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imclose(IM,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smtClean="0">
                <a:latin typeface="Courier New" pitchFamily="49" charset="0"/>
                <a:cs typeface="Courier New" pitchFamily="49" charset="0"/>
              </a:rPr>
              <a:t>IM2 = imopen(IM, SE);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4008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Shen</a:t>
            </a: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 smtClean="0"/>
              <a:t>Example using binary image analysis:</a:t>
            </a:r>
            <a:br>
              <a:rPr lang="en-US" sz="4000" smtClean="0"/>
            </a:br>
            <a:r>
              <a:rPr lang="en-US" sz="4000" smtClean="0"/>
              <a:t>Bg subtraction + blob detection</a:t>
            </a:r>
          </a:p>
        </p:txBody>
      </p:sp>
      <p:pic>
        <p:nvPicPr>
          <p:cNvPr id="96260" name="Picture 6" descr="gray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7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7" descr="gray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31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gray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95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9" descr="gray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9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10" descr="gray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136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TextBox 10"/>
          <p:cNvSpPr txBox="1">
            <a:spLocks noChangeArrowheads="1"/>
          </p:cNvSpPr>
          <p:nvPr/>
        </p:nvSpPr>
        <p:spPr bwMode="auto">
          <a:xfrm>
            <a:off x="8405813" y="2073275"/>
            <a:ext cx="912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pic>
        <p:nvPicPr>
          <p:cNvPr id="2" name="sil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542" y="3382963"/>
            <a:ext cx="2764916" cy="3505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843" y="274638"/>
            <a:ext cx="8229600" cy="1143000"/>
          </a:xfrm>
        </p:spPr>
        <p:txBody>
          <a:bodyPr/>
          <a:lstStyle/>
          <a:p>
            <a:r>
              <a:rPr lang="en-US" dirty="0" smtClean="0"/>
              <a:t>Visual hulls</a:t>
            </a:r>
            <a:endParaRPr lang="en-US" dirty="0"/>
          </a:p>
        </p:txBody>
      </p:sp>
      <p:pic>
        <p:nvPicPr>
          <p:cNvPr id="4" name="orbit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3505200"/>
            <a:ext cx="7239000" cy="3016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8872"/>
            <a:ext cx="5029200" cy="3386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687513" y="5692775"/>
            <a:ext cx="606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University of Southern California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http://iris.usc.edu/~icohen/projects/vace/detection.htm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 using binary image analysis:</a:t>
            </a:r>
            <a:b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Bg subtraction + blob detection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2" name="s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9519" y="1790531"/>
            <a:ext cx="4445000" cy="3333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3d</a:t>
            </a:r>
          </a:p>
          <a:p>
            <a:pPr lvl="1" eaLnBrk="1" hangingPunct="1"/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 smtClean="0"/>
              <a:t>Operations, tools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Tx/>
              <a:buNone/>
            </a:pPr>
            <a:endParaRPr lang="en-US" smtClean="0"/>
          </a:p>
          <a:p>
            <a:r>
              <a:rPr lang="en-US" smtClean="0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</a:t>
            </a: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patterns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Textures (next</a:t>
            </a:r>
            <a:r>
              <a:rPr lang="en-US" sz="2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)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Matched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Texture: See assigned reading</a:t>
            </a:r>
          </a:p>
          <a:p>
            <a:r>
              <a:rPr lang="en-US" dirty="0" smtClean="0"/>
              <a:t>Reminder: A1 due next Friday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1906588" y="3357562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thresholding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6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229225" y="2552700"/>
            <a:ext cx="1971675" cy="16795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19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029200"/>
            <a:ext cx="7772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Check if pixel is local maximum along gradient direction, select single max across width of the edge</a:t>
            </a:r>
          </a:p>
          <a:p>
            <a:pPr lvl="1"/>
            <a:r>
              <a:rPr lang="en-US" smtClean="0"/>
              <a:t>requires checking interpolated pixels p and 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126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thresholding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7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15489" r="27083" b="8432"/>
          <a:stretch/>
        </p:blipFill>
        <p:spPr>
          <a:xfrm>
            <a:off x="212387" y="0"/>
            <a:ext cx="8245813" cy="6721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636663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James Hays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2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308850" y="6553200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Source: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Steve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Seitz</a:t>
            </a:r>
          </a:p>
        </p:txBody>
      </p:sp>
    </p:spTree>
    <p:extLst>
      <p:ext uri="{BB962C8B-B14F-4D97-AF65-F5344CB8AC3E}">
        <p14:creationId xmlns:p14="http://schemas.microsoft.com/office/powerpoint/2010/main" val="150706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83" t="15490" r="23333" b="7646"/>
          <a:stretch/>
        </p:blipFill>
        <p:spPr>
          <a:xfrm>
            <a:off x="0" y="89170"/>
            <a:ext cx="9065468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65648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James Hays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D. Lowe, L.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78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261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</p:spTree>
    <p:extLst>
      <p:ext uri="{BB962C8B-B14F-4D97-AF65-F5344CB8AC3E}">
        <p14:creationId xmlns:p14="http://schemas.microsoft.com/office/powerpoint/2010/main" val="406467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7378700" y="6545263"/>
            <a:ext cx="313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142812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666" t="20196" r="24584" b="7648"/>
          <a:stretch/>
        </p:blipFill>
        <p:spPr>
          <a:xfrm>
            <a:off x="76200" y="-3269"/>
            <a:ext cx="8868189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David Martin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280773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Berkeley Segmentation Data 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David Martin,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Charless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Fowlkes,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Doron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Jitendra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Malik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33" t="20196" r="22917" b="5294"/>
          <a:stretch/>
        </p:blipFill>
        <p:spPr>
          <a:xfrm>
            <a:off x="32426" y="152400"/>
            <a:ext cx="9111574" cy="6411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David Martin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30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50" t="21765" r="22917" b="5294"/>
          <a:stretch/>
        </p:blipFill>
        <p:spPr>
          <a:xfrm>
            <a:off x="0" y="304800"/>
            <a:ext cx="9003071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David Martin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2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586163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Learn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humans which combination of features is most indicative of a “good” contour?</a:t>
            </a:r>
          </a:p>
        </p:txBody>
      </p:sp>
    </p:spTree>
    <p:extLst>
      <p:ext uri="{BB962C8B-B14F-4D97-AF65-F5344CB8AC3E}">
        <p14:creationId xmlns:p14="http://schemas.microsoft.com/office/powerpoint/2010/main" val="24646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250" t="20195" r="22083" b="6079"/>
          <a:stretch/>
        </p:blipFill>
        <p:spPr>
          <a:xfrm>
            <a:off x="115490" y="304800"/>
            <a:ext cx="9028510" cy="62402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David Martin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6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What features are responsible for perceived edges?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52400" y="1533832"/>
            <a:ext cx="8686800" cy="4943168"/>
            <a:chOff x="0" y="1600200"/>
            <a:chExt cx="8686800" cy="4943168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188" t="42048" r="10156" b="2965"/>
            <a:stretch>
              <a:fillRect/>
            </a:stretch>
          </p:blipFill>
          <p:spPr bwMode="auto">
            <a:xfrm>
              <a:off x="228600" y="1905000"/>
              <a:ext cx="8458200" cy="4638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167" t="19145" r="17500" b="76570"/>
            <a:stretch>
              <a:fillRect/>
            </a:stretch>
          </p:blipFill>
          <p:spPr bwMode="auto">
            <a:xfrm>
              <a:off x="0" y="1600200"/>
              <a:ext cx="7391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7162800" y="18288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9" name="Oval 8"/>
          <p:cNvSpPr/>
          <p:nvPr/>
        </p:nvSpPr>
        <p:spPr>
          <a:xfrm>
            <a:off x="6172200" y="1600200"/>
            <a:ext cx="1143000" cy="525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95400" y="1600200"/>
            <a:ext cx="1143000" cy="525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9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9167" t="19145" r="17500" b="30257"/>
          <a:stretch>
            <a:fillRect/>
          </a:stretch>
        </p:blipFill>
        <p:spPr bwMode="auto">
          <a:xfrm>
            <a:off x="0" y="1600200"/>
            <a:ext cx="7391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What features are responsible for perceived edges?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315200" y="18288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500" t="21765" r="23333" b="6862"/>
          <a:stretch/>
        </p:blipFill>
        <p:spPr>
          <a:xfrm>
            <a:off x="152400" y="228600"/>
            <a:ext cx="8926286" cy="6248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David Martin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4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2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083" t="19412" r="22083" b="3726"/>
          <a:stretch/>
        </p:blipFill>
        <p:spPr>
          <a:xfrm>
            <a:off x="152400" y="0"/>
            <a:ext cx="8839200" cy="6464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David Martin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0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97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11163" y="152400"/>
            <a:ext cx="8323262" cy="722313"/>
          </a:xfrm>
        </p:spPr>
        <p:txBody>
          <a:bodyPr/>
          <a:lstStyle/>
          <a:p>
            <a:r>
              <a:rPr lang="en-US" sz="3200" dirty="0" smtClean="0"/>
              <a:t>Contour Detection</a:t>
            </a:r>
            <a:endParaRPr lang="en-US" dirty="0" smtClean="0"/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Jitendra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Malik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http://www.cs.berkeley.edu/~malik/malik-talks-ptrs.html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Prewitt,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Sobel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Roberts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Canny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Canny+opt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thresholds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Learned with combined features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20000" y="1447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Human agreement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94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800" dirty="0" smtClean="0"/>
              <a:t>Recall: 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etc)</a:t>
            </a:r>
          </a:p>
          <a:p>
            <a:pPr lvl="1"/>
            <a:r>
              <a:rPr lang="en-US" sz="2400" dirty="0" smtClean="0"/>
              <a:t>Extract information (texture, edges, etc)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Detect patterns (template matching)</a:t>
            </a:r>
          </a:p>
          <a:p>
            <a:pPr lvl="1"/>
            <a:endParaRPr lang="en-US" sz="2400" dirty="0" smtClean="0"/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Derek Hoiem</a:t>
            </a:r>
          </a:p>
        </p:txBody>
      </p:sp>
    </p:spTree>
    <p:extLst>
      <p:ext uri="{BB962C8B-B14F-4D97-AF65-F5344CB8AC3E}">
        <p14:creationId xmlns:p14="http://schemas.microsoft.com/office/powerpoint/2010/main" val="362134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smtClean="0"/>
              <a:t>Filters for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238250"/>
            <a:ext cx="5659438" cy="4525963"/>
          </a:xfrm>
        </p:spPr>
        <p:txBody>
          <a:bodyPr/>
          <a:lstStyle/>
          <a:p>
            <a:r>
              <a:rPr lang="en-US" sz="2800" dirty="0" smtClean="0"/>
              <a:t>Map raw pixels to an intermediate representation that will be used for subsequent processing</a:t>
            </a:r>
          </a:p>
          <a:p>
            <a:endParaRPr lang="en-US" sz="2800" dirty="0" smtClean="0"/>
          </a:p>
          <a:p>
            <a:r>
              <a:rPr lang="en-US" sz="2800" dirty="0" smtClean="0"/>
              <a:t>Goal: reduce amount of data, discard redundancy, preserve what’s useful</a:t>
            </a: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3" cstate="print"/>
          <a:srcRect l="11665" t="8824" r="7832" b="40440"/>
          <a:stretch>
            <a:fillRect/>
          </a:stretch>
        </p:blipFill>
        <p:spPr bwMode="auto">
          <a:xfrm>
            <a:off x="6142038" y="1238250"/>
            <a:ext cx="26844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2190" t="8824" r="7832" b="40440"/>
          <a:stretch>
            <a:fillRect/>
          </a:stretch>
        </p:blipFill>
        <p:spPr bwMode="auto">
          <a:xfrm>
            <a:off x="6142038" y="3100388"/>
            <a:ext cx="270192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7010400" y="3779838"/>
            <a:ext cx="163513" cy="1230312"/>
          </a:xfrm>
          <a:custGeom>
            <a:avLst/>
            <a:gdLst>
              <a:gd name="T0" fmla="*/ 57150 w 163513"/>
              <a:gd name="T1" fmla="*/ 11112 h 1230312"/>
              <a:gd name="T2" fmla="*/ 133350 w 163513"/>
              <a:gd name="T3" fmla="*/ 39687 h 1230312"/>
              <a:gd name="T4" fmla="*/ 161925 w 163513"/>
              <a:gd name="T5" fmla="*/ 249237 h 1230312"/>
              <a:gd name="T6" fmla="*/ 123825 w 163513"/>
              <a:gd name="T7" fmla="*/ 706437 h 1230312"/>
              <a:gd name="T8" fmla="*/ 57150 w 163513"/>
              <a:gd name="T9" fmla="*/ 982662 h 1230312"/>
              <a:gd name="T10" fmla="*/ 0 w 163513"/>
              <a:gd name="T11" fmla="*/ 1230312 h 12303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3513"/>
              <a:gd name="T19" fmla="*/ 0 h 1230312"/>
              <a:gd name="T20" fmla="*/ 163513 w 163513"/>
              <a:gd name="T21" fmla="*/ 1230312 h 12303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3513" h="1230312">
                <a:moveTo>
                  <a:pt x="57150" y="11112"/>
                </a:moveTo>
                <a:cubicBezTo>
                  <a:pt x="86519" y="5556"/>
                  <a:pt x="115888" y="0"/>
                  <a:pt x="133350" y="39687"/>
                </a:cubicBezTo>
                <a:cubicBezTo>
                  <a:pt x="150813" y="79375"/>
                  <a:pt x="163513" y="138112"/>
                  <a:pt x="161925" y="249237"/>
                </a:cubicBezTo>
                <a:cubicBezTo>
                  <a:pt x="160338" y="360362"/>
                  <a:pt x="141288" y="584199"/>
                  <a:pt x="123825" y="706437"/>
                </a:cubicBezTo>
                <a:cubicBezTo>
                  <a:pt x="106362" y="828675"/>
                  <a:pt x="77788" y="895349"/>
                  <a:pt x="57150" y="982662"/>
                </a:cubicBezTo>
                <a:cubicBezTo>
                  <a:pt x="36512" y="1069975"/>
                  <a:pt x="18256" y="1150143"/>
                  <a:pt x="0" y="1230312"/>
                </a:cubicBezTo>
              </a:path>
            </a:pathLst>
          </a:custGeom>
          <a:noFill/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7419975" y="3152775"/>
            <a:ext cx="725488" cy="914400"/>
          </a:xfrm>
          <a:custGeom>
            <a:avLst/>
            <a:gdLst>
              <a:gd name="T0" fmla="*/ 0 w 725488"/>
              <a:gd name="T1" fmla="*/ 0 h 914400"/>
              <a:gd name="T2" fmla="*/ 152400 w 725488"/>
              <a:gd name="T3" fmla="*/ 95250 h 914400"/>
              <a:gd name="T4" fmla="*/ 428625 w 725488"/>
              <a:gd name="T5" fmla="*/ 304800 h 914400"/>
              <a:gd name="T6" fmla="*/ 619125 w 725488"/>
              <a:gd name="T7" fmla="*/ 485775 h 914400"/>
              <a:gd name="T8" fmla="*/ 714375 w 725488"/>
              <a:gd name="T9" fmla="*/ 695325 h 914400"/>
              <a:gd name="T10" fmla="*/ 685800 w 725488"/>
              <a:gd name="T11" fmla="*/ 914400 h 9144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5488"/>
              <a:gd name="T19" fmla="*/ 0 h 914400"/>
              <a:gd name="T20" fmla="*/ 725488 w 725488"/>
              <a:gd name="T21" fmla="*/ 914400 h 9144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5488" h="914400">
                <a:moveTo>
                  <a:pt x="0" y="0"/>
                </a:moveTo>
                <a:cubicBezTo>
                  <a:pt x="40481" y="22225"/>
                  <a:pt x="80963" y="44450"/>
                  <a:pt x="152400" y="95250"/>
                </a:cubicBezTo>
                <a:cubicBezTo>
                  <a:pt x="223837" y="146050"/>
                  <a:pt x="350838" y="239713"/>
                  <a:pt x="428625" y="304800"/>
                </a:cubicBezTo>
                <a:cubicBezTo>
                  <a:pt x="506412" y="369887"/>
                  <a:pt x="571500" y="420688"/>
                  <a:pt x="619125" y="485775"/>
                </a:cubicBezTo>
                <a:cubicBezTo>
                  <a:pt x="666750" y="550863"/>
                  <a:pt x="703262" y="623887"/>
                  <a:pt x="714375" y="695325"/>
                </a:cubicBezTo>
                <a:cubicBezTo>
                  <a:pt x="725488" y="766763"/>
                  <a:pt x="705644" y="840581"/>
                  <a:pt x="685800" y="914400"/>
                </a:cubicBezTo>
              </a:path>
            </a:pathLst>
          </a:custGeom>
          <a:noFill/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91363" y="4195763"/>
            <a:ext cx="1241425" cy="1350962"/>
          </a:xfrm>
          <a:prstGeom prst="rect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63341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51" name="Content Placeholder 50"/>
          <p:cNvSpPr>
            <a:spLocks noGrp="1"/>
          </p:cNvSpPr>
          <p:nvPr>
            <p:ph idx="1"/>
          </p:nvPr>
        </p:nvSpPr>
        <p:spPr>
          <a:xfrm>
            <a:off x="685800" y="1274763"/>
            <a:ext cx="7772400" cy="4821237"/>
          </a:xfrm>
        </p:spPr>
        <p:txBody>
          <a:bodyPr/>
          <a:lstStyle/>
          <a:p>
            <a:r>
              <a:rPr lang="en-US" sz="2400" smtClean="0"/>
              <a:t>Filters as </a:t>
            </a:r>
            <a:r>
              <a:rPr lang="en-US" sz="2400" b="1" smtClean="0"/>
              <a:t>templates</a:t>
            </a:r>
            <a:r>
              <a:rPr lang="en-US" sz="2400" smtClean="0"/>
              <a:t>: </a:t>
            </a:r>
          </a:p>
          <a:p>
            <a:pPr>
              <a:buFontTx/>
              <a:buNone/>
            </a:pPr>
            <a:r>
              <a:rPr lang="en-US" sz="2400" smtClean="0"/>
              <a:t>	Note that filters look like the effects they are intended to find --- “matched filters”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pPr>
              <a:spcAft>
                <a:spcPts val="600"/>
              </a:spcAft>
            </a:pPr>
            <a:endParaRPr lang="en-US" sz="2400" smtClean="0"/>
          </a:p>
          <a:p>
            <a:pPr>
              <a:spcAft>
                <a:spcPts val="600"/>
              </a:spcAft>
            </a:pPr>
            <a:r>
              <a:rPr lang="en-US" sz="2400" smtClean="0"/>
              <a:t>Use normalized cross-correlation score to find a given pattern (template) in the image.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Normalization needed to control for relative brightnesses.</a:t>
            </a:r>
          </a:p>
          <a:p>
            <a:endParaRPr lang="en-US" sz="2400" smtClean="0"/>
          </a:p>
        </p:txBody>
      </p:sp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913" y="2805113"/>
            <a:ext cx="1055687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105568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69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98307" name="TextBox 8"/>
          <p:cNvSpPr txBox="1">
            <a:spLocks noChangeArrowheads="1"/>
          </p:cNvSpPr>
          <p:nvPr/>
        </p:nvSpPr>
        <p:spPr bwMode="auto">
          <a:xfrm>
            <a:off x="1103313" y="437832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Scene</a:t>
            </a:r>
          </a:p>
        </p:txBody>
      </p:sp>
      <p:sp>
        <p:nvSpPr>
          <p:cNvPr id="98308" name="TextBox 9"/>
          <p:cNvSpPr txBox="1">
            <a:spLocks noChangeArrowheads="1"/>
          </p:cNvSpPr>
          <p:nvPr/>
        </p:nvSpPr>
        <p:spPr bwMode="auto">
          <a:xfrm>
            <a:off x="4572000" y="3794125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Template (mask)</a:t>
            </a:r>
          </a:p>
        </p:txBody>
      </p:sp>
      <p:pic>
        <p:nvPicPr>
          <p:cNvPr id="98309" name="Picture 6" descr="toy_scen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1347788"/>
            <a:ext cx="2862263" cy="300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0" name="Picture 12" descr="toy_template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5525" y="2333625"/>
            <a:ext cx="865188" cy="9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8311" name="TextBox 13"/>
          <p:cNvSpPr txBox="1">
            <a:spLocks noChangeArrowheads="1"/>
          </p:cNvSpPr>
          <p:nvPr/>
        </p:nvSpPr>
        <p:spPr bwMode="auto">
          <a:xfrm>
            <a:off x="3367088" y="5254625"/>
            <a:ext cx="5038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toy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99331" name="TextBox 12"/>
          <p:cNvSpPr txBox="1">
            <a:spLocks noChangeArrowheads="1"/>
          </p:cNvSpPr>
          <p:nvPr/>
        </p:nvSpPr>
        <p:spPr bwMode="auto">
          <a:xfrm>
            <a:off x="4645025" y="3757613"/>
            <a:ext cx="3906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pic>
        <p:nvPicPr>
          <p:cNvPr id="99332" name="Picture 6" descr="toy_templat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3150" y="2333625"/>
            <a:ext cx="865188" cy="9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3" name="Picture 7" descr="toy_detect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1384300"/>
            <a:ext cx="43973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Box 8"/>
          <p:cNvSpPr txBox="1">
            <a:spLocks noChangeArrowheads="1"/>
          </p:cNvSpPr>
          <p:nvPr/>
        </p:nvSpPr>
        <p:spPr bwMode="auto">
          <a:xfrm>
            <a:off x="1176338" y="452437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4488" y="1493838"/>
            <a:ext cx="2957512" cy="292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6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2" descr="toy_corr_map.jpg"/>
          <p:cNvPicPr>
            <a:picLocks noChangeAspect="1"/>
          </p:cNvPicPr>
          <p:nvPr/>
        </p:nvPicPr>
        <p:blipFill>
          <a:blip r:embed="rId3" cstate="print"/>
          <a:srcRect l="21431" t="16325" r="22694" b="26530"/>
          <a:stretch>
            <a:fillRect/>
          </a:stretch>
        </p:blipFill>
        <p:spPr bwMode="auto">
          <a:xfrm>
            <a:off x="4900613" y="2078038"/>
            <a:ext cx="3570287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100356" name="TextBox 8"/>
          <p:cNvSpPr txBox="1">
            <a:spLocks noChangeArrowheads="1"/>
          </p:cNvSpPr>
          <p:nvPr/>
        </p:nvSpPr>
        <p:spPr bwMode="auto">
          <a:xfrm>
            <a:off x="3730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sp>
        <p:nvSpPr>
          <p:cNvPr id="100357" name="TextBox 10"/>
          <p:cNvSpPr txBox="1">
            <a:spLocks noChangeArrowheads="1"/>
          </p:cNvSpPr>
          <p:nvPr/>
        </p:nvSpPr>
        <p:spPr bwMode="auto">
          <a:xfrm>
            <a:off x="47545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Correlation map</a:t>
            </a:r>
          </a:p>
        </p:txBody>
      </p:sp>
      <p:pic>
        <p:nvPicPr>
          <p:cNvPr id="100358" name="Picture 6" descr="toy_detect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450" y="1749425"/>
            <a:ext cx="43973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58825" y="1858963"/>
            <a:ext cx="2957513" cy="292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Where’s Waldo?</a:t>
            </a:r>
          </a:p>
        </p:txBody>
      </p:sp>
      <p:pic>
        <p:nvPicPr>
          <p:cNvPr id="101379" name="Content Placeholder 3" descr="waldotempla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7413" y="2735263"/>
            <a:ext cx="517525" cy="1131887"/>
          </a:xfrm>
        </p:spPr>
      </p:pic>
      <p:pic>
        <p:nvPicPr>
          <p:cNvPr id="101380" name="Picture 7" descr="wald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3" y="1019175"/>
            <a:ext cx="54768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8"/>
          <p:cNvSpPr txBox="1">
            <a:spLocks noChangeArrowheads="1"/>
          </p:cNvSpPr>
          <p:nvPr/>
        </p:nvSpPr>
        <p:spPr bwMode="auto">
          <a:xfrm>
            <a:off x="1431925" y="6350000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Scene</a:t>
            </a:r>
          </a:p>
        </p:txBody>
      </p:sp>
      <p:sp>
        <p:nvSpPr>
          <p:cNvPr id="101382" name="TextBox 9"/>
          <p:cNvSpPr txBox="1">
            <a:spLocks noChangeArrowheads="1"/>
          </p:cNvSpPr>
          <p:nvPr/>
        </p:nvSpPr>
        <p:spPr bwMode="auto">
          <a:xfrm>
            <a:off x="5557838" y="394017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3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29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waldo_found.jpg"/>
          <p:cNvPicPr>
            <a:picLocks noChangeAspect="1"/>
          </p:cNvPicPr>
          <p:nvPr/>
        </p:nvPicPr>
        <p:blipFill>
          <a:blip r:embed="rId3" cstate="print"/>
          <a:srcRect l="15173" t="3728" r="14948" b="6827"/>
          <a:stretch>
            <a:fillRect/>
          </a:stretch>
        </p:blipFill>
        <p:spPr bwMode="auto">
          <a:xfrm>
            <a:off x="592138" y="982663"/>
            <a:ext cx="569595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Where’s Waldo?</a:t>
            </a:r>
          </a:p>
        </p:txBody>
      </p:sp>
      <p:sp>
        <p:nvSpPr>
          <p:cNvPr id="102404" name="TextBox 8"/>
          <p:cNvSpPr txBox="1">
            <a:spLocks noChangeArrowheads="1"/>
          </p:cNvSpPr>
          <p:nvPr/>
        </p:nvSpPr>
        <p:spPr bwMode="auto">
          <a:xfrm>
            <a:off x="1431925" y="6350000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pic>
        <p:nvPicPr>
          <p:cNvPr id="102405" name="Content Placeholder 3" descr="waldotemplat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37413" y="2735263"/>
            <a:ext cx="517525" cy="1131887"/>
          </a:xfrm>
        </p:spPr>
      </p:pic>
      <p:sp>
        <p:nvSpPr>
          <p:cNvPr id="102406" name="TextBox 12"/>
          <p:cNvSpPr txBox="1">
            <a:spLocks noChangeArrowheads="1"/>
          </p:cNvSpPr>
          <p:nvPr/>
        </p:nvSpPr>
        <p:spPr bwMode="auto">
          <a:xfrm>
            <a:off x="5557838" y="394017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0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waldo_found.jpg"/>
          <p:cNvPicPr>
            <a:picLocks noChangeAspect="1"/>
          </p:cNvPicPr>
          <p:nvPr/>
        </p:nvPicPr>
        <p:blipFill>
          <a:blip r:embed="rId3" cstate="print"/>
          <a:srcRect l="15173" t="3728" r="14948" b="6827"/>
          <a:stretch>
            <a:fillRect/>
          </a:stretch>
        </p:blipFill>
        <p:spPr bwMode="auto">
          <a:xfrm>
            <a:off x="555625" y="1712913"/>
            <a:ext cx="3651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Where’s Waldo?</a:t>
            </a:r>
          </a:p>
        </p:txBody>
      </p:sp>
      <p:sp>
        <p:nvSpPr>
          <p:cNvPr id="103428" name="TextBox 8"/>
          <p:cNvSpPr txBox="1">
            <a:spLocks noChangeArrowheads="1"/>
          </p:cNvSpPr>
          <p:nvPr/>
        </p:nvSpPr>
        <p:spPr bwMode="auto">
          <a:xfrm>
            <a:off x="3730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pic>
        <p:nvPicPr>
          <p:cNvPr id="103429" name="Picture 7" descr="waldo_corr.jpg"/>
          <p:cNvPicPr preferRelativeResize="0">
            <a:picLocks/>
          </p:cNvPicPr>
          <p:nvPr/>
        </p:nvPicPr>
        <p:blipFill>
          <a:blip r:embed="rId4" cstate="print"/>
          <a:srcRect l="14362" t="11720" r="11150" b="13573"/>
          <a:stretch>
            <a:fillRect/>
          </a:stretch>
        </p:blipFill>
        <p:spPr bwMode="auto">
          <a:xfrm>
            <a:off x="4754563" y="1716088"/>
            <a:ext cx="364807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TextBox 10"/>
          <p:cNvSpPr txBox="1">
            <a:spLocks noChangeArrowheads="1"/>
          </p:cNvSpPr>
          <p:nvPr/>
        </p:nvSpPr>
        <p:spPr bwMode="auto">
          <a:xfrm>
            <a:off x="47545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Correlation map</a:t>
            </a:r>
          </a:p>
        </p:txBody>
      </p:sp>
      <p:sp>
        <p:nvSpPr>
          <p:cNvPr id="15" name="Oval 14"/>
          <p:cNvSpPr/>
          <p:nvPr/>
        </p:nvSpPr>
        <p:spPr>
          <a:xfrm>
            <a:off x="6726238" y="2555875"/>
            <a:ext cx="365125" cy="36512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5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104451" name="TextBox 8"/>
          <p:cNvSpPr txBox="1">
            <a:spLocks noChangeArrowheads="1"/>
          </p:cNvSpPr>
          <p:nvPr/>
        </p:nvSpPr>
        <p:spPr bwMode="auto">
          <a:xfrm>
            <a:off x="1103313" y="437832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Scene</a:t>
            </a: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4572000" y="3794125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pic>
        <p:nvPicPr>
          <p:cNvPr id="104453" name="Picture 10" descr="car_sce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2479675"/>
            <a:ext cx="28575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1" descr="car_templ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0863" y="3027363"/>
            <a:ext cx="1724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12"/>
          <p:cNvSpPr txBox="1">
            <a:spLocks noChangeArrowheads="1"/>
          </p:cNvSpPr>
          <p:nvPr/>
        </p:nvSpPr>
        <p:spPr bwMode="auto">
          <a:xfrm>
            <a:off x="1066800" y="4957763"/>
            <a:ext cx="76311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What if the template is not identical to some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subimage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 the scene?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105475" name="TextBox 8"/>
          <p:cNvSpPr txBox="1">
            <a:spLocks noChangeArrowheads="1"/>
          </p:cNvSpPr>
          <p:nvPr/>
        </p:nvSpPr>
        <p:spPr bwMode="auto">
          <a:xfrm>
            <a:off x="1212850" y="4524375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sp>
        <p:nvSpPr>
          <p:cNvPr id="105476" name="TextBox 12"/>
          <p:cNvSpPr txBox="1">
            <a:spLocks noChangeArrowheads="1"/>
          </p:cNvSpPr>
          <p:nvPr/>
        </p:nvSpPr>
        <p:spPr bwMode="auto">
          <a:xfrm>
            <a:off x="4645025" y="3757613"/>
            <a:ext cx="3906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pic>
        <p:nvPicPr>
          <p:cNvPr id="105477" name="Picture 9" descr="car_detected.jpg"/>
          <p:cNvPicPr>
            <a:picLocks noChangeAspect="1"/>
          </p:cNvPicPr>
          <p:nvPr/>
        </p:nvPicPr>
        <p:blipFill>
          <a:blip r:embed="rId3" cstate="print"/>
          <a:srcRect l="16856" t="15393" r="16058" b="24977"/>
          <a:stretch>
            <a:fillRect/>
          </a:stretch>
        </p:blipFill>
        <p:spPr bwMode="auto">
          <a:xfrm>
            <a:off x="1431925" y="2333625"/>
            <a:ext cx="314007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0" descr="car_templ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0863" y="3027363"/>
            <a:ext cx="1724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Box 12"/>
          <p:cNvSpPr txBox="1">
            <a:spLocks noChangeArrowheads="1"/>
          </p:cNvSpPr>
          <p:nvPr/>
        </p:nvSpPr>
        <p:spPr bwMode="auto">
          <a:xfrm>
            <a:off x="1066800" y="4953000"/>
            <a:ext cx="763111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Match can be meaningful, if scale, orientation, and general appearance is right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How to find at any scale?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1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Recap: 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Opposite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0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r>
              <a:rPr lang="en-US" sz="2800" u="sng" dirty="0" smtClean="0">
                <a:solidFill>
                  <a:srgbClr val="000000"/>
                </a:solidFill>
              </a:rPr>
              <a:t>Filters act as templates</a:t>
            </a:r>
          </a:p>
          <a:p>
            <a:pPr lvl="1"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Highest response for regions that “look the most like the filter”</a:t>
            </a:r>
          </a:p>
          <a:p>
            <a:pPr lvl="1"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Dot product as correlation</a:t>
            </a:r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gradients</a:t>
            </a:r>
          </a:p>
          <a:p>
            <a:r>
              <a:rPr lang="en-US" dirty="0" smtClean="0"/>
              <a:t>Seam carving – gradients as “energy”</a:t>
            </a:r>
          </a:p>
          <a:p>
            <a:r>
              <a:rPr lang="en-US" dirty="0" smtClean="0"/>
              <a:t>Gradients </a:t>
            </a:r>
            <a:r>
              <a:rPr lang="en-US" dirty="0" smtClean="0">
                <a:sym typeface="Wingdings" panose="05000000000000000000" pitchFamily="2" charset="2"/>
              </a:rPr>
              <a:t> e</a:t>
            </a:r>
            <a:r>
              <a:rPr lang="en-US" dirty="0" smtClean="0"/>
              <a:t>dges and contours</a:t>
            </a:r>
          </a:p>
          <a:p>
            <a:r>
              <a:rPr lang="en-US" dirty="0" smtClean="0"/>
              <a:t>Template matching</a:t>
            </a:r>
          </a:p>
          <a:p>
            <a:pPr lvl="1"/>
            <a:r>
              <a:rPr lang="en-US" dirty="0" smtClean="0"/>
              <a:t>Image patch as a filter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23037"/>
            <a:ext cx="8229600" cy="1173163"/>
          </a:xfrm>
        </p:spPr>
        <p:txBody>
          <a:bodyPr/>
          <a:lstStyle/>
          <a:p>
            <a:pPr>
              <a:buNone/>
            </a:pPr>
            <a:r>
              <a:rPr lang="en-US" sz="1600" dirty="0" smtClean="0"/>
              <a:t>Figure from </a:t>
            </a:r>
            <a:r>
              <a:rPr lang="en-US" sz="1600" dirty="0" err="1" smtClean="0"/>
              <a:t>Belongie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2" cstate="print"/>
          <a:srcRect l="9526" t="40828" r="36222" b="33793"/>
          <a:stretch>
            <a:fillRect/>
          </a:stretch>
        </p:blipFill>
        <p:spPr bwMode="auto">
          <a:xfrm>
            <a:off x="1962978" y="22860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97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98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in image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Set of points on (shifted) template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99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 smtClean="0">
                <a:solidFill>
                  <a:srgbClr val="000000"/>
                </a:solidFill>
                <a:latin typeface="Baskerville Old Face" pitchFamily="18" charset="0"/>
              </a:rPr>
              <a:t>I</a:t>
            </a:r>
            <a:endParaRPr lang="en-US" sz="2800" i="1" dirty="0">
              <a:solidFill>
                <a:srgbClr val="000000"/>
              </a:solidFill>
              <a:latin typeface="Baskerville Old Fac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4343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</p:spTree>
    <p:extLst>
      <p:ext uri="{BB962C8B-B14F-4D97-AF65-F5344CB8AC3E}">
        <p14:creationId xmlns:p14="http://schemas.microsoft.com/office/powerpoint/2010/main" val="20577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is the measure different than just filtering with a mask having the shape points?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3883024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</a:rPr>
              <a:t>How expensive is a naïve implementation?</a:t>
            </a:r>
            <a:endParaRPr lang="en-US" sz="2000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228600" y="6477000"/>
            <a:ext cx="2133600" cy="476250"/>
          </a:xfrm>
        </p:spPr>
        <p:txBody>
          <a:bodyPr/>
          <a:lstStyle/>
          <a:p>
            <a:r>
              <a:rPr lang="en-US" dirty="0" smtClean="0"/>
              <a:t>Source: Yuri </a:t>
            </a:r>
            <a:r>
              <a:rPr lang="en-US" dirty="0" err="1" smtClean="0"/>
              <a:t>Boykov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12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13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" name="TextBox 297"/>
          <p:cNvSpPr txBox="1"/>
          <p:nvPr/>
        </p:nvSpPr>
        <p:spPr>
          <a:xfrm>
            <a:off x="7620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Features could be edge points, foreground points,…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9" name="Title 2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 smtClean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mage 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 smtClean="0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29" name="Text Box 11"/>
          <p:cNvSpPr txBox="1">
            <a:spLocks noChangeArrowheads="1"/>
          </p:cNvSpPr>
          <p:nvPr/>
        </p:nvSpPr>
        <p:spPr bwMode="auto">
          <a:xfrm>
            <a:off x="0" y="6550071"/>
            <a:ext cx="251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Adapted from D. </a:t>
            </a:r>
            <a:r>
              <a:rPr lang="en-US" sz="1200" b="1" dirty="0" err="1">
                <a:solidFill>
                  <a:srgbClr val="000000"/>
                </a:solidFill>
              </a:rPr>
              <a:t>Huttenlocher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5562600" y="4640229"/>
            <a:ext cx="3352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3" name="Rectangle 12"/>
          <p:cNvSpPr>
            <a:spLocks noChangeArrowheads="1"/>
          </p:cNvSpPr>
          <p:nvPr/>
        </p:nvSpPr>
        <p:spPr bwMode="auto">
          <a:xfrm>
            <a:off x="7493000" y="2993992"/>
            <a:ext cx="1423988" cy="8397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1679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smtClean="0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Text Box 7"/>
          <p:cNvSpPr txBox="1">
            <a:spLocks noChangeArrowheads="1"/>
          </p:cNvSpPr>
          <p:nvPr/>
        </p:nvSpPr>
        <p:spPr bwMode="auto">
          <a:xfrm>
            <a:off x="0" y="6586584"/>
            <a:ext cx="2514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</a:rPr>
              <a:t>Adapted from D. </a:t>
            </a:r>
            <a:r>
              <a:rPr lang="en-US" sz="1200" b="1" dirty="0" err="1">
                <a:solidFill>
                  <a:srgbClr val="000000"/>
                </a:solidFill>
              </a:rPr>
              <a:t>Huttenlocher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6172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Fig from D</a:t>
            </a:r>
            <a:r>
              <a:rPr lang="en-US" sz="1300" dirty="0">
                <a:solidFill>
                  <a:srgbClr val="000000"/>
                </a:solidFill>
              </a:rPr>
              <a:t>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 smtClean="0">
                <a:latin typeface="Arial" pitchFamily="34" charset="0"/>
                <a:cs typeface="Arial" pitchFamily="34" charset="0"/>
              </a:rPr>
            </a:br>
            <a:r>
              <a:rPr lang="en-GB" dirty="0" smtClean="0">
                <a:latin typeface="Arial" pitchFamily="34" charset="0"/>
                <a:cs typeface="Arial" pitchFamily="34" charset="0"/>
              </a:rPr>
              <a:t>properties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Sensitive to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scale and rotation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Tolerant of small </a:t>
            </a:r>
            <a:r>
              <a:rPr lang="en-GB" sz="2800" dirty="0">
                <a:latin typeface="Arial" pitchFamily="34" charset="0"/>
                <a:cs typeface="Arial" pitchFamily="34" charset="0"/>
              </a:rPr>
              <a:t>shape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changes, clutter</a:t>
            </a:r>
            <a:endParaRPr lang="en-GB" sz="2800" dirty="0"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</a:t>
            </a:r>
            <a:r>
              <a:rPr lang="en-GB" sz="2800" dirty="0" smtClean="0">
                <a:latin typeface="Arial" pitchFamily="34" charset="0"/>
                <a:cs typeface="Arial" pitchFamily="34" charset="0"/>
              </a:rPr>
              <a:t>shapes</a:t>
            </a:r>
          </a:p>
          <a:p>
            <a:r>
              <a:rPr lang="en-GB" sz="2800" dirty="0" smtClean="0">
                <a:latin typeface="Arial" pitchFamily="34" charset="0"/>
                <a:cs typeface="Arial" pitchFamily="34" charset="0"/>
              </a:rPr>
              <a:t>Inexpensive way to match shapes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4" name="day_lowdat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54968" y="1988840"/>
            <a:ext cx="3429000" cy="2743200"/>
          </a:xfrm>
          <a:prstGeom prst="rect">
            <a:avLst/>
          </a:prstGeom>
        </p:spPr>
      </p:pic>
      <p:pic>
        <p:nvPicPr>
          <p:cNvPr id="5" name="night_lowdata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815408" y="1988840"/>
            <a:ext cx="34290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1143000"/>
          </a:xfrm>
        </p:spPr>
        <p:txBody>
          <a:bodyPr/>
          <a:lstStyle/>
          <a:p>
            <a:r>
              <a:rPr lang="en-US" dirty="0" smtClean="0"/>
              <a:t>Chamfer matching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988421"/>
            <a:ext cx="8229600" cy="896963"/>
          </a:xfrm>
        </p:spPr>
        <p:txBody>
          <a:bodyPr/>
          <a:lstStyle/>
          <a:p>
            <a:r>
              <a:rPr lang="en-US" sz="2000" dirty="0" err="1" smtClean="0"/>
              <a:t>Gavrila</a:t>
            </a:r>
            <a:r>
              <a:rPr lang="en-US" sz="2000" dirty="0" smtClean="0"/>
              <a:t> et al. http://gavrila.net/Research/Chamfer_System/chamfer_system.html</a:t>
            </a:r>
            <a:endParaRPr lang="en-US" sz="2000" dirty="0"/>
          </a:p>
        </p:txBody>
      </p:sp>
      <p:pic>
        <p:nvPicPr>
          <p:cNvPr id="6" name="592-3_lowdat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5536" y="1818692"/>
            <a:ext cx="3657600" cy="2438400"/>
          </a:xfrm>
          <a:prstGeom prst="rect">
            <a:avLst/>
          </a:prstGeom>
        </p:spPr>
      </p:pic>
      <p:pic>
        <p:nvPicPr>
          <p:cNvPr id="7" name="iaa7_gavrila_lo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860032" y="1818692"/>
            <a:ext cx="36576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</p:spTree>
    <p:extLst>
      <p:ext uri="{BB962C8B-B14F-4D97-AF65-F5344CB8AC3E}">
        <p14:creationId xmlns:p14="http://schemas.microsoft.com/office/powerpoint/2010/main" val="10439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amfer_extension3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31640" y="1196752"/>
            <a:ext cx="6376232" cy="223229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806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smtClean="0">
                <a:solidFill>
                  <a:srgbClr val="000000"/>
                </a:solidFill>
              </a:rPr>
              <a:t>Chamfer matching system</a:t>
            </a:r>
            <a:endParaRPr lang="en-US" sz="4400" kern="0" dirty="0">
              <a:solidFill>
                <a:srgbClr val="000000"/>
              </a:solidFill>
            </a:endParaRPr>
          </a:p>
        </p:txBody>
      </p:sp>
      <p:pic>
        <p:nvPicPr>
          <p:cNvPr id="6" name="592-4_lowdat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91780" y="3609020"/>
            <a:ext cx="3657600" cy="24384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5988421"/>
            <a:ext cx="8229600" cy="8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000" kern="0" smtClean="0">
                <a:solidFill>
                  <a:srgbClr val="000000"/>
                </a:solidFill>
              </a:rPr>
              <a:t>Gavrila et al. http://gavrila.net/Research/Chamfer_System/chamfer_system.html</a:t>
            </a:r>
            <a:endParaRPr lang="en-US" sz="20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 smtClean="0"/>
              <a:t>Edge detection and matching</a:t>
            </a:r>
          </a:p>
          <a:p>
            <a:pPr lvl="1"/>
            <a:r>
              <a:rPr lang="en-US" sz="2400" dirty="0" smtClean="0"/>
              <a:t>process the image gradient to find curves/contours</a:t>
            </a:r>
          </a:p>
          <a:p>
            <a:pPr lvl="1"/>
            <a:r>
              <a:rPr lang="en-US" sz="2400" dirty="0" smtClean="0"/>
              <a:t>comparing contours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Binary image analysis</a:t>
            </a:r>
          </a:p>
          <a:p>
            <a:pPr lvl="1"/>
            <a:r>
              <a:rPr lang="en-US" sz="2400" dirty="0" smtClean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mtClean="0"/>
              <a:t>Two pixel values</a:t>
            </a:r>
          </a:p>
          <a:p>
            <a:pPr lvl="1" eaLnBrk="1" hangingPunct="1"/>
            <a:r>
              <a:rPr lang="en-US" smtClean="0"/>
              <a:t>Foreground and background</a:t>
            </a:r>
          </a:p>
          <a:p>
            <a:pPr lvl="1" eaLnBrk="1" hangingPunct="1"/>
            <a:r>
              <a:rPr lang="en-US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>
                <a:sym typeface="Wingdings" pitchFamily="2" charset="2"/>
              </a:rPr>
              <a:t> threshold to create a binary output.</a:t>
            </a:r>
            <a:endParaRPr lang="en-US" sz="2400" dirty="0" smtClean="0"/>
          </a:p>
        </p:txBody>
      </p:sp>
      <p:pic>
        <p:nvPicPr>
          <p:cNvPr id="4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2949575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50" y="2949575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2582069" y="2320924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0637" y="6581001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smtClean="0"/>
              <a:t>Given a grayscale image or an intermediate matrix </a:t>
            </a:r>
            <a:r>
              <a:rPr lang="en-US" sz="2400" smtClean="0">
                <a:sym typeface="Wingdings" pitchFamily="2" charset="2"/>
              </a:rPr>
              <a:t> threshold to create a binary output.</a:t>
            </a:r>
            <a:endParaRPr lang="en-US" sz="240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7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TextBox 13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image.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Expands connected components</a:t>
            </a:r>
          </a:p>
          <a:p>
            <a:pPr eaLnBrk="1" hangingPunct="1"/>
            <a:r>
              <a:rPr lang="en-US" sz="2800" smtClean="0"/>
              <a:t>Grow features</a:t>
            </a:r>
          </a:p>
          <a:p>
            <a:pPr eaLnBrk="1" hangingPunct="1"/>
            <a:r>
              <a:rPr lang="en-US" sz="2800" smtClean="0"/>
              <a:t>Fill holes</a:t>
            </a:r>
          </a:p>
        </p:txBody>
      </p: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1797050" y="5765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dilation</a:t>
            </a: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5791200" y="5761038"/>
            <a:ext cx="213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dilation</a:t>
            </a:r>
          </a:p>
        </p:txBody>
      </p:sp>
      <p:pic>
        <p:nvPicPr>
          <p:cNvPr id="69638" name="Picture 10" descr="beatles_eroded.jpg"/>
          <p:cNvPicPr>
            <a:picLocks noChangeAspect="1"/>
          </p:cNvPicPr>
          <p:nvPr/>
        </p:nvPicPr>
        <p:blipFill>
          <a:blip r:embed="rId3" cstate="print"/>
          <a:srcRect l="10078" t="4237" r="10561" b="8881"/>
          <a:stretch>
            <a:fillRect/>
          </a:stretch>
        </p:blipFill>
        <p:spPr bwMode="auto">
          <a:xfrm>
            <a:off x="920750" y="2917825"/>
            <a:ext cx="35052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8" descr="beatles_dilated.jpg"/>
          <p:cNvPicPr>
            <a:picLocks noChangeAspect="1"/>
          </p:cNvPicPr>
          <p:nvPr/>
        </p:nvPicPr>
        <p:blipFill>
          <a:blip r:embed="rId4" cstate="print"/>
          <a:srcRect l="10153" t="4642" r="10005" b="9140"/>
          <a:stretch>
            <a:fillRect/>
          </a:stretch>
        </p:blipFill>
        <p:spPr bwMode="auto">
          <a:xfrm>
            <a:off x="4645025" y="2933700"/>
            <a:ext cx="3578225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11" descr="door_mask.jpg"/>
          <p:cNvPicPr>
            <a:picLocks noChangeAspect="1"/>
          </p:cNvPicPr>
          <p:nvPr/>
        </p:nvPicPr>
        <p:blipFill>
          <a:blip r:embed="rId5" cstate="print"/>
          <a:srcRect l="13849" t="6190" r="13849" b="12164"/>
          <a:stretch>
            <a:fillRect/>
          </a:stretch>
        </p:blipFill>
        <p:spPr bwMode="auto">
          <a:xfrm>
            <a:off x="13335000" y="1420813"/>
            <a:ext cx="3870325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12" descr="dilated_door.jpg"/>
          <p:cNvPicPr>
            <a:picLocks noChangeAspect="1"/>
          </p:cNvPicPr>
          <p:nvPr/>
        </p:nvPicPr>
        <p:blipFill>
          <a:blip r:embed="rId6" cstate="print"/>
          <a:srcRect l="12959" t="5974" r="14056" b="13374"/>
          <a:stretch>
            <a:fillRect/>
          </a:stretch>
        </p:blipFill>
        <p:spPr bwMode="auto">
          <a:xfrm>
            <a:off x="17241838" y="1420813"/>
            <a:ext cx="390683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0" descr="beatles_erod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9900" y="2771775"/>
            <a:ext cx="466883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smtClean="0"/>
              <a:t>Erode connected components</a:t>
            </a:r>
          </a:p>
          <a:p>
            <a:pPr eaLnBrk="1" hangingPunct="1"/>
            <a:r>
              <a:rPr lang="en-US" sz="2800" smtClean="0"/>
              <a:t>Shrink features</a:t>
            </a:r>
          </a:p>
          <a:p>
            <a:pPr eaLnBrk="1" hangingPunct="1"/>
            <a:r>
              <a:rPr lang="en-US" sz="2800" smtClean="0"/>
              <a:t>Remove bridges, branches, noise</a:t>
            </a:r>
          </a:p>
        </p:txBody>
      </p:sp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1833563" y="58293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erosion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5813425" y="58293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erosion</a:t>
            </a:r>
          </a:p>
        </p:txBody>
      </p:sp>
      <p:pic>
        <p:nvPicPr>
          <p:cNvPr id="70663" name="Picture 19" descr="maskou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06713"/>
            <a:ext cx="37195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Kristen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Grauman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UT-Austin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smtClean="0"/>
              <a:t>At each position: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smtClean="0"/>
              <a:t>Dilation</a:t>
            </a:r>
            <a:r>
              <a:rPr lang="en-US" sz="2800" smtClean="0"/>
              <a:t>: if current pixel is foreground, OR the structuring element with the input image.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mtClean="0"/>
              <a:t>Example for Dilation (1D)</a:t>
            </a:r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499100" y="3192463"/>
          <a:ext cx="31067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Ligning" r:id="rId4" imgW="1117440" imgH="203040" progId="Equation.3">
                  <p:embed/>
                </p:oleObj>
              </mc:Choice>
              <mc:Fallback>
                <p:oleObj name="Ligning" r:id="rId4" imgW="11174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3192463"/>
                        <a:ext cx="3106738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8" name="Group 4"/>
          <p:cNvGraphicFramePr>
            <a:graphicFrameLocks noGrp="1"/>
          </p:cNvGraphicFramePr>
          <p:nvPr/>
        </p:nvGraphicFramePr>
        <p:xfrm>
          <a:off x="2895600" y="15589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517525" y="15240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76200" y="28194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9774" name="Group 30"/>
          <p:cNvGraphicFramePr>
            <a:graphicFrameLocks noGrp="1"/>
          </p:cNvGraphicFramePr>
          <p:nvPr/>
        </p:nvGraphicFramePr>
        <p:xfrm>
          <a:off x="2895600" y="42418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74" name="Text Box 54"/>
          <p:cNvSpPr txBox="1">
            <a:spLocks noChangeArrowheads="1"/>
          </p:cNvSpPr>
          <p:nvPr/>
        </p:nvSpPr>
        <p:spPr bwMode="auto">
          <a:xfrm>
            <a:off x="457200" y="42672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2286000" y="2168525"/>
            <a:ext cx="1828800" cy="1905000"/>
            <a:chOff x="1824" y="1680"/>
            <a:chExt cx="1152" cy="1200"/>
          </a:xfrm>
        </p:grpSpPr>
        <p:sp>
          <p:nvSpPr>
            <p:cNvPr id="5178" name="Rectangle 56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79" name="Rectangle 57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80" name="Rectangle 58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181" name="Line 59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2" name="Line 60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3" name="Line 61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4" name="Line 62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5" name="Line 63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6" name="Line 64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7" name="AutoShape 65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188" name="AutoShape 66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176" name="Text Box 67"/>
          <p:cNvSpPr txBox="1">
            <a:spLocks noChangeArrowheads="1"/>
          </p:cNvSpPr>
          <p:nvPr/>
        </p:nvSpPr>
        <p:spPr bwMode="auto">
          <a:xfrm>
            <a:off x="76200" y="6507163"/>
            <a:ext cx="327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Adapted from T. Moeslund</a:t>
            </a:r>
          </a:p>
        </p:txBody>
      </p:sp>
      <p:sp>
        <p:nvSpPr>
          <p:cNvPr id="5177" name="AutoShape 80"/>
          <p:cNvSpPr>
            <a:spLocks noChangeArrowheads="1"/>
          </p:cNvSpPr>
          <p:nvPr/>
        </p:nvSpPr>
        <p:spPr bwMode="auto">
          <a:xfrm>
            <a:off x="3581400" y="3429000"/>
            <a:ext cx="381000" cy="685800"/>
          </a:xfrm>
          <a:prstGeom prst="downArrow">
            <a:avLst>
              <a:gd name="adj1" fmla="val 50000"/>
              <a:gd name="adj2" fmla="val 4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28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Shapiro &amp; Stockman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foreground, OR the structuring element with the input image.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element’s nonzero entries is foreground, OR the current pixel with S.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1" name="Text Box 68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9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25" name="Text Box 72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D. Lowe, L.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Shapiro &amp; Stockman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057400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smtClean="0"/>
              <a:t>Erode, then dilate</a:t>
            </a:r>
          </a:p>
          <a:p>
            <a:pPr eaLnBrk="1" hangingPunct="1"/>
            <a:r>
              <a:rPr lang="en-US" sz="2800" smtClean="0"/>
              <a:t>Remove small objects, keep original shape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 cstate="print"/>
          <a:srcRect l="24167" t="39523" r="22917" b="25043"/>
          <a:stretch>
            <a:fillRect/>
          </a:stretch>
        </p:blipFill>
        <p:spPr bwMode="auto">
          <a:xfrm>
            <a:off x="228600" y="2276475"/>
            <a:ext cx="8610600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90600" y="5583238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opening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6324600" y="5583238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opening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Dilate, then erode </a:t>
            </a:r>
          </a:p>
          <a:p>
            <a:pPr eaLnBrk="1" hangingPunct="1"/>
            <a:r>
              <a:rPr lang="en-US" sz="2800" smtClean="0"/>
              <a:t>Fill holes, but keep original shape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/>
          <a:srcRect l="26666" t="39778" r="23334" b="24786"/>
          <a:stretch>
            <a:fillRect/>
          </a:stretch>
        </p:blipFill>
        <p:spPr bwMode="auto">
          <a:xfrm>
            <a:off x="609600" y="2328863"/>
            <a:ext cx="80010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1457325" y="575786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Before closing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6178550" y="5757863"/>
            <a:ext cx="289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After closing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7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6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2860</Words>
  <Application>Microsoft Office PowerPoint</Application>
  <PresentationFormat>On-screen Show (4:3)</PresentationFormat>
  <Paragraphs>1038</Paragraphs>
  <Slides>119</Slides>
  <Notes>105</Notes>
  <HiddenSlides>1</HiddenSlides>
  <MMClips>8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46" baseType="lpstr">
      <vt:lpstr>Arial</vt:lpstr>
      <vt:lpstr>Baskerville Old Face</vt:lpstr>
      <vt:lpstr>Calibri</vt:lpstr>
      <vt:lpstr>Courier</vt:lpstr>
      <vt:lpstr>Courier New</vt:lpstr>
      <vt:lpstr>Times</vt:lpstr>
      <vt:lpstr>Times New Roman</vt:lpstr>
      <vt:lpstr>Wingdings</vt:lpstr>
      <vt:lpstr>Office Theme</vt:lpstr>
      <vt:lpstr>2_Default Design</vt:lpstr>
      <vt:lpstr>4_Default Design</vt:lpstr>
      <vt:lpstr>9_Default Design</vt:lpstr>
      <vt:lpstr>1_Default Design</vt:lpstr>
      <vt:lpstr>5_Default Design</vt:lpstr>
      <vt:lpstr>6_Default Design</vt:lpstr>
      <vt:lpstr>10_Default Design</vt:lpstr>
      <vt:lpstr>13_Default Design</vt:lpstr>
      <vt:lpstr>7_Blank Presentation</vt:lpstr>
      <vt:lpstr>8_Default Design</vt:lpstr>
      <vt:lpstr>3_Blank Presentation</vt:lpstr>
      <vt:lpstr>Default Design</vt:lpstr>
      <vt:lpstr>14_Default Design</vt:lpstr>
      <vt:lpstr>1_Blank Presentation</vt:lpstr>
      <vt:lpstr>9_Blank Presentation</vt:lpstr>
      <vt:lpstr>1_CVPR</vt:lpstr>
      <vt:lpstr>Equation</vt:lpstr>
      <vt:lpstr>Ligning</vt:lpstr>
      <vt:lpstr>Edges and Binary Image Analysis</vt:lpstr>
      <vt:lpstr>Today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PowerPoint Presentation</vt:lpstr>
      <vt:lpstr>Hysteresis thresholding</vt:lpstr>
      <vt:lpstr>PowerPoint Presentation</vt:lpstr>
      <vt:lpstr>Recap: Canny edge detector</vt:lpstr>
      <vt:lpstr>Low-level edges vs. perceived contours</vt:lpstr>
      <vt:lpstr>Low-level edges vs. perceived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features are responsible for perceived edges?</vt:lpstr>
      <vt:lpstr>What features are responsible for perceived edges?</vt:lpstr>
      <vt:lpstr>PowerPoint Presentation</vt:lpstr>
      <vt:lpstr>PowerPoint Presentation</vt:lpstr>
      <vt:lpstr>PowerPoint Presentation</vt:lpstr>
      <vt:lpstr>Contour Detection</vt:lpstr>
      <vt:lpstr>Recall: image filtering</vt:lpstr>
      <vt:lpstr>Filters for features</vt:lpstr>
      <vt:lpstr>Template matching</vt:lpstr>
      <vt:lpstr>Template matching</vt:lpstr>
      <vt:lpstr>Template matching</vt:lpstr>
      <vt:lpstr>Template matching</vt:lpstr>
      <vt:lpstr>Where’s Waldo?</vt:lpstr>
      <vt:lpstr>Where’s Waldo?</vt:lpstr>
      <vt:lpstr>Where’s Waldo?</vt:lpstr>
      <vt:lpstr>Template matching</vt:lpstr>
      <vt:lpstr>Template matching</vt:lpstr>
      <vt:lpstr>Recap: Mask properties</vt:lpstr>
      <vt:lpstr>Summary so far</vt:lpstr>
      <vt:lpstr>Today</vt:lpstr>
      <vt:lpstr>Motivation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Chamfer matching system</vt:lpstr>
      <vt:lpstr>Chamfer matching system</vt:lpstr>
      <vt:lpstr>PowerPoint Presentation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 (1D)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Issues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PowerPoint Presentation</vt:lpstr>
      <vt:lpstr>Connected components</vt:lpstr>
      <vt:lpstr>Region properties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Example using binary image analysis: Bg subtraction + blob detection</vt:lpstr>
      <vt:lpstr>Visual hulls</vt:lpstr>
      <vt:lpstr>PowerPoint Presentation</vt:lpstr>
      <vt:lpstr>Binary images</vt:lpstr>
      <vt:lpstr>Summary</vt:lpstr>
      <vt:lpstr>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2017-01-26T04:59:09Z</dcterms:created>
  <dcterms:modified xsi:type="dcterms:W3CDTF">2017-01-26T04:59:53Z</dcterms:modified>
</cp:coreProperties>
</file>