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1" r:id="rId3"/>
    <p:sldMasterId id="2147483733" r:id="rId4"/>
    <p:sldMasterId id="2147483745" r:id="rId5"/>
    <p:sldMasterId id="2147483757" r:id="rId6"/>
    <p:sldMasterId id="2147483769" r:id="rId7"/>
    <p:sldMasterId id="2147483877" r:id="rId8"/>
  </p:sldMasterIdLst>
  <p:notesMasterIdLst>
    <p:notesMasterId r:id="rId33"/>
  </p:notesMasterIdLst>
  <p:sldIdLst>
    <p:sldId id="266" r:id="rId9"/>
    <p:sldId id="438" r:id="rId10"/>
    <p:sldId id="375" r:id="rId11"/>
    <p:sldId id="272" r:id="rId12"/>
    <p:sldId id="273" r:id="rId13"/>
    <p:sldId id="274" r:id="rId14"/>
    <p:sldId id="275" r:id="rId15"/>
    <p:sldId id="276" r:id="rId16"/>
    <p:sldId id="334" r:id="rId17"/>
    <p:sldId id="278" r:id="rId18"/>
    <p:sldId id="279" r:id="rId19"/>
    <p:sldId id="281" r:id="rId20"/>
    <p:sldId id="282" r:id="rId21"/>
    <p:sldId id="283" r:id="rId22"/>
    <p:sldId id="284" r:id="rId23"/>
    <p:sldId id="370" r:id="rId24"/>
    <p:sldId id="289" r:id="rId25"/>
    <p:sldId id="445" r:id="rId26"/>
    <p:sldId id="290" r:id="rId27"/>
    <p:sldId id="291" r:id="rId28"/>
    <p:sldId id="292" r:id="rId29"/>
    <p:sldId id="293" r:id="rId30"/>
    <p:sldId id="443" r:id="rId31"/>
    <p:sldId id="44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49869" autoAdjust="0"/>
  </p:normalViewPr>
  <p:slideViewPr>
    <p:cSldViewPr>
      <p:cViewPr varScale="1">
        <p:scale>
          <a:sx n="34" d="100"/>
          <a:sy n="34" d="100"/>
        </p:scale>
        <p:origin x="15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F12D1-6BEF-4526-896C-4C1368AE010E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47EF5-16AF-45AD-90D9-27382333A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1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7EF5-16AF-45AD-90D9-27382333A3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92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DD4497C-5D18-43CF-9BFC-913A6DFFACAF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61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35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B032AB6-9822-46CE-B5E4-CEB78EEE70AD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61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7091A9EC-0FEB-49B8-99D7-502048F4AC72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76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4F17BB6-1BAF-4740-A939-4A920CDAAFE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530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17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490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FC353440-A4DC-41E0-9364-498AD60AC0E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84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99BCC50-E0BD-46D3-8D8D-F7E9F4622CCF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672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CC9999A9-651D-4AFB-98E3-1EA89E244C0A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58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EE40815-05AC-493C-9114-5C5F67E2AF0B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7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DD91B9-023D-455C-8CF4-020816D4F60A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1D583BB-24C5-4BBC-B1B6-4EF3E543F8D3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431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0EFF74B-2706-4A4E-8DC9-9942D8A08F75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9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F512B8F-A0D3-4BFF-9B4D-22D353DCFE04}" type="slidenum">
              <a:rPr lang="en-US" sz="1100" b="1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100" b="1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4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6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6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46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7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923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8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51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96898A3-3EE3-4540-9826-A6DD2D9AC774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4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BCDA7C6-4E28-471E-A0F6-23EF427D758F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1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82307C8-829D-4BED-80D0-396216B14B1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731CB19-1C00-46EB-95E5-FC6DE6FE5C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FBD2DE4-3975-4D81-9234-8C24AEADCFA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8ACB6DE-3EC2-4600-BA32-ECA1B2995D5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985158D-3111-4441-A775-49823B22BC2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52AFC6A-C4FA-4FAE-8CCF-DCD4EF18CEE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CC0164F-EAAB-4283-99BF-B9E4343546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E53CB9A-9E34-4D09-8302-9742DF7F18E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F2B9EF0-7E4F-4554-8D12-4A5B9B407E7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A66157C-4016-434D-8329-A6BA8E355C7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749891-993B-4D33-B993-137EB48B892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D13BAD-D3CD-4709-A2BF-5D45E794302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33737EA-7009-4E81-999B-EDE285887C7A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67408ED-D371-4F73-8FFB-D7F48F1ED9C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FB27D6B-5523-448D-A070-920C01AFCC8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6C5779B-CA68-481B-B316-38460C8DEAF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D9997A-8257-478E-A6A0-790675028B2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12E691A-386B-4998-A2FA-C91D6DAECFB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30CC90E-0932-4E33-996D-1E975E80B87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F877AAA-4F4C-42BD-B112-A1606A8023C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6BE9D59-81E1-49DC-B0DF-BFE23630BDF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0225231-1B04-4B28-977A-01563C4B0EE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81F52E98-AC33-414F-AC4C-5DE08E7DFAE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1A5F88-2822-46AC-AB6D-CEB7905A53AF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5B762708-BA4D-47B0-82A6-0FC41C3E0B1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F016BBD-8E86-4A06-B96A-3EDB19E317A4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D31170D-85B5-47E1-820C-18DD5758B64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202562E-3016-4BCD-B5B0-9524E897947C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35FC7014-8518-4FB3-AC68-7AD46F8324F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5E7D173-9B33-4C30-B08D-562C9791FB06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07CF7331-3FB3-4CD1-AEB5-094A5FE4CB51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4B2DDB-B4D1-4125-8159-6EDB94AE169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3018B4-3933-4F62-A5FA-67D0DCE8653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389572-BE80-4015-B60A-A72FC85D6D8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73EA36-E756-4169-B749-F2D60A8B0CA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149096-2B83-44A4-B84B-C4BAB53BC10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C9B566-B7D8-4BE7-840C-83778208EB1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B7A1A3-3CB5-4873-9914-12B786270A8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F18ADD-DE40-44F3-A998-E661606E32F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C550BD-6899-4552-B1A8-0A2A1826DF5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183C7D-514C-471D-B43C-43B42CF8B980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06E393-7836-4834-A61E-1ECDC2D3926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5D16E1-4ED3-4227-804B-12509266F62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FAC55F-92E2-4DBB-AFA0-463A7222A4C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6FF4FA-9223-420D-899B-6655516D0A5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00A54B-E472-486C-97EC-D4EA8BBF96D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5EE0C3-10C7-4BC6-81C3-9CC82F2C023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CDAEF1-F8C3-425C-B07E-CDA97C92675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1BF95E-C8D3-48F8-A7F8-D99D52B374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38B2CE9-2E60-4970-8E9B-92539C1720A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4B917C-EC37-4048-94F8-9AEC0B9682E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1EF539-55EA-479C-829B-CF7809C3187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549001C-B9BF-46E4-A221-9142850081D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547B049-3001-4866-8B59-34CB4FF28AAE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2/13/2017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00206AE-998E-415C-820A-65FCD19CE57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FCAE5B10-D31A-4588-832D-622F2BE1CF2E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2/13/2017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AF230AD-5C36-4AC7-95CA-A0F22E44FEA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473D5F2-C18E-4E02-93D6-64FDCD0696D8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2/13/2017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4E8C1E-304B-4A0A-99D7-77C600D5E79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904FD796-4929-4504-B1A9-4534A9E9096E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2/13/2017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3BCF792-7106-43CC-B9D9-F4B724E890E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48CCB60-9FD8-4E87-B368-E8728761F792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2/13/2017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98D1447-A7E1-47A9-B3DA-3039733D0D7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E0AF087B-814A-4EA7-84D2-990B458107F2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2/13/2017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106A9D-2C39-4406-AD6F-3772BF863D3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0F7BC2C-85AC-4EAA-AFF2-96E83011E281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2/13/2017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831733-B0D0-47CC-8E41-1BC2273882A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34B0821B-9EDC-4798-9634-9E3B1DD4E98C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2/13/2017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225C1D3-A8E6-4B33-8935-22A44191FC1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0237FBB7-FACC-4D1A-BD99-374735EB0B0E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2/13/2017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4BF91C3-3F9E-4CD9-A76A-23BB06EC2E4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7A856834-AC08-48BD-A91E-C9D22DE1FB89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2/13/2017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E33C711-EC1C-4919-BE1C-AF7AEDAEBD7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D37C9B25-3BF5-4377-A938-09817B1F330F}" type="datetimeFigureOut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2/13/2017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81DB7ED-876C-4277-9A5E-CD1FC318D53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AAFAC-5BB1-4263-9DA7-5D82E5C7B2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2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40219-1A97-4199-8C25-861CEEC9027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373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1A760F-B211-47BF-917A-3F4A978B4F8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043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8A8C6-E31A-4948-8696-12D201D804D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704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8AAF-93F9-434C-A6F8-25DDCC47FA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62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9AC0E-4478-46FF-94CC-F0CBF080AF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756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6C838D-B637-4832-8718-EACB8138968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746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0A4FE-3B6D-4C7F-9362-759113A04A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16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14F64-C356-4EC4-8305-1B1C23E084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896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C033A-321D-466E-BD7C-9D1A431440C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300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3A470-C0F4-491A-AD1B-ED8B08CA40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1A6C9532-855A-4EA1-B8EB-122CC0DEAC2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948179E-8127-4BF2-8762-211A319AAEC1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fld id="{2995C511-E46B-4ADA-A9E9-D6AF2C7EFDC4}" type="slidenum">
              <a:rPr lang="en-US" kern="1200">
                <a:solidFill>
                  <a:srgbClr val="000000"/>
                </a:solidFill>
                <a:ea typeface="+mn-ea"/>
                <a:cs typeface="Arial" pitchFamily="34" charset="0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9B403E6-EFB1-4095-AC3C-2CFB971FD47E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B63662-279A-4AB5-B0A2-B050C86155D2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92BE8338-BC39-4E4A-912F-5F4192F37488}" type="datetimeFigureOut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2/13/2017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9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1C627014-78CE-43FE-A562-A608B28C2726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4360F-4D8D-4C6F-9B24-04FAA3528DD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5.xml"/><Relationship Id="rId7" Type="http://schemas.openxmlformats.org/officeDocument/2006/relationships/image" Target="../media/image27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8.wmf"/><Relationship Id="rId4" Type="http://schemas.openxmlformats.org/officeDocument/2006/relationships/tags" Target="../tags/tag6.xml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Fitting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Voting and the Hough Transform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Tues Feb 14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Kristen Grauman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UT Austin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 cstate="print"/>
          <a:srcRect l="20000" t="21381" r="50000" b="63628"/>
          <a:stretch>
            <a:fillRect/>
          </a:stretch>
        </p:blipFill>
        <p:spPr bwMode="auto">
          <a:xfrm>
            <a:off x="1905000" y="168275"/>
            <a:ext cx="548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Connection between image (x,y) and Hough (m,b) spaces</a:t>
            </a:r>
          </a:p>
          <a:p>
            <a:pPr lvl="1" eaLnBrk="1" hangingPunct="1"/>
            <a:r>
              <a:rPr lang="en-US" smtClean="0"/>
              <a:t>A line in the image corresponds to a point in Hough space</a:t>
            </a:r>
          </a:p>
          <a:p>
            <a:pPr lvl="1" eaLnBrk="1" hangingPunct="1"/>
            <a:r>
              <a:rPr lang="en-US" smtClean="0"/>
              <a:t>To go from image space to Hough space:</a:t>
            </a:r>
          </a:p>
          <a:p>
            <a:pPr lvl="2" eaLnBrk="1" hangingPunct="1"/>
            <a:r>
              <a:rPr lang="en-US" sz="1800" smtClean="0"/>
              <a:t>given a set of points (x,y), find all (m,b) such that y = mx + b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1676400" y="1981200"/>
            <a:ext cx="14478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56329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4838" y="1755775"/>
            <a:ext cx="15541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0" name="Line 10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5715000" y="2590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6096000" y="3032125"/>
            <a:ext cx="487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  <a:r>
              <a:rPr lang="en-US" sz="2000" i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019675" y="2409825"/>
            <a:ext cx="417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  <a:r>
              <a:rPr lang="en-US" sz="2000" i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49149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Connection between image (x,y) and Hough (m,b) spaces</a:t>
            </a:r>
          </a:p>
          <a:p>
            <a:pPr lvl="1" eaLnBrk="1" hangingPunct="1"/>
            <a:r>
              <a:rPr lang="en-US" smtClean="0"/>
              <a:t>A line in the image corresponds to a point in Hough space</a:t>
            </a:r>
          </a:p>
          <a:p>
            <a:pPr lvl="1" eaLnBrk="1" hangingPunct="1"/>
            <a:r>
              <a:rPr lang="en-US" smtClean="0"/>
              <a:t>To go from image space to Hough space:</a:t>
            </a:r>
          </a:p>
          <a:p>
            <a:pPr lvl="2" eaLnBrk="1" hangingPunct="1"/>
            <a:r>
              <a:rPr lang="en-US" sz="1800" smtClean="0"/>
              <a:t>given a set of points (x,y), find all (m,b) such that y = mx + b</a:t>
            </a:r>
          </a:p>
          <a:p>
            <a:pPr lvl="1" eaLnBrk="1" hangingPunct="1"/>
            <a:r>
              <a:rPr lang="en-US" smtClean="0"/>
              <a:t>What does a point (x</a:t>
            </a:r>
            <a:r>
              <a:rPr lang="en-US" baseline="-25000" smtClean="0"/>
              <a:t>0</a:t>
            </a:r>
            <a:r>
              <a:rPr lang="en-US" smtClean="0"/>
              <a:t>, y</a:t>
            </a:r>
            <a:r>
              <a:rPr lang="en-US" baseline="-25000" smtClean="0"/>
              <a:t>0</a:t>
            </a:r>
            <a:r>
              <a:rPr lang="en-US" smtClean="0"/>
              <a:t>) in the image space map to?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7365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7366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Answer:  the solutions of b = -x</a:t>
                </a:r>
                <a:r>
                  <a:rPr lang="en-US" kern="1200" baseline="-250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lang="en-US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m + y</a:t>
                </a:r>
                <a:r>
                  <a:rPr lang="en-US" kern="1200" baseline="-250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0</a:t>
                </a:r>
              </a:p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r>
                  <a:rPr lang="en-US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rPr>
                  <a:t>this is a line in Hough space</a:t>
                </a:r>
              </a:p>
            </p:txBody>
          </p:sp>
        </p:grpSp>
        <p:pic>
          <p:nvPicPr>
            <p:cNvPr id="57364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61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7362" name="Text Box 22"/>
          <p:cNvSpPr txBox="1">
            <a:spLocks noChangeArrowheads="1"/>
          </p:cNvSpPr>
          <p:nvPr/>
        </p:nvSpPr>
        <p:spPr bwMode="auto">
          <a:xfrm>
            <a:off x="877888" y="160335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215255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Slide credit: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Finding lines in an image: Hough space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81534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are the line parameters for the line that contains both (x</a:t>
            </a:r>
            <a:r>
              <a:rPr lang="en-US" baseline="-25000" dirty="0" smtClean="0"/>
              <a:t>0</a:t>
            </a:r>
            <a:r>
              <a:rPr lang="en-US" dirty="0" smtClean="0"/>
              <a:t>, y</a:t>
            </a:r>
            <a:r>
              <a:rPr lang="en-US" baseline="-25000" dirty="0" smtClean="0"/>
              <a:t>0</a:t>
            </a:r>
            <a:r>
              <a:rPr lang="en-US" dirty="0" smtClean="0"/>
              <a:t>) and (x</a:t>
            </a:r>
            <a:r>
              <a:rPr lang="en-US" baseline="-25000" dirty="0" smtClean="0"/>
              <a:t>1</a:t>
            </a:r>
            <a:r>
              <a:rPr lang="en-US" dirty="0" smtClean="0"/>
              <a:t>, y</a:t>
            </a:r>
            <a:r>
              <a:rPr lang="en-US" baseline="-25000" dirty="0" smtClean="0"/>
              <a:t>1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It is the intersection of the lines b = –x</a:t>
            </a:r>
            <a:r>
              <a:rPr lang="en-US" baseline="-25000" dirty="0" smtClean="0"/>
              <a:t>0</a:t>
            </a:r>
            <a:r>
              <a:rPr lang="en-US" dirty="0" smtClean="0"/>
              <a:t>m + y</a:t>
            </a:r>
            <a:r>
              <a:rPr lang="en-US" baseline="-25000" dirty="0" smtClean="0"/>
              <a:t>0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b = –x</a:t>
            </a:r>
            <a:r>
              <a:rPr lang="en-US" baseline="-25000" dirty="0" smtClean="0"/>
              <a:t>1</a:t>
            </a:r>
            <a:r>
              <a:rPr lang="en-US" dirty="0" smtClean="0"/>
              <a:t>m + y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5800" y="1757363"/>
            <a:ext cx="8153400" cy="4948237"/>
            <a:chOff x="432" y="1107"/>
            <a:chExt cx="5136" cy="3117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432" y="1248"/>
              <a:ext cx="5136" cy="2976"/>
              <a:chOff x="432" y="1248"/>
              <a:chExt cx="5136" cy="2976"/>
            </a:xfrm>
          </p:grpSpPr>
          <p:sp>
            <p:nvSpPr>
              <p:cNvPr id="58391" name="Line 18"/>
              <p:cNvSpPr>
                <a:spLocks noChangeShapeType="1"/>
              </p:cNvSpPr>
              <p:nvPr/>
            </p:nvSpPr>
            <p:spPr bwMode="auto">
              <a:xfrm>
                <a:off x="3648" y="1248"/>
                <a:ext cx="912" cy="3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8392" name="Rectangle 19"/>
              <p:cNvSpPr>
                <a:spLocks noChangeArrowheads="1"/>
              </p:cNvSpPr>
              <p:nvPr/>
            </p:nvSpPr>
            <p:spPr bwMode="auto">
              <a:xfrm>
                <a:off x="432" y="3792"/>
                <a:ext cx="513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Tx/>
                  <a:buChar char="–"/>
                </a:pPr>
                <a:endParaRPr lang="en-US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8390" name="Picture 20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5" y="1107"/>
              <a:ext cx="1092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85" name="Text Box 21"/>
          <p:cNvSpPr txBox="1">
            <a:spLocks noChangeArrowheads="1"/>
          </p:cNvSpPr>
          <p:nvPr/>
        </p:nvSpPr>
        <p:spPr bwMode="auto">
          <a:xfrm>
            <a:off x="1646238" y="30321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6" name="Text Box 22"/>
          <p:cNvSpPr txBox="1">
            <a:spLocks noChangeArrowheads="1"/>
          </p:cNvSpPr>
          <p:nvPr/>
        </p:nvSpPr>
        <p:spPr bwMode="auto">
          <a:xfrm>
            <a:off x="877888" y="1681144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  <a:r>
              <a:rPr lang="en-US" sz="2000" i="1" kern="1200" baseline="-250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0</a:t>
            </a:r>
          </a:p>
        </p:txBody>
      </p: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629400" y="2625714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b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= –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m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+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812899" y="1895454"/>
            <a:ext cx="86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0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2470133" y="1457298"/>
            <a:ext cx="860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(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x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, </a:t>
            </a: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y</a:t>
            </a:r>
            <a:r>
              <a:rPr lang="en-US" kern="1200" baseline="-250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434163" y="2151045"/>
            <a:ext cx="182565" cy="1825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8" grpId="0" animBg="1"/>
      <p:bldP spid="25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76200"/>
            <a:ext cx="8458201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Finding lines in an image: Hough algorithm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4013208"/>
            <a:ext cx="8356656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How can we use this to find the most likely parameters (</a:t>
            </a:r>
            <a:r>
              <a:rPr lang="en-US" dirty="0" err="1" smtClean="0"/>
              <a:t>m,b</a:t>
            </a:r>
            <a:r>
              <a:rPr lang="en-US" dirty="0" smtClean="0"/>
              <a:t>) for the most prominent line in the image space?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Let each edge point in image space </a:t>
            </a:r>
            <a:r>
              <a:rPr lang="en-US" i="1" dirty="0" smtClean="0">
                <a:solidFill>
                  <a:srgbClr val="002060"/>
                </a:solidFill>
              </a:rPr>
              <a:t>vote </a:t>
            </a:r>
            <a:r>
              <a:rPr lang="en-US" dirty="0" smtClean="0">
                <a:solidFill>
                  <a:srgbClr val="002060"/>
                </a:solidFill>
              </a:rPr>
              <a:t>for a set of possible parameters in Hough space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Accumulate votes in discrete set of bins; parameters with the most votes indicate line in image space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129540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29540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24200" y="3048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58850" y="11144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5454650" y="12192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454650" y="30480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7283450" y="30480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105400" y="11144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b</a:t>
            </a:r>
          </a:p>
        </p:txBody>
      </p:sp>
      <p:sp>
        <p:nvSpPr>
          <p:cNvPr id="58380" name="Oval 12"/>
          <p:cNvSpPr>
            <a:spLocks noChangeArrowheads="1"/>
          </p:cNvSpPr>
          <p:nvPr/>
        </p:nvSpPr>
        <p:spPr bwMode="auto">
          <a:xfrm>
            <a:off x="1828800" y="182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447800" y="33528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image space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876800" y="3352800"/>
            <a:ext cx="3695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Hough (parameter) space</a:t>
            </a: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3810000" y="2209800"/>
            <a:ext cx="914400" cy="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1981200"/>
            <a:ext cx="8153400" cy="4724400"/>
            <a:chOff x="432" y="1248"/>
            <a:chExt cx="5136" cy="2976"/>
          </a:xfrm>
        </p:grpSpPr>
        <p:sp>
          <p:nvSpPr>
            <p:cNvPr id="58391" name="Line 18"/>
            <p:cNvSpPr>
              <a:spLocks noChangeShapeType="1"/>
            </p:cNvSpPr>
            <p:nvPr/>
          </p:nvSpPr>
          <p:spPr bwMode="auto">
            <a:xfrm>
              <a:off x="3648" y="1248"/>
              <a:ext cx="912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392" name="Rectangle 19"/>
            <p:cNvSpPr>
              <a:spLocks noChangeArrowheads="1"/>
            </p:cNvSpPr>
            <p:nvPr/>
          </p:nvSpPr>
          <p:spPr bwMode="auto">
            <a:xfrm>
              <a:off x="432" y="3792"/>
              <a:ext cx="513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143000" lvl="2" indent="-228600" algn="l" rtl="0" fontAlgn="base">
                <a:spcBef>
                  <a:spcPct val="20000"/>
                </a:spcBef>
                <a:spcAft>
                  <a:spcPct val="0"/>
                </a:spcAft>
                <a:buFontTx/>
                <a:buChar char="–"/>
              </a:pPr>
              <a:endPara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58387" name="Oval 22"/>
          <p:cNvSpPr>
            <a:spLocks noChangeArrowheads="1"/>
          </p:cNvSpPr>
          <p:nvPr/>
        </p:nvSpPr>
        <p:spPr bwMode="auto">
          <a:xfrm>
            <a:off x="2362200" y="1600200"/>
            <a:ext cx="76200" cy="762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715000" y="21336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1504908" y="198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2779689" y="1527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V="1">
            <a:off x="5813442" y="1895451"/>
            <a:ext cx="1825649" cy="69374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V="1">
            <a:off x="5703904" y="2114531"/>
            <a:ext cx="1971701" cy="29210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" name="Group 48"/>
          <p:cNvGrpSpPr/>
          <p:nvPr/>
        </p:nvGrpSpPr>
        <p:grpSpPr>
          <a:xfrm>
            <a:off x="5448312" y="1201707"/>
            <a:ext cx="2336832" cy="1898676"/>
            <a:chOff x="9144000" y="1311246"/>
            <a:chExt cx="2336832" cy="1898676"/>
          </a:xfrm>
        </p:grpSpPr>
        <p:grpSp>
          <p:nvGrpSpPr>
            <p:cNvPr id="4" name="Group 46"/>
            <p:cNvGrpSpPr/>
            <p:nvPr/>
          </p:nvGrpSpPr>
          <p:grpSpPr>
            <a:xfrm>
              <a:off x="9144000" y="1347759"/>
              <a:ext cx="2336832" cy="1862163"/>
              <a:chOff x="5375286" y="1238220"/>
              <a:chExt cx="2336832" cy="1862163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5375286" y="1238220"/>
                <a:ext cx="2300319" cy="186216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5411799" y="1528736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5375286" y="182242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>
                <a:off x="5448312" y="2114532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5448312" y="2405048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5448312" y="2662227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>
                <a:off x="5448312" y="2952743"/>
                <a:ext cx="2263806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" name="Group 47"/>
            <p:cNvGrpSpPr/>
            <p:nvPr/>
          </p:nvGrpSpPr>
          <p:grpSpPr>
            <a:xfrm>
              <a:off x="9355203" y="1311246"/>
              <a:ext cx="1753418" cy="1863751"/>
              <a:chOff x="5739622" y="1237426"/>
              <a:chExt cx="1753418" cy="1863751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4827591" y="2187558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5191927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5557851" y="2150251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5922187" y="2149457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5400000">
                <a:off x="6215085" y="2186764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5400000">
                <a:off x="6579421" y="2185970"/>
                <a:ext cx="182565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Polar representation for lines</a:t>
            </a:r>
          </a:p>
        </p:txBody>
      </p:sp>
      <p:sp>
        <p:nvSpPr>
          <p:cNvPr id="60424" name="Text Box 13"/>
          <p:cNvSpPr txBox="1">
            <a:spLocks noChangeArrowheads="1"/>
          </p:cNvSpPr>
          <p:nvPr/>
        </p:nvSpPr>
        <p:spPr bwMode="auto">
          <a:xfrm>
            <a:off x="5046669" y="2589201"/>
            <a:ext cx="3733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: perpendicular distance from line to origin</a:t>
            </a: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" b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  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: angle the perpendicular makes with the x-axis</a:t>
            </a:r>
            <a:endParaRPr lang="en-US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5570" y="5692806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Point in image space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Wingdings" pitchFamily="2" charset="2"/>
              </a:rPr>
              <a:t> sinusoid segment in Hough space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802199" y="4586319"/>
          <a:ext cx="3833865" cy="6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4" name="Equation" r:id="rId4" imgW="1218671" imgH="203112" progId="Equation.3">
                  <p:embed/>
                </p:oleObj>
              </mc:Choice>
              <mc:Fallback>
                <p:oleObj name="Equation" r:id="rId4" imgW="1218671" imgH="203112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99" y="4586319"/>
                        <a:ext cx="3833865" cy="62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5122893" y="2590776"/>
          <a:ext cx="347993" cy="43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5" name="Equation" r:id="rId6" imgW="139579" imgH="177646" progId="Equation.3">
                  <p:embed/>
                </p:oleObj>
              </mc:Choice>
              <mc:Fallback>
                <p:oleObj name="Equation" r:id="rId6" imgW="139579" imgH="177646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893" y="2590776"/>
                        <a:ext cx="347993" cy="4302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047764" y="3430575"/>
          <a:ext cx="338651" cy="46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6" name="Equation" r:id="rId8" imgW="126725" imgH="177415" progId="Equation.3">
                  <p:embed/>
                </p:oleObj>
              </mc:Choice>
              <mc:Fallback>
                <p:oleObj name="Equation" r:id="rId8" imgW="126725" imgH="177415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764" y="3430575"/>
                        <a:ext cx="338651" cy="460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4"/>
          <p:cNvGrpSpPr/>
          <p:nvPr/>
        </p:nvGrpSpPr>
        <p:grpSpPr>
          <a:xfrm>
            <a:off x="373005" y="2041506"/>
            <a:ext cx="4267200" cy="3886200"/>
            <a:chOff x="519057" y="1128681"/>
            <a:chExt cx="4267200" cy="3886200"/>
          </a:xfrm>
        </p:grpSpPr>
        <p:sp>
          <p:nvSpPr>
            <p:cNvPr id="60419" name="Line 6"/>
            <p:cNvSpPr>
              <a:spLocks noChangeShapeType="1"/>
            </p:cNvSpPr>
            <p:nvPr/>
          </p:nvSpPr>
          <p:spPr bwMode="auto">
            <a:xfrm>
              <a:off x="1509657" y="1966881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0" name="Line 7"/>
            <p:cNvSpPr>
              <a:spLocks noChangeShapeType="1"/>
            </p:cNvSpPr>
            <p:nvPr/>
          </p:nvSpPr>
          <p:spPr bwMode="auto">
            <a:xfrm>
              <a:off x="1509657" y="1966881"/>
              <a:ext cx="327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1" name="Line 8"/>
            <p:cNvSpPr>
              <a:spLocks noChangeShapeType="1"/>
            </p:cNvSpPr>
            <p:nvPr/>
          </p:nvSpPr>
          <p:spPr bwMode="auto">
            <a:xfrm flipV="1">
              <a:off x="519057" y="1128681"/>
              <a:ext cx="4038600" cy="3505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2" name="Line 9"/>
            <p:cNvSpPr>
              <a:spLocks noChangeShapeType="1"/>
            </p:cNvSpPr>
            <p:nvPr/>
          </p:nvSpPr>
          <p:spPr bwMode="auto">
            <a:xfrm>
              <a:off x="1509657" y="1966881"/>
              <a:ext cx="9144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3" name="Rectangle 10"/>
            <p:cNvSpPr>
              <a:spLocks noChangeArrowheads="1"/>
            </p:cNvSpPr>
            <p:nvPr/>
          </p:nvSpPr>
          <p:spPr bwMode="auto">
            <a:xfrm rot="-2487420">
              <a:off x="2247845" y="2624106"/>
              <a:ext cx="3810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7" name="Freeform 17"/>
            <p:cNvSpPr>
              <a:spLocks/>
            </p:cNvSpPr>
            <p:nvPr/>
          </p:nvSpPr>
          <p:spPr bwMode="auto">
            <a:xfrm>
              <a:off x="1890657" y="1966881"/>
              <a:ext cx="228600" cy="381000"/>
            </a:xfrm>
            <a:custGeom>
              <a:avLst/>
              <a:gdLst>
                <a:gd name="T0" fmla="*/ 152400 w 112"/>
                <a:gd name="T1" fmla="*/ 0 h 192"/>
                <a:gd name="T2" fmla="*/ 152400 w 112"/>
                <a:gd name="T3" fmla="*/ 228600 h 192"/>
                <a:gd name="T4" fmla="*/ 0 w 112"/>
                <a:gd name="T5" fmla="*/ 304800 h 192"/>
                <a:gd name="T6" fmla="*/ 0 60000 65536"/>
                <a:gd name="T7" fmla="*/ 0 60000 65536"/>
                <a:gd name="T8" fmla="*/ 0 60000 65536"/>
                <a:gd name="T9" fmla="*/ 0 w 112"/>
                <a:gd name="T10" fmla="*/ 0 h 192"/>
                <a:gd name="T11" fmla="*/ 112 w 11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92">
                  <a:moveTo>
                    <a:pt x="96" y="0"/>
                  </a:moveTo>
                  <a:cubicBezTo>
                    <a:pt x="104" y="56"/>
                    <a:pt x="112" y="112"/>
                    <a:pt x="96" y="144"/>
                  </a:cubicBezTo>
                  <a:cubicBezTo>
                    <a:pt x="80" y="176"/>
                    <a:pt x="40" y="184"/>
                    <a:pt x="0" y="192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428" name="Text Box 18"/>
            <p:cNvSpPr txBox="1">
              <a:spLocks noChangeArrowheads="1"/>
            </p:cNvSpPr>
            <p:nvPr/>
          </p:nvSpPr>
          <p:spPr bwMode="auto">
            <a:xfrm>
              <a:off x="976257" y="1738281"/>
              <a:ext cx="1143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[0,0]</a:t>
              </a:r>
            </a:p>
          </p:txBody>
        </p:sp>
        <p:cxnSp>
          <p:nvCxnSpPr>
            <p:cNvPr id="60432" name="Straight Connector 18"/>
            <p:cNvCxnSpPr>
              <a:cxnSpLocks noChangeShapeType="1"/>
            </p:cNvCxnSpPr>
            <p:nvPr/>
          </p:nvCxnSpPr>
          <p:spPr bwMode="auto">
            <a:xfrm rot="16200000" flipH="1">
              <a:off x="1433457" y="2043081"/>
              <a:ext cx="1066800" cy="914400"/>
            </a:xfrm>
            <a:prstGeom prst="line">
              <a:avLst/>
            </a:prstGeom>
            <a:noFill/>
            <a:ln w="38100" algn="ctr">
              <a:solidFill>
                <a:srgbClr val="008000"/>
              </a:solidFill>
              <a:round/>
              <a:headEnd/>
              <a:tailEnd/>
            </a:ln>
          </p:spPr>
        </p:cxnSp>
        <p:graphicFrame>
          <p:nvGraphicFramePr>
            <p:cNvPr id="25603" name="Object 3"/>
            <p:cNvGraphicFramePr>
              <a:graphicFrameLocks noChangeAspect="1"/>
            </p:cNvGraphicFramePr>
            <p:nvPr/>
          </p:nvGraphicFramePr>
          <p:xfrm>
            <a:off x="1655683" y="2528847"/>
            <a:ext cx="347663" cy="430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47" name="Equation" r:id="rId10" imgW="139579" imgH="177646" progId="Equation.3">
                    <p:embed/>
                  </p:oleObj>
                </mc:Choice>
                <mc:Fallback>
                  <p:oleObj name="Equation" r:id="rId10" imgW="139579" imgH="177646" progId="Equation.3">
                    <p:embed/>
                    <p:pic>
                      <p:nvPicPr>
                        <p:cNvPr id="0" name="Picture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683" y="2528847"/>
                          <a:ext cx="347663" cy="430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5" name="Object 5"/>
            <p:cNvGraphicFramePr>
              <a:graphicFrameLocks noChangeAspect="1"/>
            </p:cNvGraphicFramePr>
            <p:nvPr/>
          </p:nvGraphicFramePr>
          <p:xfrm>
            <a:off x="1765053" y="1944639"/>
            <a:ext cx="311319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48" name="Equation" r:id="rId11" imgW="126725" imgH="177415" progId="Equation.3">
                    <p:embed/>
                  </p:oleObj>
                </mc:Choice>
                <mc:Fallback>
                  <p:oleObj name="Equation" r:id="rId11" imgW="126725" imgH="177415" progId="Equation.3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5053" y="1944639"/>
                          <a:ext cx="311319" cy="423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6" name="Object 6"/>
            <p:cNvGraphicFramePr>
              <a:graphicFrameLocks noChangeAspect="1"/>
            </p:cNvGraphicFramePr>
            <p:nvPr/>
          </p:nvGraphicFramePr>
          <p:xfrm>
            <a:off x="2514528" y="1553522"/>
            <a:ext cx="365130" cy="391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49" name="Equation" r:id="rId12" imgW="126835" imgH="139518" progId="Equation.3">
                    <p:embed/>
                  </p:oleObj>
                </mc:Choice>
                <mc:Fallback>
                  <p:oleObj name="Equation" r:id="rId12" imgW="126835" imgH="139518" progId="Equation.3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528" y="1553522"/>
                          <a:ext cx="365130" cy="3911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7" name="Object 7"/>
            <p:cNvGraphicFramePr>
              <a:graphicFrameLocks noChangeAspect="1"/>
            </p:cNvGraphicFramePr>
            <p:nvPr/>
          </p:nvGraphicFramePr>
          <p:xfrm>
            <a:off x="1054008" y="2784438"/>
            <a:ext cx="352367" cy="404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50" name="Equation" r:id="rId14" imgW="139579" imgH="164957" progId="Equation.3">
                    <p:embed/>
                  </p:oleObj>
                </mc:Choice>
                <mc:Fallback>
                  <p:oleObj name="Equation" r:id="rId14" imgW="139579" imgH="164957" progId="Equation.3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008" y="2784438"/>
                          <a:ext cx="352367" cy="4048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ectangle 25"/>
          <p:cNvSpPr/>
          <p:nvPr/>
        </p:nvSpPr>
        <p:spPr>
          <a:xfrm>
            <a:off x="665109" y="1128681"/>
            <a:ext cx="7704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Issues with usual (</a:t>
            </a:r>
            <a:r>
              <a:rPr lang="en-US" sz="2400" i="1" kern="12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m,b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) parameter space: can take on infinite values, undefined for vertical lines.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2077365"/>
            <a:ext cx="1761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Image columns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559398" y="3795669"/>
            <a:ext cx="179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Image rows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24600" y="6488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Slide credit: Kristen Grauman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20" grpId="0" build="allAtOnce"/>
      <p:bldP spid="3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Hough transform algorithm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dirty="0" smtClean="0"/>
              <a:t>Using the polar parameterization:</a:t>
            </a:r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endParaRPr lang="en-US" dirty="0" smtClean="0"/>
          </a:p>
          <a:p>
            <a:pPr marL="457200" indent="-457200">
              <a:buFontTx/>
              <a:buNone/>
            </a:pPr>
            <a:r>
              <a:rPr lang="en-US" dirty="0" smtClean="0"/>
              <a:t>Basic Hough transform algorithm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Initialize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]=0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for each edge point I[</a:t>
            </a:r>
            <a:r>
              <a:rPr lang="en-US" dirty="0" err="1" smtClean="0"/>
              <a:t>x,y</a:t>
            </a:r>
            <a:r>
              <a:rPr lang="en-US" dirty="0" smtClean="0"/>
              <a:t>] in the image</a:t>
            </a:r>
          </a:p>
          <a:p>
            <a:pPr marL="1257300" lvl="2" indent="-342900">
              <a:buFontTx/>
              <a:buNone/>
            </a:pPr>
            <a:r>
              <a:rPr lang="en-US" sz="2000" dirty="0" smtClean="0"/>
              <a:t>    for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dirty="0" smtClean="0"/>
              <a:t> = [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min</a:t>
            </a:r>
            <a:r>
              <a:rPr lang="en-US" sz="2000" dirty="0" smtClean="0"/>
              <a:t>  to  </a:t>
            </a:r>
            <a:r>
              <a:rPr lang="en-US" sz="2000" dirty="0" smtClean="0">
                <a:sym typeface="Symbol" pitchFamily="18" charset="2"/>
              </a:rPr>
              <a:t></a:t>
            </a:r>
            <a:r>
              <a:rPr lang="en-US" sz="2000" baseline="-25000" dirty="0" smtClean="0"/>
              <a:t>max</a:t>
            </a:r>
            <a:r>
              <a:rPr lang="en-US" sz="2000" dirty="0" smtClean="0"/>
              <a:t> ]  </a:t>
            </a:r>
            <a:r>
              <a:rPr lang="en-US" sz="1800" dirty="0" smtClean="0">
                <a:solidFill>
                  <a:srgbClr val="00B050"/>
                </a:solidFill>
              </a:rPr>
              <a:t>// some quantization</a:t>
            </a:r>
          </a:p>
          <a:p>
            <a:pPr marL="1676400" lvl="3" indent="-304800"/>
            <a:endParaRPr lang="en-US" sz="2000" dirty="0" smtClean="0"/>
          </a:p>
          <a:p>
            <a:pPr marL="1676400" lvl="3" indent="-304800">
              <a:buFontTx/>
              <a:buNone/>
            </a:pPr>
            <a:r>
              <a:rPr lang="en-US" sz="2000" dirty="0" smtClean="0"/>
              <a:t>   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2000" dirty="0" smtClean="0"/>
              <a:t>] += 1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Find the value(s) of (d, </a:t>
            </a:r>
            <a:r>
              <a:rPr lang="en-US" dirty="0" smtClean="0">
                <a:sym typeface="Symbol" pitchFamily="18" charset="2"/>
              </a:rPr>
              <a:t>) where</a:t>
            </a:r>
            <a:r>
              <a:rPr lang="en-US" dirty="0" smtClean="0"/>
              <a:t>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dirty="0" smtClean="0"/>
              <a:t>] is maximum</a:t>
            </a:r>
          </a:p>
          <a:p>
            <a:pPr marL="838200" lvl="1" indent="-381000">
              <a:buFontTx/>
              <a:buAutoNum type="arabicPeriod"/>
            </a:pPr>
            <a:r>
              <a:rPr lang="en-US" dirty="0" smtClean="0"/>
              <a:t>The detected line in the image is given by</a:t>
            </a:r>
          </a:p>
        </p:txBody>
      </p:sp>
      <p:graphicFrame>
        <p:nvGraphicFramePr>
          <p:cNvPr id="8" name="Group 168"/>
          <p:cNvGraphicFramePr>
            <a:graphicFrameLocks noGrp="1"/>
          </p:cNvGraphicFramePr>
          <p:nvPr/>
        </p:nvGraphicFramePr>
        <p:xfrm>
          <a:off x="6629400" y="1524000"/>
          <a:ext cx="2082800" cy="19202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3825" y="1139825"/>
            <a:ext cx="244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H: accumulator array (votes)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48400" y="2209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67600" y="35052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5867400"/>
            <a:ext cx="796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Time complexity (in terms of number of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votes per pt)?</a:t>
            </a: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600200" y="1371600"/>
          <a:ext cx="2730452" cy="44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" name="Equation" r:id="rId4" imgW="1218671" imgH="203112" progId="Equation.3">
                  <p:embed/>
                </p:oleObj>
              </mc:Choice>
              <mc:Fallback>
                <p:oleObj name="Equation" r:id="rId4" imgW="1218671" imgH="203112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2730452" cy="442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7456527" y="6581775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Source: Steve Seitz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417733" y="3799964"/>
          <a:ext cx="2446371" cy="395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" name="Equation" r:id="rId6" imgW="1218671" imgH="203112" progId="Equation.3">
                  <p:embed/>
                </p:oleObj>
              </mc:Choice>
              <mc:Fallback>
                <p:oleObj name="Equation" r:id="rId6" imgW="1218671" imgH="203112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33" y="3799964"/>
                        <a:ext cx="2446371" cy="3958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6361137" y="4889520"/>
          <a:ext cx="2044728" cy="33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" name="Equation" r:id="rId8" imgW="1218671" imgH="203112" progId="Equation.3">
                  <p:embed/>
                </p:oleObj>
              </mc:Choice>
              <mc:Fallback>
                <p:oleObj name="Equation" r:id="rId8" imgW="1218671" imgH="203112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37" y="4889520"/>
                        <a:ext cx="2044728" cy="3303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685800"/>
            <a:ext cx="3343776" cy="2628900"/>
          </a:xfrm>
          <a:prstGeom prst="rect">
            <a:avLst/>
          </a:prstGeom>
        </p:spPr>
      </p:pic>
      <p:pic>
        <p:nvPicPr>
          <p:cNvPr id="5" name="Picture 4" descr="gavel2.bmp"/>
          <p:cNvPicPr>
            <a:picLocks noChangeAspect="1"/>
          </p:cNvPicPr>
          <p:nvPr/>
        </p:nvPicPr>
        <p:blipFill>
          <a:blip r:embed="rId3" cstate="print"/>
          <a:srcRect l="58334" t="13009" r="10833" b="54484"/>
          <a:stretch>
            <a:fillRect/>
          </a:stretch>
        </p:blipFill>
        <p:spPr>
          <a:xfrm>
            <a:off x="4876800" y="685800"/>
            <a:ext cx="3402724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38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38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Canny edges</a:t>
            </a:r>
            <a:endParaRPr lang="en-US" dirty="0"/>
          </a:p>
        </p:txBody>
      </p:sp>
      <p:pic>
        <p:nvPicPr>
          <p:cNvPr id="8" name="Picture 7" descr="gavel2.bmp"/>
          <p:cNvPicPr>
            <a:picLocks noChangeAspect="1"/>
          </p:cNvPicPr>
          <p:nvPr/>
        </p:nvPicPr>
        <p:blipFill>
          <a:blip r:embed="rId3" cstate="print"/>
          <a:srcRect l="54864" t="56726" r="9167" b="8525"/>
          <a:stretch>
            <a:fillRect/>
          </a:stretch>
        </p:blipFill>
        <p:spPr>
          <a:xfrm>
            <a:off x="2667000" y="3810000"/>
            <a:ext cx="3925529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6600" y="3505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Vote space and top peaks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6488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Slide credit: Kristen Grauman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ball_paramspace.jpg"/>
          <p:cNvPicPr>
            <a:picLocks noChangeAspect="1"/>
          </p:cNvPicPr>
          <p:nvPr/>
        </p:nvPicPr>
        <p:blipFill>
          <a:blip r:embed="rId3" cstate="print"/>
          <a:srcRect l="12783" t="6899" r="8234" b="10164"/>
          <a:stretch>
            <a:fillRect/>
          </a:stretch>
        </p:blipFill>
        <p:spPr>
          <a:xfrm>
            <a:off x="117414" y="3357812"/>
            <a:ext cx="4060817" cy="2700124"/>
          </a:xfrm>
          <a:prstGeom prst="rect">
            <a:avLst/>
          </a:prstGeom>
        </p:spPr>
      </p:pic>
      <p:pic>
        <p:nvPicPr>
          <p:cNvPr id="3" name="Picture 2" descr="foot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1787"/>
            <a:ext cx="4572000" cy="2545237"/>
          </a:xfrm>
          <a:prstGeom prst="rect">
            <a:avLst/>
          </a:prstGeom>
        </p:spPr>
      </p:pic>
      <p:pic>
        <p:nvPicPr>
          <p:cNvPr id="4" name="Picture 3" descr="football_edges.jpg"/>
          <p:cNvPicPr>
            <a:picLocks noChangeAspect="1"/>
          </p:cNvPicPr>
          <p:nvPr/>
        </p:nvPicPr>
        <p:blipFill>
          <a:blip r:embed="rId5" cstate="print"/>
          <a:srcRect l="11850" t="4406" r="11127" b="11684"/>
          <a:stretch>
            <a:fillRect/>
          </a:stretch>
        </p:blipFill>
        <p:spPr>
          <a:xfrm>
            <a:off x="4608513" y="282513"/>
            <a:ext cx="4746690" cy="2781357"/>
          </a:xfrm>
          <a:prstGeom prst="rect">
            <a:avLst/>
          </a:prstGeom>
        </p:spPr>
      </p:pic>
      <p:pic>
        <p:nvPicPr>
          <p:cNvPr id="5" name="Picture 4" descr="football_lines.jpg"/>
          <p:cNvPicPr>
            <a:picLocks noChangeAspect="1"/>
          </p:cNvPicPr>
          <p:nvPr/>
        </p:nvPicPr>
        <p:blipFill>
          <a:blip r:embed="rId6" cstate="print"/>
          <a:srcRect l="9163" t="19237" r="9893" b="26623"/>
          <a:stretch>
            <a:fillRect/>
          </a:stretch>
        </p:blipFill>
        <p:spPr>
          <a:xfrm>
            <a:off x="4272663" y="3357811"/>
            <a:ext cx="4871338" cy="2665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0617" y="5984910"/>
            <a:ext cx="401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Showing longest segments found</a:t>
            </a:r>
          </a:p>
        </p:txBody>
      </p:sp>
      <p:sp>
        <p:nvSpPr>
          <p:cNvPr id="7" name="Oval 6"/>
          <p:cNvSpPr/>
          <p:nvPr/>
        </p:nvSpPr>
        <p:spPr>
          <a:xfrm>
            <a:off x="6172200" y="4876800"/>
            <a:ext cx="2667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4600" y="6488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Slide credit: Kristen Grauman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kern="1200" dirty="0">
                <a:solidFill>
                  <a:srgbClr val="000000"/>
                </a:solidFill>
                <a:latin typeface="Arial" charset="0"/>
              </a:rPr>
              <a:t>https://www.youtube.com/watch?v=ebfi7qOFLuo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23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724" y="1384272"/>
            <a:ext cx="69469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itle 4"/>
          <p:cNvSpPr>
            <a:spLocks noGrp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Impact of noise on Hough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74695" y="5191097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76929" y="5191097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6145161" y="4668810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</a:t>
            </a:r>
            <a:endParaRPr lang="en-US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5543" name="Rectangle 8"/>
          <p:cNvSpPr>
            <a:spLocks noChangeArrowheads="1"/>
          </p:cNvSpPr>
          <p:nvPr/>
        </p:nvSpPr>
        <p:spPr bwMode="auto">
          <a:xfrm>
            <a:off x="2792361" y="4592610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  <a:sym typeface="Symbol" pitchFamily="18" charset="2"/>
              </a:rPr>
              <a:t>x</a:t>
            </a:r>
            <a:endParaRPr lang="en-US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5544" name="Rectangle 9"/>
          <p:cNvSpPr>
            <a:spLocks noChangeArrowheads="1"/>
          </p:cNvSpPr>
          <p:nvPr/>
        </p:nvSpPr>
        <p:spPr bwMode="auto">
          <a:xfrm>
            <a:off x="811161" y="2916210"/>
            <a:ext cx="30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97761" y="2828897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7674" y="6216992"/>
            <a:ext cx="934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What difficulty does this present for an implementation?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Grouping : wrap up clustering </a:t>
            </a:r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See slides from last time</a:t>
            </a:r>
            <a:endParaRPr lang="en-US" dirty="0" smtClean="0"/>
          </a:p>
          <a:p>
            <a:r>
              <a:rPr lang="en-US" dirty="0" smtClean="0"/>
              <a:t>Fitting : introduction to voting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6488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credit: Kristen Grauman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52" y="1347759"/>
            <a:ext cx="69469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17628" y="4926033"/>
            <a:ext cx="2732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Image space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edge coordinates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32520" y="4926033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Votes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46031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>
                <a:solidFill>
                  <a:srgbClr val="000000"/>
                </a:solidFill>
                <a:latin typeface="Arial"/>
                <a:ea typeface="+mn-ea"/>
                <a:cs typeface="+mn-cs"/>
              </a:rPr>
              <a:t>Impact of noise on Hough</a:t>
            </a:r>
            <a:endParaRPr lang="en-US" sz="44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7213" y="5884173"/>
            <a:ext cx="759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Here, everything appears to be “noise”, or random edge points, but we still see peaks in the vote space.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1:  Use the image gradient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for each edge point I[</a:t>
            </a:r>
            <a:r>
              <a:rPr lang="en-US" sz="1800" dirty="0" err="1" smtClean="0"/>
              <a:t>x,y</a:t>
            </a:r>
            <a:r>
              <a:rPr lang="en-US" sz="1800" dirty="0" smtClean="0"/>
              <a:t>] in the image</a:t>
            </a:r>
          </a:p>
          <a:p>
            <a:pPr marL="1238250" lvl="2" indent="-381000" eaLnBrk="1" hangingPunct="1">
              <a:spcBef>
                <a:spcPts val="0"/>
              </a:spcBef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    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 = gradient at (</a:t>
            </a:r>
            <a:r>
              <a:rPr lang="en-US" sz="2000" dirty="0" err="1" smtClean="0">
                <a:solidFill>
                  <a:srgbClr val="C00000"/>
                </a:solidFill>
                <a:sym typeface="Symbol" pitchFamily="18" charset="2"/>
              </a:rPr>
              <a:t>x,y</a:t>
            </a:r>
            <a:r>
              <a:rPr lang="en-US" sz="2000" dirty="0" smtClean="0">
                <a:solidFill>
                  <a:srgbClr val="C00000"/>
                </a:solidFill>
                <a:sym typeface="Symbol" pitchFamily="18" charset="2"/>
              </a:rPr>
              <a:t>)</a:t>
            </a:r>
          </a:p>
          <a:p>
            <a:pPr marL="1238250" lvl="2" indent="-381000" eaLnBrk="1" hangingPunct="1">
              <a:buNone/>
            </a:pPr>
            <a:endParaRPr lang="en-US" sz="2200" dirty="0" smtClean="0"/>
          </a:p>
          <a:p>
            <a:pPr marL="1257300" lvl="2" indent="-342900" eaLnBrk="1" hangingPunct="1">
              <a:spcBef>
                <a:spcPts val="0"/>
              </a:spcBef>
              <a:buFontTx/>
              <a:buNone/>
            </a:pPr>
            <a:r>
              <a:rPr lang="en-US" sz="1800" dirty="0" smtClean="0"/>
              <a:t>    H[d, </a:t>
            </a:r>
            <a:r>
              <a:rPr lang="en-US" dirty="0" smtClean="0">
                <a:sym typeface="Symbol" pitchFamily="18" charset="2"/>
              </a:rPr>
              <a:t></a:t>
            </a:r>
            <a:r>
              <a:rPr lang="en-US" sz="1800" dirty="0" smtClean="0"/>
              <a:t>] += 1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(Reduces degrees of freedom)</a:t>
            </a:r>
          </a:p>
          <a:p>
            <a:pPr marL="457200" indent="-457200" eaLnBrk="1" hangingPunct="1">
              <a:buFontTx/>
              <a:buNone/>
            </a:pPr>
            <a:endParaRPr lang="en-US" sz="20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2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give more votes for stronger edges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3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change the sampling of (d, </a:t>
            </a:r>
            <a:r>
              <a:rPr lang="en-US" sz="1800" dirty="0" smtClean="0">
                <a:solidFill>
                  <a:schemeClr val="bg1"/>
                </a:solidFill>
                <a:sym typeface="Symbol" pitchFamily="18" charset="2"/>
              </a:rPr>
              <a:t>) to give more/less resolution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457200" indent="-457200" eaLnBrk="1" hangingPunct="1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Extension 4</a:t>
            </a:r>
          </a:p>
          <a:p>
            <a:pPr marL="838200" lvl="1" indent="-381000" eaLnBrk="1" hangingPunct="1"/>
            <a:r>
              <a:rPr lang="en-US" sz="1800" dirty="0" smtClean="0">
                <a:solidFill>
                  <a:schemeClr val="bg1"/>
                </a:solidFill>
              </a:rPr>
              <a:t>The same procedure can be used with circles, squares, or any other shape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105546" y="1066800"/>
            <a:ext cx="2352654" cy="828654"/>
            <a:chOff x="3840" y="1392"/>
            <a:chExt cx="1632" cy="62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40" y="1392"/>
              <a:ext cx="1632" cy="624"/>
              <a:chOff x="3840" y="1776"/>
              <a:chExt cx="1632" cy="62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3840" y="1776"/>
                <a:ext cx="1632" cy="624"/>
                <a:chOff x="3840" y="1776"/>
                <a:chExt cx="1632" cy="624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3840" y="1776"/>
                  <a:ext cx="624" cy="624"/>
                  <a:chOff x="3840" y="1776"/>
                  <a:chExt cx="624" cy="624"/>
                </a:xfrm>
              </p:grpSpPr>
              <p:sp>
                <p:nvSpPr>
                  <p:cNvPr id="1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776"/>
                    <a:ext cx="624" cy="62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tx1"/>
                      </a:gs>
                      <a:gs pos="100000">
                        <a:schemeClr val="tx1">
                          <a:gamma/>
                          <a:tint val="0"/>
                          <a:invGamma/>
                        </a:schemeClr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kern="1200">
                      <a:solidFill>
                        <a:srgbClr val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1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61" y="1872"/>
                    <a:ext cx="207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b="1" kern="1200">
                      <a:solidFill>
                        <a:srgbClr val="000000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p:txBody>
              </p:sp>
            </p:grpSp>
            <p:pic>
              <p:nvPicPr>
                <p:cNvPr id="14" name="Picture 9" descr="Edittex"/>
                <p:cNvPicPr>
                  <a:picLocks noChangeAspect="1" noChangeArrowheads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2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4" y="33"/>
                  </a:cxn>
                  <a:cxn ang="0">
                    <a:pos x="0" y="51"/>
                  </a:cxn>
                </a:cxnLst>
                <a:rect l="0" t="0" r="r" b="b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10" name="Picture 15" descr="Edittex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1870038" y="2333610"/>
          <a:ext cx="24463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Equation" r:id="rId9" imgW="1218671" imgH="203112" progId="Equation.3">
                  <p:embed/>
                </p:oleObj>
              </mc:Choice>
              <mc:Fallback>
                <p:oleObj name="Equation" r:id="rId9" imgW="1218671" imgH="203112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38" y="2333610"/>
                        <a:ext cx="244633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2059" y="2114532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Extensions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1:  Use the image gradient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for each edge point I[</a:t>
            </a:r>
            <a:r>
              <a:rPr lang="en-US" sz="1800" dirty="0" err="1" smtClean="0"/>
              <a:t>x,y</a:t>
            </a:r>
            <a:r>
              <a:rPr lang="en-US" sz="1800" dirty="0" smtClean="0"/>
              <a:t>] in the image</a:t>
            </a:r>
          </a:p>
          <a:p>
            <a:pPr marL="1257300" lvl="2" indent="-342900" eaLnBrk="1" hangingPunct="1">
              <a:buFontTx/>
              <a:buNone/>
            </a:pPr>
            <a:r>
              <a:rPr lang="en-US" sz="1800" dirty="0" smtClean="0"/>
              <a:t>        compute unique (d,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600" dirty="0" smtClean="0">
                <a:sym typeface="Symbol" pitchFamily="18" charset="2"/>
              </a:rPr>
              <a:t>) </a:t>
            </a:r>
            <a:r>
              <a:rPr lang="en-US" sz="1800" dirty="0" smtClean="0">
                <a:sym typeface="Symbol" pitchFamily="18" charset="2"/>
              </a:rPr>
              <a:t>based on image gradient at (</a:t>
            </a:r>
            <a:r>
              <a:rPr lang="en-US" sz="1800" dirty="0" err="1" smtClean="0">
                <a:sym typeface="Symbol" pitchFamily="18" charset="2"/>
              </a:rPr>
              <a:t>x,y</a:t>
            </a:r>
            <a:r>
              <a:rPr lang="en-US" sz="1800" dirty="0" smtClean="0">
                <a:sym typeface="Symbol" pitchFamily="18" charset="2"/>
              </a:rPr>
              <a:t>)</a:t>
            </a:r>
            <a:r>
              <a:rPr lang="en-US" sz="1800" dirty="0" smtClean="0"/>
              <a:t> </a:t>
            </a:r>
          </a:p>
          <a:p>
            <a:pPr marL="1371600" lvl="3" indent="0" eaLnBrk="1" hangingPunct="1">
              <a:buFontTx/>
              <a:buNone/>
            </a:pPr>
            <a:r>
              <a:rPr lang="en-US" sz="1800" dirty="0" smtClean="0"/>
              <a:t> H[d, </a:t>
            </a:r>
            <a:r>
              <a:rPr lang="en-US" sz="1800" dirty="0" smtClean="0">
                <a:sym typeface="Symbol" pitchFamily="18" charset="2"/>
              </a:rPr>
              <a:t></a:t>
            </a:r>
            <a:r>
              <a:rPr lang="en-US" sz="1800" dirty="0" smtClean="0"/>
              <a:t>] += 1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sz="1800" dirty="0" smtClean="0"/>
              <a:t>same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(Reduces degrees of freedom)</a:t>
            </a:r>
          </a:p>
          <a:p>
            <a:pPr marL="457200" indent="-457200" eaLnBrk="1" hangingPunct="1">
              <a:buFontTx/>
              <a:buNone/>
            </a:pPr>
            <a:endParaRPr lang="en-US" sz="16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2</a:t>
            </a:r>
          </a:p>
          <a:p>
            <a:pPr marL="838200" lvl="1" indent="-381000" eaLnBrk="1" hangingPunct="1"/>
            <a:r>
              <a:rPr lang="en-US" sz="1800" dirty="0" smtClean="0"/>
              <a:t>give more votes for stronger edges (use magnitude of gradient)</a:t>
            </a:r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3</a:t>
            </a:r>
          </a:p>
          <a:p>
            <a:pPr marL="838200" lvl="1" indent="-381000" eaLnBrk="1" hangingPunct="1"/>
            <a:r>
              <a:rPr lang="en-US" sz="1800" dirty="0" smtClean="0"/>
              <a:t>change the sampling of (d, </a:t>
            </a:r>
            <a:r>
              <a:rPr lang="en-US" sz="1800" dirty="0" smtClean="0">
                <a:sym typeface="Symbol" pitchFamily="18" charset="2"/>
              </a:rPr>
              <a:t>) to give more/less resolution</a:t>
            </a:r>
            <a:endParaRPr lang="en-US" sz="1800" dirty="0" smtClean="0"/>
          </a:p>
          <a:p>
            <a:pPr marL="457200" indent="-457200" eaLnBrk="1" hangingPunct="1">
              <a:buFontTx/>
              <a:buNone/>
            </a:pPr>
            <a:r>
              <a:rPr lang="en-US" sz="2000" dirty="0" smtClean="0"/>
              <a:t>Extension 4</a:t>
            </a:r>
          </a:p>
          <a:p>
            <a:pPr marL="838200" lvl="1" indent="-381000" eaLnBrk="1" hangingPunct="1"/>
            <a:r>
              <a:rPr lang="en-US" sz="1800" dirty="0" smtClean="0"/>
              <a:t>The same procedure can be used with circles, squares, or any other shape…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6553200"/>
            <a:ext cx="3048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Source: Steve Seitz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 and segmentation algorithms</a:t>
            </a:r>
          </a:p>
          <a:p>
            <a:pPr lvl="1"/>
            <a:r>
              <a:rPr lang="en-US" dirty="0" err="1" smtClean="0"/>
              <a:t>Kmeans</a:t>
            </a:r>
            <a:endParaRPr lang="en-US" dirty="0" smtClean="0"/>
          </a:p>
          <a:p>
            <a:pPr lvl="1"/>
            <a:r>
              <a:rPr lang="en-US" dirty="0" smtClean="0"/>
              <a:t>Mean shift</a:t>
            </a:r>
          </a:p>
          <a:p>
            <a:pPr lvl="1"/>
            <a:r>
              <a:rPr lang="en-US" dirty="0" smtClean="0"/>
              <a:t>Normalized cuts</a:t>
            </a:r>
          </a:p>
          <a:p>
            <a:pPr lvl="1"/>
            <a:r>
              <a:rPr lang="en-US" dirty="0" smtClean="0"/>
              <a:t>MRF for interactive</a:t>
            </a:r>
          </a:p>
          <a:p>
            <a:r>
              <a:rPr lang="en-US" dirty="0" smtClean="0"/>
              <a:t>Quantizing features</a:t>
            </a:r>
          </a:p>
          <a:p>
            <a:pPr lvl="1"/>
            <a:r>
              <a:rPr lang="en-US" dirty="0" smtClean="0"/>
              <a:t>Summarize spatial statistics over prototypical feature</a:t>
            </a:r>
          </a:p>
          <a:p>
            <a:r>
              <a:rPr lang="en-US" dirty="0" smtClean="0"/>
              <a:t>Fitting via voting</a:t>
            </a:r>
          </a:p>
          <a:p>
            <a:pPr lvl="1"/>
            <a:r>
              <a:rPr lang="en-US" dirty="0" smtClean="0"/>
              <a:t>Fitting vs. grouping</a:t>
            </a:r>
          </a:p>
          <a:p>
            <a:pPr lvl="1"/>
            <a:r>
              <a:rPr lang="en-US" dirty="0" smtClean="0"/>
              <a:t>Hough Transform for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Thursday: More on Hough transform</a:t>
            </a:r>
          </a:p>
          <a:p>
            <a:pPr lvl="1"/>
            <a:r>
              <a:rPr lang="en-US" dirty="0" smtClean="0"/>
              <a:t>Circles, arbitrary shapes</a:t>
            </a:r>
          </a:p>
          <a:p>
            <a:r>
              <a:rPr lang="en-US" dirty="0" smtClean="0"/>
              <a:t>Reminder: A2 is due next 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3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17938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Last time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are grouping problems in vision?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Inspiration from human perception</a:t>
            </a:r>
          </a:p>
          <a:p>
            <a:pPr lvl="1" eaLnBrk="1" hangingPunct="1"/>
            <a:r>
              <a:rPr lang="en-US" sz="2400" dirty="0" smtClean="0"/>
              <a:t>Gestalt properties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Bottom-up segmentation via clustering</a:t>
            </a:r>
          </a:p>
          <a:p>
            <a:pPr lvl="1" eaLnBrk="1" hangingPunct="1"/>
            <a:r>
              <a:rPr lang="en-US" sz="2400" dirty="0" smtClean="0"/>
              <a:t>Algorithms: </a:t>
            </a:r>
          </a:p>
          <a:p>
            <a:pPr lvl="2" eaLnBrk="1" hangingPunct="1"/>
            <a:r>
              <a:rPr lang="en-US" sz="2000" dirty="0" smtClean="0"/>
              <a:t>Mode finding and mean shift: k-means, mean-shift</a:t>
            </a:r>
          </a:p>
          <a:p>
            <a:pPr lvl="2" eaLnBrk="1" hangingPunct="1"/>
            <a:r>
              <a:rPr lang="en-US" sz="2000" dirty="0" smtClean="0"/>
              <a:t>Graph-based: normalized cuts</a:t>
            </a:r>
          </a:p>
          <a:p>
            <a:pPr lvl="1" eaLnBrk="1" hangingPunct="1"/>
            <a:r>
              <a:rPr lang="en-US" sz="2400" dirty="0" smtClean="0"/>
              <a:t>Features: color, texture, …</a:t>
            </a:r>
          </a:p>
          <a:p>
            <a:pPr lvl="2" eaLnBrk="1" hangingPunct="1"/>
            <a:r>
              <a:rPr lang="en-US" sz="2000" dirty="0"/>
              <a:t>Quantization for texture summaries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82544" y="4648201"/>
            <a:ext cx="7521678" cy="797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6488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Slide credit: Kristen Grauman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6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Now: Fitting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Want to associate a model with observed features</a:t>
            </a:r>
          </a:p>
        </p:txBody>
      </p:sp>
      <p:pic>
        <p:nvPicPr>
          <p:cNvPr id="52228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981200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2" name="Picture 26"/>
          <p:cNvPicPr>
            <a:picLocks noChangeAspect="1" noChangeArrowheads="1"/>
          </p:cNvPicPr>
          <p:nvPr/>
        </p:nvPicPr>
        <p:blipFill>
          <a:blip r:embed="rId6" cstate="print"/>
          <a:srcRect b="22198"/>
          <a:stretch>
            <a:fillRect/>
          </a:stretch>
        </p:blipFill>
        <p:spPr bwMode="auto">
          <a:xfrm>
            <a:off x="5257800" y="1905000"/>
            <a:ext cx="3124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3" name="Picture 27"/>
          <p:cNvPicPr>
            <a:picLocks noChangeAspect="1" noChangeArrowheads="1"/>
          </p:cNvPicPr>
          <p:nvPr/>
        </p:nvPicPr>
        <p:blipFill>
          <a:blip r:embed="rId7" cstate="print"/>
          <a:srcRect t="43298"/>
          <a:stretch>
            <a:fillRect/>
          </a:stretch>
        </p:blipFill>
        <p:spPr bwMode="auto">
          <a:xfrm>
            <a:off x="533400" y="3886200"/>
            <a:ext cx="22098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84" name="Picture 28"/>
          <p:cNvPicPr>
            <a:picLocks noChangeAspect="1" noChangeArrowheads="1"/>
          </p:cNvPicPr>
          <p:nvPr/>
        </p:nvPicPr>
        <p:blipFill>
          <a:blip r:embed="rId8" cstate="print"/>
          <a:srcRect l="20000" t="21381" r="50000" b="63628"/>
          <a:stretch>
            <a:fillRect/>
          </a:stretch>
        </p:blipFill>
        <p:spPr bwMode="auto">
          <a:xfrm>
            <a:off x="3048000" y="3886200"/>
            <a:ext cx="548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7885" name="Text Box 29"/>
          <p:cNvSpPr txBox="1">
            <a:spLocks noChangeArrowheads="1"/>
          </p:cNvSpPr>
          <p:nvPr/>
        </p:nvSpPr>
        <p:spPr bwMode="auto">
          <a:xfrm>
            <a:off x="6019800" y="5486400"/>
            <a:ext cx="3124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[Fig from Marszalek &amp; Schmid, 2007]</a:t>
            </a:r>
          </a:p>
        </p:txBody>
      </p:sp>
      <p:sp>
        <p:nvSpPr>
          <p:cNvPr id="52235" name="Text Box 33"/>
          <p:cNvSpPr txBox="1">
            <a:spLocks noChangeArrowheads="1"/>
          </p:cNvSpPr>
          <p:nvPr/>
        </p:nvSpPr>
        <p:spPr bwMode="auto">
          <a:xfrm>
            <a:off x="4708525" y="82661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2236" name="Text Box 35"/>
          <p:cNvSpPr txBox="1">
            <a:spLocks noChangeArrowheads="1"/>
          </p:cNvSpPr>
          <p:nvPr/>
        </p:nvSpPr>
        <p:spPr bwMode="auto">
          <a:xfrm>
            <a:off x="-3825875" y="2703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7912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spcAft>
                <a:spcPts val="1200"/>
              </a:spcAft>
            </a:pPr>
            <a:r>
              <a:rPr lang="en-US" sz="20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For example, the model could be a line, a circle, or an arbitrary shape</a:t>
            </a:r>
            <a:r>
              <a:rPr lang="en-US" sz="20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.</a:t>
            </a:r>
            <a:endParaRPr lang="en-US" sz="2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6488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Slide credit: Kristen Grauman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Fitting: Main idea</a:t>
            </a:r>
            <a:endParaRPr lang="en-US" dirty="0"/>
          </a:p>
        </p:txBody>
      </p:sp>
      <p:sp>
        <p:nvSpPr>
          <p:cNvPr id="16425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486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Choose a parametric model to represent a set of features</a:t>
            </a:r>
          </a:p>
          <a:p>
            <a:pPr>
              <a:buFontTx/>
              <a:buChar char="•"/>
            </a:pPr>
            <a:r>
              <a:rPr lang="en-US" dirty="0"/>
              <a:t>Membership criterion is not local</a:t>
            </a:r>
          </a:p>
          <a:p>
            <a:pPr lvl="1"/>
            <a:r>
              <a:rPr lang="en-US" dirty="0"/>
              <a:t>Can’t tell whether a point belongs to a given model just by looking at that point</a:t>
            </a:r>
          </a:p>
          <a:p>
            <a:pPr>
              <a:buFontTx/>
              <a:buChar char="•"/>
            </a:pPr>
            <a:r>
              <a:rPr lang="en-US" dirty="0"/>
              <a:t>Three main questions:</a:t>
            </a:r>
          </a:p>
          <a:p>
            <a:pPr lvl="1"/>
            <a:r>
              <a:rPr lang="en-US" dirty="0"/>
              <a:t>What model represents this set of features best?</a:t>
            </a:r>
          </a:p>
          <a:p>
            <a:pPr lvl="1"/>
            <a:r>
              <a:rPr lang="en-US" dirty="0"/>
              <a:t>Which of several model instances gets which feature?</a:t>
            </a:r>
          </a:p>
          <a:p>
            <a:pPr lvl="1"/>
            <a:r>
              <a:rPr lang="en-US" dirty="0"/>
              <a:t>How many model instances are there?</a:t>
            </a:r>
          </a:p>
          <a:p>
            <a:pPr>
              <a:buFontTx/>
              <a:buChar char="•"/>
            </a:pPr>
            <a:r>
              <a:rPr lang="en-US" dirty="0"/>
              <a:t>Computational complexity is important</a:t>
            </a:r>
          </a:p>
          <a:p>
            <a:pPr lvl="1"/>
            <a:r>
              <a:rPr lang="en-US" dirty="0"/>
              <a:t>It is infeasible to examine every possible set of parameters and every possible combination of features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5502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Slide credit: </a:t>
            </a:r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Line 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01707"/>
            <a:ext cx="8229600" cy="609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Why fit lines?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Many objects characterized by presence of straight lines</a:t>
            </a:r>
            <a:endParaRPr lang="en-US" sz="2400" dirty="0"/>
          </a:p>
        </p:txBody>
      </p:sp>
      <p:pic>
        <p:nvPicPr>
          <p:cNvPr id="219138" name="Picture 2" descr="http://www.talonmorris.com/Photos/Memories/07%20UT%20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55" y="2187558"/>
            <a:ext cx="2686050" cy="35814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 bwMode="auto">
          <a:xfrm>
            <a:off x="592155" y="4321158"/>
            <a:ext cx="2362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125555" y="4016358"/>
            <a:ext cx="1752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 flipH="1" flipV="1">
            <a:off x="1239855" y="3521058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1774049" y="3596464"/>
            <a:ext cx="8382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354155" y="4778358"/>
            <a:ext cx="9144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5948397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Wait, why aren’t we done just by running edge detection?</a:t>
            </a:r>
          </a:p>
        </p:txBody>
      </p:sp>
      <p:pic>
        <p:nvPicPr>
          <p:cNvPr id="219140" name="Picture 4" descr="http://www.segger.com/jpg/EvalBoards/Explorer_16_Microchip_600x4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355" y="2720958"/>
            <a:ext cx="2246923" cy="175260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 bwMode="auto">
          <a:xfrm>
            <a:off x="3868755" y="3101958"/>
            <a:ext cx="99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021155" y="2797158"/>
            <a:ext cx="713232" cy="130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097355" y="3482958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9142" name="Picture 6" descr="http://www.apwa.net/Images/Publications/Reporter/Sidewalk%20-%20Enlarged%20Tree%20W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9955" y="2416158"/>
            <a:ext cx="2682240" cy="2514600"/>
          </a:xfrm>
          <a:prstGeom prst="rect">
            <a:avLst/>
          </a:prstGeom>
          <a:noFill/>
        </p:spPr>
      </p:pic>
      <p:cxnSp>
        <p:nvCxnSpPr>
          <p:cNvPr id="41" name="Straight Connector 40"/>
          <p:cNvCxnSpPr/>
          <p:nvPr/>
        </p:nvCxnSpPr>
        <p:spPr bwMode="auto">
          <a:xfrm rot="16200000" flipV="1">
            <a:off x="6460349" y="4169552"/>
            <a:ext cx="1143000" cy="227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5400000" flipH="1" flipV="1">
            <a:off x="5468161" y="3482164"/>
            <a:ext cx="1600200" cy="8397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6916755" y="3711558"/>
            <a:ext cx="685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324600" y="6488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Slide credit: Kristen Grauman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wer_e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057" y="1274733"/>
            <a:ext cx="3708393" cy="4938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9435" y="1502688"/>
            <a:ext cx="43085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Extra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edge points (clutter), multiple models: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which points go with which line, if any?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Only some parts of each line detected, and some parts are </a:t>
            </a: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missing:</a:t>
            </a: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find a line that bridges missing evidence?</a:t>
            </a:r>
          </a:p>
          <a:p>
            <a:pPr marL="231775" indent="-231775" algn="l" rtl="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Noise</a:t>
            </a:r>
            <a:r>
              <a:rPr lang="en-US" sz="2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in measured edge points, orientations:</a:t>
            </a:r>
          </a:p>
          <a:p>
            <a:pPr marL="688975" lvl="1" indent="-231775" algn="l" rtl="0">
              <a:spcAft>
                <a:spcPts val="600"/>
              </a:spcAft>
              <a:buFont typeface="Arial" pitchFamily="34" charset="0"/>
              <a:buChar char="–"/>
            </a:pPr>
            <a:r>
              <a:rPr lang="en-US" sz="2000" kern="1200" dirty="0">
                <a:solidFill>
                  <a:schemeClr val="accent6"/>
                </a:solidFill>
                <a:latin typeface="Arial"/>
                <a:ea typeface="+mn-ea"/>
                <a:cs typeface="+mn-cs"/>
              </a:rPr>
              <a:t>how to detect true underlying parameters?</a:t>
            </a:r>
          </a:p>
          <a:p>
            <a:pPr marL="231775" indent="-231775" algn="l" rtl="0">
              <a:spcAft>
                <a:spcPts val="1200"/>
              </a:spcAft>
              <a:buFont typeface="Arial" pitchFamily="34" charset="0"/>
              <a:buChar char="•"/>
            </a:pPr>
            <a:endParaRPr lang="en-US" sz="2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28638" y="32539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Difficulty of line fitting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018371" y="179343"/>
            <a:ext cx="1851263" cy="1128681"/>
            <a:chOff x="96" y="1104"/>
            <a:chExt cx="5040" cy="3072"/>
          </a:xfrm>
        </p:grpSpPr>
        <p:sp>
          <p:nvSpPr>
            <p:cNvPr id="11" name="Oval 6"/>
            <p:cNvSpPr>
              <a:spLocks noChangeAspect="1" noChangeArrowheads="1"/>
            </p:cNvSpPr>
            <p:nvPr/>
          </p:nvSpPr>
          <p:spPr bwMode="auto">
            <a:xfrm>
              <a:off x="1248" y="28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auto">
            <a:xfrm>
              <a:off x="1776" y="254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Oval 8"/>
            <p:cNvSpPr>
              <a:spLocks noChangeAspect="1" noChangeArrowheads="1"/>
            </p:cNvSpPr>
            <p:nvPr/>
          </p:nvSpPr>
          <p:spPr bwMode="auto">
            <a:xfrm>
              <a:off x="2112" y="20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Oval 9"/>
            <p:cNvSpPr>
              <a:spLocks noChangeAspect="1" noChangeArrowheads="1"/>
            </p:cNvSpPr>
            <p:nvPr/>
          </p:nvSpPr>
          <p:spPr bwMode="auto">
            <a:xfrm>
              <a:off x="2976" y="124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Oval 10"/>
            <p:cNvSpPr>
              <a:spLocks noChangeAspect="1" noChangeArrowheads="1"/>
            </p:cNvSpPr>
            <p:nvPr/>
          </p:nvSpPr>
          <p:spPr bwMode="auto">
            <a:xfrm>
              <a:off x="1008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Oval 11"/>
            <p:cNvSpPr>
              <a:spLocks noChangeAspect="1" noChangeArrowheads="1"/>
            </p:cNvSpPr>
            <p:nvPr/>
          </p:nvSpPr>
          <p:spPr bwMode="auto">
            <a:xfrm>
              <a:off x="384" y="36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Oval 12"/>
            <p:cNvSpPr>
              <a:spLocks noChangeAspect="1" noChangeArrowheads="1"/>
            </p:cNvSpPr>
            <p:nvPr/>
          </p:nvSpPr>
          <p:spPr bwMode="auto">
            <a:xfrm>
              <a:off x="3072" y="326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Oval 13"/>
            <p:cNvSpPr>
              <a:spLocks noChangeAspect="1"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Oval 14"/>
            <p:cNvSpPr>
              <a:spLocks noChangeAspect="1" noChangeArrowheads="1"/>
            </p:cNvSpPr>
            <p:nvPr/>
          </p:nvSpPr>
          <p:spPr bwMode="auto">
            <a:xfrm>
              <a:off x="3264" y="235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Oval 15"/>
            <p:cNvSpPr>
              <a:spLocks noChangeAspect="1" noChangeArrowheads="1"/>
            </p:cNvSpPr>
            <p:nvPr/>
          </p:nvSpPr>
          <p:spPr bwMode="auto">
            <a:xfrm>
              <a:off x="4320" y="336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Oval 16"/>
            <p:cNvSpPr>
              <a:spLocks noChangeAspect="1" noChangeArrowheads="1"/>
            </p:cNvSpPr>
            <p:nvPr/>
          </p:nvSpPr>
          <p:spPr bwMode="auto">
            <a:xfrm>
              <a:off x="4416" y="24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Oval 17"/>
            <p:cNvSpPr>
              <a:spLocks noChangeAspect="1" noChangeArrowheads="1"/>
            </p:cNvSpPr>
            <p:nvPr/>
          </p:nvSpPr>
          <p:spPr bwMode="auto">
            <a:xfrm>
              <a:off x="3792" y="249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Oval 18"/>
            <p:cNvSpPr>
              <a:spLocks noChangeAspect="1" noChangeArrowheads="1"/>
            </p:cNvSpPr>
            <p:nvPr/>
          </p:nvSpPr>
          <p:spPr bwMode="auto">
            <a:xfrm>
              <a:off x="2400" y="3504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Oval 19"/>
            <p:cNvSpPr>
              <a:spLocks noChangeAspect="1" noChangeArrowheads="1"/>
            </p:cNvSpPr>
            <p:nvPr/>
          </p:nvSpPr>
          <p:spPr bwMode="auto">
            <a:xfrm>
              <a:off x="336" y="268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Oval 20"/>
            <p:cNvSpPr>
              <a:spLocks noChangeAspect="1" noChangeArrowheads="1"/>
            </p:cNvSpPr>
            <p:nvPr/>
          </p:nvSpPr>
          <p:spPr bwMode="auto">
            <a:xfrm>
              <a:off x="432" y="2112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Oval 21"/>
            <p:cNvSpPr>
              <a:spLocks noChangeAspect="1" noChangeArrowheads="1"/>
            </p:cNvSpPr>
            <p:nvPr/>
          </p:nvSpPr>
          <p:spPr bwMode="auto">
            <a:xfrm>
              <a:off x="4992" y="321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Oval 22"/>
            <p:cNvSpPr>
              <a:spLocks noChangeAspect="1" noChangeArrowheads="1"/>
            </p:cNvSpPr>
            <p:nvPr/>
          </p:nvSpPr>
          <p:spPr bwMode="auto">
            <a:xfrm>
              <a:off x="4032" y="177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Line 23"/>
            <p:cNvSpPr>
              <a:spLocks noChangeAspect="1" noChangeShapeType="1"/>
            </p:cNvSpPr>
            <p:nvPr/>
          </p:nvSpPr>
          <p:spPr bwMode="auto">
            <a:xfrm flipV="1">
              <a:off x="96" y="1104"/>
              <a:ext cx="3168" cy="30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324600" y="6488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Slide credit: Kristen Grauman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58707"/>
            <a:ext cx="8229600" cy="1143000"/>
          </a:xfrm>
        </p:spPr>
        <p:txBody>
          <a:bodyPr/>
          <a:lstStyle/>
          <a:p>
            <a:r>
              <a:rPr lang="en-US" dirty="0" smtClean="0"/>
              <a:t>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31" y="1274733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/>
              <a:t>It’s not feasible to check all combinations of features by fitting a model to each possible subset.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400" b="1" dirty="0" smtClean="0"/>
              <a:t>Voting</a:t>
            </a:r>
            <a:r>
              <a:rPr lang="en-US" sz="2400" dirty="0" smtClean="0"/>
              <a:t> is a general technique where we let the features </a:t>
            </a:r>
            <a:r>
              <a:rPr lang="en-US" sz="2400" i="1" dirty="0" smtClean="0"/>
              <a:t>vote for all models that are compatible with it</a:t>
            </a:r>
            <a:r>
              <a:rPr lang="en-US" sz="2400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Cycle through features, cast votes for model parameters.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Look for model parameters that receive a lot of votes.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400" dirty="0" smtClean="0"/>
              <a:t>Noise &amp; clutter features will cast votes too, </a:t>
            </a:r>
            <a:r>
              <a:rPr lang="en-US" sz="2400" i="1" dirty="0" smtClean="0"/>
              <a:t>but</a:t>
            </a:r>
            <a:r>
              <a:rPr lang="en-US" sz="2400" dirty="0" smtClean="0"/>
              <a:t> typically their votes should be inconsistent with the majority of “good” features.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4600" y="6488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Slide credit: Kristen Grauman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800" dirty="0" smtClean="0"/>
              <a:t>Fitting lines: Hough transform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311246"/>
            <a:ext cx="5842056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Given points that belong to a line, what is the line?</a:t>
            </a:r>
          </a:p>
          <a:p>
            <a:pPr eaLnBrk="1" hangingPunct="1"/>
            <a:r>
              <a:rPr lang="en-US" sz="2400" dirty="0" smtClean="0"/>
              <a:t>How many lines are there?</a:t>
            </a:r>
          </a:p>
          <a:p>
            <a:pPr eaLnBrk="1" hangingPunct="1"/>
            <a:r>
              <a:rPr lang="en-US" sz="2400" dirty="0" smtClean="0"/>
              <a:t>Which points belong to which lines?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400" b="1" dirty="0" smtClean="0"/>
              <a:t>Hough Transform </a:t>
            </a:r>
            <a:r>
              <a:rPr lang="en-US" sz="2400" dirty="0" smtClean="0"/>
              <a:t>is a voting technique that can be used to answer all of these questions.</a:t>
            </a:r>
          </a:p>
          <a:p>
            <a:pPr lvl="1" eaLnBrk="1" hangingPunct="1">
              <a:buNone/>
            </a:pPr>
            <a:r>
              <a:rPr lang="en-US" sz="2400" u="sng" dirty="0" smtClean="0"/>
              <a:t>Main idea</a:t>
            </a:r>
            <a:r>
              <a:rPr lang="en-US" sz="2400" dirty="0" smtClean="0"/>
              <a:t>: </a:t>
            </a:r>
          </a:p>
          <a:p>
            <a:pPr lvl="1" eaLnBrk="1" hangingPunct="1">
              <a:buNone/>
            </a:pPr>
            <a:r>
              <a:rPr lang="en-US" sz="2400" dirty="0" smtClean="0"/>
              <a:t>1.  Record vote for each possible line on which each edge point lies.</a:t>
            </a:r>
          </a:p>
          <a:p>
            <a:pPr lvl="1" eaLnBrk="1" hangingPunct="1">
              <a:buNone/>
            </a:pPr>
            <a:r>
              <a:rPr lang="en-US" sz="2400" dirty="0" smtClean="0"/>
              <a:t>2.  Look for lines that get many votes</a:t>
            </a:r>
            <a:r>
              <a:rPr lang="en-US" sz="2000" dirty="0" smtClean="0"/>
              <a:t>.</a:t>
            </a:r>
          </a:p>
        </p:txBody>
      </p:sp>
      <p:pic>
        <p:nvPicPr>
          <p:cNvPr id="5325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188" y="2679670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189" y="800064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7189" y="4597416"/>
            <a:ext cx="1789137" cy="17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24600" y="6488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Slide credit: Kristen Grauman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y = m_0 x + b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9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-x_0 m  +y_0&#10;\]&#10;\end{document}&#10;"/>
  <p:tag name="EXTERNALNAME" val="Edittex"/>
  <p:tag name="BLEND" val="False"/>
  <p:tag name="TRANSPARENT" val="False"/>
  <p:tag name="BITMAPFORMAT" val="bmp256"/>
  <p:tag name="DEBUGINTERACTIVE" val="True"/>
  <p:tag name="ORIGWIDTH" val="547.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5167</TotalTime>
  <Words>1318</Words>
  <Application>Microsoft Office PowerPoint</Application>
  <PresentationFormat>On-screen Show (4:3)</PresentationFormat>
  <Paragraphs>241</Paragraphs>
  <Slides>24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Wingdings</vt:lpstr>
      <vt:lpstr>Office Theme</vt:lpstr>
      <vt:lpstr>Default Design</vt:lpstr>
      <vt:lpstr>1_Default Design</vt:lpstr>
      <vt:lpstr>2_Blank Presentation</vt:lpstr>
      <vt:lpstr>3_Blank Presentation</vt:lpstr>
      <vt:lpstr>4_Blank Presentation</vt:lpstr>
      <vt:lpstr>5_Default Design</vt:lpstr>
      <vt:lpstr>8_Default Design</vt:lpstr>
      <vt:lpstr>Equation</vt:lpstr>
      <vt:lpstr>Fitting:  Voting and the Hough Transform</vt:lpstr>
      <vt:lpstr>Today</vt:lpstr>
      <vt:lpstr>Last time</vt:lpstr>
      <vt:lpstr>Now: Fitting</vt:lpstr>
      <vt:lpstr>Fitting: Main idea</vt:lpstr>
      <vt:lpstr>Example: Line fitting</vt:lpstr>
      <vt:lpstr>PowerPoint Presentation</vt:lpstr>
      <vt:lpstr>Voting</vt:lpstr>
      <vt:lpstr>Fitting lines: Hough transform</vt:lpstr>
      <vt:lpstr>Finding lines in an image: Hough space</vt:lpstr>
      <vt:lpstr>Finding lines in an image: Hough space</vt:lpstr>
      <vt:lpstr>Finding lines in an image: Hough space</vt:lpstr>
      <vt:lpstr>Finding lines in an image: Hough algorithm</vt:lpstr>
      <vt:lpstr>Polar representation for lines</vt:lpstr>
      <vt:lpstr>Hough transform algorithm</vt:lpstr>
      <vt:lpstr>PowerPoint Presentation</vt:lpstr>
      <vt:lpstr>PowerPoint Presentation</vt:lpstr>
      <vt:lpstr>PowerPoint Presentation</vt:lpstr>
      <vt:lpstr>Impact of noise on Hough</vt:lpstr>
      <vt:lpstr>PowerPoint Presentation</vt:lpstr>
      <vt:lpstr>Extensions</vt:lpstr>
      <vt:lpstr>Extensions</vt:lpstr>
      <vt:lpstr>Summary</vt:lpstr>
      <vt:lpstr>Coming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Fitting:  Voting and the Hough Transform</dc:title>
  <dc:creator/>
  <cp:lastModifiedBy>Kristen Grauman</cp:lastModifiedBy>
  <cp:revision>174</cp:revision>
  <dcterms:created xsi:type="dcterms:W3CDTF">2006-08-16T00:00:00Z</dcterms:created>
  <dcterms:modified xsi:type="dcterms:W3CDTF">2017-02-14T05:05:49Z</dcterms:modified>
</cp:coreProperties>
</file>