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7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T Sans Narrow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Narrow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PTSansNarrow-bold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Predict street at T = 2 but because of T=3 view, it changes it prediction. Though street score is still high but give more preference to plaza courtyard.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Field having different flowers but it recognize it as park.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685800" y="2840058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692276" y="1200150"/>
            <a:ext cx="3994499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2" type="sldNum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23887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Relationship Id="rId4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11" Type="http://schemas.openxmlformats.org/officeDocument/2006/relationships/image" Target="../media/image17.png"/><Relationship Id="rId10" Type="http://schemas.openxmlformats.org/officeDocument/2006/relationships/image" Target="../media/image25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11" Type="http://schemas.openxmlformats.org/officeDocument/2006/relationships/image" Target="../media/image27.png"/><Relationship Id="rId10" Type="http://schemas.openxmlformats.org/officeDocument/2006/relationships/image" Target="../media/image32.png"/><Relationship Id="rId9" Type="http://schemas.openxmlformats.org/officeDocument/2006/relationships/image" Target="../media/image28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29.png"/><Relationship Id="rId8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48.png"/><Relationship Id="rId9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47.png"/><Relationship Id="rId7" Type="http://schemas.openxmlformats.org/officeDocument/2006/relationships/image" Target="../media/image34.png"/><Relationship Id="rId8" Type="http://schemas.openxmlformats.org/officeDocument/2006/relationships/image" Target="../media/image5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Relationship Id="rId6" Type="http://schemas.openxmlformats.org/officeDocument/2006/relationships/image" Target="../media/image38.png"/><Relationship Id="rId7" Type="http://schemas.openxmlformats.org/officeDocument/2006/relationships/image" Target="../media/image42.png"/><Relationship Id="rId8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Look-ahead before you leap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Dinesh Jayaraman, Kristen Grauman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Unrolled Architecture</a:t>
            </a:r>
          </a:p>
        </p:txBody>
      </p:sp>
      <p:sp>
        <p:nvSpPr>
          <p:cNvPr id="189" name="Shape 189"/>
          <p:cNvSpPr/>
          <p:nvPr/>
        </p:nvSpPr>
        <p:spPr>
          <a:xfrm>
            <a:off x="1130175" y="3564500"/>
            <a:ext cx="2043600" cy="253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LOOKAHEAD</a:t>
            </a:r>
          </a:p>
        </p:txBody>
      </p:sp>
      <p:cxnSp>
        <p:nvCxnSpPr>
          <p:cNvPr id="190" name="Shape 190"/>
          <p:cNvCxnSpPr>
            <a:stCxn id="191" idx="2"/>
          </p:cNvCxnSpPr>
          <p:nvPr/>
        </p:nvCxnSpPr>
        <p:spPr>
          <a:xfrm>
            <a:off x="1436429" y="3208312"/>
            <a:ext cx="237599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2" name="Shape 192"/>
          <p:cNvCxnSpPr/>
          <p:nvPr/>
        </p:nvCxnSpPr>
        <p:spPr>
          <a:xfrm flipH="1">
            <a:off x="2028112" y="3166875"/>
            <a:ext cx="141300" cy="3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3" name="Shape 193"/>
          <p:cNvCxnSpPr/>
          <p:nvPr/>
        </p:nvCxnSpPr>
        <p:spPr>
          <a:xfrm flipH="1" rot="10800000">
            <a:off x="3223725" y="3690500"/>
            <a:ext cx="2703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4" name="Shape 194"/>
          <p:cNvSpPr txBox="1"/>
          <p:nvPr/>
        </p:nvSpPr>
        <p:spPr>
          <a:xfrm>
            <a:off x="3459924" y="3495800"/>
            <a:ext cx="809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a(t+1)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x="6664375" y="781000"/>
            <a:ext cx="1611000" cy="2036725"/>
            <a:chOff x="6664375" y="1699600"/>
            <a:chExt cx="1611000" cy="2036725"/>
          </a:xfrm>
        </p:grpSpPr>
        <p:cxnSp>
          <p:nvCxnSpPr>
            <p:cNvPr id="196" name="Shape 196"/>
            <p:cNvCxnSpPr/>
            <p:nvPr/>
          </p:nvCxnSpPr>
          <p:spPr>
            <a:xfrm>
              <a:off x="6664375" y="2988925"/>
              <a:ext cx="623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lg" w="lg" type="none"/>
              <a:tailEnd len="lg" w="lg" type="triangle"/>
            </a:ln>
          </p:spPr>
        </p:cxnSp>
        <p:sp>
          <p:nvSpPr>
            <p:cNvPr id="197" name="Shape 197"/>
            <p:cNvSpPr txBox="1"/>
            <p:nvPr/>
          </p:nvSpPr>
          <p:spPr>
            <a:xfrm>
              <a:off x="7287475" y="1699600"/>
              <a:ext cx="9879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Time T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7760725" y="2268125"/>
              <a:ext cx="295800" cy="1468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 txBox="1"/>
            <p:nvPr/>
          </p:nvSpPr>
          <p:spPr>
            <a:xfrm rot="-5400000">
              <a:off x="7180900" y="2714250"/>
              <a:ext cx="13044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Classifier</a:t>
              </a:r>
            </a:p>
          </p:txBody>
        </p:sp>
      </p:grpSp>
      <p:grpSp>
        <p:nvGrpSpPr>
          <p:cNvPr id="200" name="Shape 200"/>
          <p:cNvGrpSpPr/>
          <p:nvPr/>
        </p:nvGrpSpPr>
        <p:grpSpPr>
          <a:xfrm>
            <a:off x="3459925" y="781000"/>
            <a:ext cx="3827500" cy="2429625"/>
            <a:chOff x="3421975" y="1713575"/>
            <a:chExt cx="3827500" cy="2429625"/>
          </a:xfrm>
        </p:grpSpPr>
        <p:sp>
          <p:nvSpPr>
            <p:cNvPr id="201" name="Shape 201"/>
            <p:cNvSpPr/>
            <p:nvPr/>
          </p:nvSpPr>
          <p:spPr>
            <a:xfrm>
              <a:off x="4150100" y="2199600"/>
              <a:ext cx="1451400" cy="1605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4243025" y="2284100"/>
              <a:ext cx="295800" cy="1468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 txBox="1"/>
            <p:nvPr/>
          </p:nvSpPr>
          <p:spPr>
            <a:xfrm rot="-5400000">
              <a:off x="3862775" y="2643200"/>
              <a:ext cx="10563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Actor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4665925" y="2268150"/>
              <a:ext cx="295800" cy="1468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5181350" y="2268150"/>
              <a:ext cx="295800" cy="1468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 txBox="1"/>
            <p:nvPr/>
          </p:nvSpPr>
          <p:spPr>
            <a:xfrm rot="-5400000">
              <a:off x="4285675" y="2726100"/>
              <a:ext cx="10563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Sensor</a:t>
              </a:r>
            </a:p>
          </p:txBody>
        </p:sp>
        <p:sp>
          <p:nvSpPr>
            <p:cNvPr id="207" name="Shape 207"/>
            <p:cNvSpPr txBox="1"/>
            <p:nvPr/>
          </p:nvSpPr>
          <p:spPr>
            <a:xfrm rot="-5400000">
              <a:off x="4657287" y="2833187"/>
              <a:ext cx="13044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Aggregator</a:t>
              </a: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4489250" y="1713575"/>
              <a:ext cx="9879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Time t+1</a:t>
              </a: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4961375" y="3752300"/>
              <a:ext cx="22881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a(t+1)</a:t>
              </a: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5659391" y="3032400"/>
              <a:ext cx="7848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a(t+1)</a:t>
              </a:r>
            </a:p>
          </p:txBody>
        </p:sp>
        <p:cxnSp>
          <p:nvCxnSpPr>
            <p:cNvPr id="211" name="Shape 211"/>
            <p:cNvCxnSpPr/>
            <p:nvPr/>
          </p:nvCxnSpPr>
          <p:spPr>
            <a:xfrm flipH="1" rot="10800000">
              <a:off x="3421975" y="3002100"/>
              <a:ext cx="570600" cy="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212" name="Shape 212"/>
          <p:cNvGrpSpPr/>
          <p:nvPr/>
        </p:nvGrpSpPr>
        <p:grpSpPr>
          <a:xfrm>
            <a:off x="1074779" y="781000"/>
            <a:ext cx="3006033" cy="2443600"/>
            <a:chOff x="1074779" y="1699600"/>
            <a:chExt cx="3006033" cy="2443600"/>
          </a:xfrm>
        </p:grpSpPr>
        <p:sp>
          <p:nvSpPr>
            <p:cNvPr id="213" name="Shape 213"/>
            <p:cNvSpPr/>
            <p:nvPr/>
          </p:nvSpPr>
          <p:spPr>
            <a:xfrm>
              <a:off x="1214575" y="2165125"/>
              <a:ext cx="2207400" cy="1605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288525" y="2249625"/>
              <a:ext cx="295800" cy="1468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 rot="-5400000">
              <a:off x="908275" y="2608725"/>
              <a:ext cx="10563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Actor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1952850" y="1699600"/>
              <a:ext cx="9879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Time t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2169700" y="2233675"/>
              <a:ext cx="295800" cy="1468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 txBox="1"/>
            <p:nvPr/>
          </p:nvSpPr>
          <p:spPr>
            <a:xfrm rot="-5400000">
              <a:off x="1789450" y="2691625"/>
              <a:ext cx="10563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Sensor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1631125" y="2616800"/>
              <a:ext cx="5706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m(t)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1631125" y="2988925"/>
              <a:ext cx="5706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p(t)</a:t>
              </a:r>
            </a:p>
          </p:txBody>
        </p:sp>
        <p:cxnSp>
          <p:nvCxnSpPr>
            <p:cNvPr id="221" name="Shape 221"/>
            <p:cNvCxnSpPr/>
            <p:nvPr/>
          </p:nvCxnSpPr>
          <p:spPr>
            <a:xfrm flipH="1" rot="10800000">
              <a:off x="1665725" y="3002300"/>
              <a:ext cx="401400" cy="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91" name="Shape 191"/>
            <p:cNvSpPr txBox="1"/>
            <p:nvPr/>
          </p:nvSpPr>
          <p:spPr>
            <a:xfrm>
              <a:off x="1074779" y="3736012"/>
              <a:ext cx="723299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m(t)</a:t>
              </a:r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3510212" y="3082975"/>
              <a:ext cx="5706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a(t)</a:t>
              </a: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2523450" y="3752300"/>
              <a:ext cx="14160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s1,s2,s3…, s(t)</a:t>
              </a:r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2061529" y="3736000"/>
              <a:ext cx="7233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a(t) =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3037500" y="2268137"/>
              <a:ext cx="295800" cy="1468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 rot="-5400000">
              <a:off x="2457675" y="2714262"/>
              <a:ext cx="13044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Aggregator</a:t>
              </a:r>
            </a:p>
          </p:txBody>
        </p:sp>
        <p:cxnSp>
          <p:nvCxnSpPr>
            <p:cNvPr id="227" name="Shape 227"/>
            <p:cNvCxnSpPr/>
            <p:nvPr/>
          </p:nvCxnSpPr>
          <p:spPr>
            <a:xfrm flipH="1" rot="10800000">
              <a:off x="2539425" y="2993950"/>
              <a:ext cx="401400" cy="1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228" name="Shape 228"/>
            <p:cNvSpPr txBox="1"/>
            <p:nvPr/>
          </p:nvSpPr>
          <p:spPr>
            <a:xfrm>
              <a:off x="2521237" y="3082975"/>
              <a:ext cx="5706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s(t)</a:t>
              </a:r>
            </a:p>
          </p:txBody>
        </p:sp>
      </p:grpSp>
      <p:sp>
        <p:nvSpPr>
          <p:cNvPr id="229" name="Shape 229"/>
          <p:cNvSpPr txBox="1"/>
          <p:nvPr/>
        </p:nvSpPr>
        <p:spPr>
          <a:xfrm>
            <a:off x="4130049" y="2858837"/>
            <a:ext cx="809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m(t+1)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976" y="3543300"/>
            <a:ext cx="470475" cy="295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Shape 231"/>
          <p:cNvGrpSpPr/>
          <p:nvPr/>
        </p:nvGrpSpPr>
        <p:grpSpPr>
          <a:xfrm>
            <a:off x="4277875" y="3208312"/>
            <a:ext cx="3087900" cy="609375"/>
            <a:chOff x="4277875" y="4126912"/>
            <a:chExt cx="3087900" cy="609375"/>
          </a:xfrm>
        </p:grpSpPr>
        <p:sp>
          <p:nvSpPr>
            <p:cNvPr id="232" name="Shape 232"/>
            <p:cNvSpPr/>
            <p:nvPr/>
          </p:nvSpPr>
          <p:spPr>
            <a:xfrm>
              <a:off x="4277875" y="4482787"/>
              <a:ext cx="2043600" cy="2535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/>
                <a:t>LOOKAHEAD</a:t>
              </a:r>
            </a:p>
          </p:txBody>
        </p:sp>
        <p:cxnSp>
          <p:nvCxnSpPr>
            <p:cNvPr id="233" name="Shape 233"/>
            <p:cNvCxnSpPr/>
            <p:nvPr/>
          </p:nvCxnSpPr>
          <p:spPr>
            <a:xfrm>
              <a:off x="4511079" y="4137425"/>
              <a:ext cx="237600" cy="33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34" name="Shape 234"/>
            <p:cNvCxnSpPr/>
            <p:nvPr/>
          </p:nvCxnSpPr>
          <p:spPr>
            <a:xfrm flipH="1">
              <a:off x="5178912" y="4126912"/>
              <a:ext cx="141300" cy="35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35" name="Shape 235"/>
            <p:cNvCxnSpPr/>
            <p:nvPr/>
          </p:nvCxnSpPr>
          <p:spPr>
            <a:xfrm flipH="1" rot="10800000">
              <a:off x="6329725" y="4609387"/>
              <a:ext cx="570600" cy="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pic>
          <p:nvPicPr>
            <p:cNvPr id="236" name="Shape 2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08575" y="4486025"/>
              <a:ext cx="457200" cy="247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Shape 237"/>
          <p:cNvSpPr txBox="1"/>
          <p:nvPr/>
        </p:nvSpPr>
        <p:spPr>
          <a:xfrm>
            <a:off x="678550" y="4440299"/>
            <a:ext cx="7898400" cy="480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Trained through combination of gradient descent and REINFORCE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1141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Problem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Methods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Experiments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Conclusion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Accurate Scene Categorization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Dataset: Sun360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8992 panoramic images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Indoor and outdoor scenes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Goal: predict scene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Baselines: single view, randow views (average), random views(recurrent), transinformation, seqDP, transinformation + SeqDP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750" y="1152425"/>
            <a:ext cx="44386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Normal vs Active RNN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975" y="1719475"/>
            <a:ext cx="2881675" cy="186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650" y="1939350"/>
            <a:ext cx="21717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1342975" y="3817800"/>
            <a:ext cx="5957700" cy="480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Look-Ahead active RNN outperforms all baseline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Scene Categorization Result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25" y="1605537"/>
            <a:ext cx="14478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25" y="3099112"/>
            <a:ext cx="139065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597" y="1152425"/>
            <a:ext cx="23482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504875" y="1567250"/>
            <a:ext cx="1546200" cy="1531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504875" y="3099125"/>
            <a:ext cx="1546200" cy="1531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11700" y="1152425"/>
            <a:ext cx="2486100" cy="414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2883950" y="1133250"/>
            <a:ext cx="2486100" cy="3427100"/>
            <a:chOff x="2883950" y="1133250"/>
            <a:chExt cx="2486100" cy="3427100"/>
          </a:xfrm>
        </p:grpSpPr>
        <p:pic>
          <p:nvPicPr>
            <p:cNvPr id="272" name="Shape 27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12887" y="1633062"/>
              <a:ext cx="1381125" cy="140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Shape 27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98612" y="3169700"/>
              <a:ext cx="1409700" cy="139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Shape 27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17325" y="1191825"/>
              <a:ext cx="241935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Shape 275"/>
            <p:cNvSpPr/>
            <p:nvPr/>
          </p:nvSpPr>
          <p:spPr>
            <a:xfrm>
              <a:off x="2883950" y="1133250"/>
              <a:ext cx="2486100" cy="4149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Shape 276"/>
          <p:cNvGrpSpPr/>
          <p:nvPr/>
        </p:nvGrpSpPr>
        <p:grpSpPr>
          <a:xfrm>
            <a:off x="5691400" y="1102025"/>
            <a:ext cx="2486100" cy="3382987"/>
            <a:chOff x="5691400" y="1102025"/>
            <a:chExt cx="2486100" cy="3382987"/>
          </a:xfrm>
        </p:grpSpPr>
        <p:pic>
          <p:nvPicPr>
            <p:cNvPr id="277" name="Shape 27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24825" y="1610312"/>
              <a:ext cx="1419225" cy="1409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Shape 27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48650" y="3113412"/>
              <a:ext cx="1371600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Shape 27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820900" y="1119075"/>
              <a:ext cx="2114550" cy="352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Shape 280"/>
            <p:cNvSpPr/>
            <p:nvPr/>
          </p:nvSpPr>
          <p:spPr>
            <a:xfrm>
              <a:off x="5691400" y="1102025"/>
              <a:ext cx="2486100" cy="4149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Shape 281"/>
          <p:cNvSpPr/>
          <p:nvPr/>
        </p:nvSpPr>
        <p:spPr>
          <a:xfrm>
            <a:off x="2421400" y="2909925"/>
            <a:ext cx="462600" cy="18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5228800" y="2909925"/>
            <a:ext cx="462600" cy="18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311700" y="4573650"/>
            <a:ext cx="2959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Ground Truth:</a:t>
            </a:r>
            <a:r>
              <a:rPr lang="en"/>
              <a:t> plaza courtyard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2421400" y="2909925"/>
            <a:ext cx="462600" cy="18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5643025" y="2909925"/>
            <a:ext cx="462600" cy="18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6259025" y="4658625"/>
            <a:ext cx="2959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Ground Truth:</a:t>
            </a:r>
            <a:r>
              <a:rPr lang="en"/>
              <a:t> Church</a:t>
            </a:r>
          </a:p>
        </p:txBody>
      </p:sp>
      <p:grpSp>
        <p:nvGrpSpPr>
          <p:cNvPr id="291" name="Shape 291"/>
          <p:cNvGrpSpPr/>
          <p:nvPr/>
        </p:nvGrpSpPr>
        <p:grpSpPr>
          <a:xfrm>
            <a:off x="311700" y="908100"/>
            <a:ext cx="2514600" cy="3471937"/>
            <a:chOff x="311700" y="908100"/>
            <a:chExt cx="2514600" cy="3471937"/>
          </a:xfrm>
        </p:grpSpPr>
        <p:pic>
          <p:nvPicPr>
            <p:cNvPr id="292" name="Shape 29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8850" y="1349412"/>
              <a:ext cx="1543050" cy="1552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Shape 29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4100" y="2979862"/>
              <a:ext cx="1352550" cy="140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Shape 29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1700" y="908100"/>
              <a:ext cx="25146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Shape 295"/>
            <p:cNvSpPr/>
            <p:nvPr/>
          </p:nvSpPr>
          <p:spPr>
            <a:xfrm>
              <a:off x="311700" y="925987"/>
              <a:ext cx="2486100" cy="4149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2933425" y="926000"/>
            <a:ext cx="2499837" cy="3454037"/>
            <a:chOff x="2933425" y="926000"/>
            <a:chExt cx="2499837" cy="3454037"/>
          </a:xfrm>
        </p:grpSpPr>
        <p:pic>
          <p:nvPicPr>
            <p:cNvPr id="297" name="Shape 29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71062" y="1397037"/>
              <a:ext cx="1438275" cy="145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Shape 29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80587" y="2979862"/>
              <a:ext cx="1419225" cy="140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Shape 29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33425" y="995312"/>
              <a:ext cx="2209800" cy="27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Shape 300"/>
            <p:cNvSpPr/>
            <p:nvPr/>
          </p:nvSpPr>
          <p:spPr>
            <a:xfrm>
              <a:off x="2947162" y="926000"/>
              <a:ext cx="2486100" cy="4149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" name="Shape 301"/>
          <p:cNvGrpSpPr/>
          <p:nvPr/>
        </p:nvGrpSpPr>
        <p:grpSpPr>
          <a:xfrm>
            <a:off x="6011550" y="908100"/>
            <a:ext cx="2486100" cy="3394062"/>
            <a:chOff x="6011550" y="908100"/>
            <a:chExt cx="2486100" cy="3394062"/>
          </a:xfrm>
        </p:grpSpPr>
        <p:pic>
          <p:nvPicPr>
            <p:cNvPr id="302" name="Shape 30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735650" y="1349425"/>
              <a:ext cx="140970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Shape 30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740412" y="2901987"/>
              <a:ext cx="1400175" cy="140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Shape 30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516587" y="908100"/>
              <a:ext cx="1847850" cy="285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/>
            <p:nvPr/>
          </p:nvSpPr>
          <p:spPr>
            <a:xfrm>
              <a:off x="6011550" y="925987"/>
              <a:ext cx="2486100" cy="4149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 Categorization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Dataset: GERMS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/>
              <a:t>6 videos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136 objects rotated around different fixed axis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Goal: predict instance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Baselines: single view, randow views (average), random views(recurrent), transinformation, seqDP, transinformation + SeqDP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26" y="3412875"/>
            <a:ext cx="7409924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Normal vs Active RNN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650" y="1939350"/>
            <a:ext cx="21717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9825" y="1641300"/>
            <a:ext cx="2654883" cy="18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801600" y="3682124"/>
            <a:ext cx="7898400" cy="480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Training all 3 components jointly is most critical to performance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99" y="1059975"/>
            <a:ext cx="8362406" cy="27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2260175" y="3221300"/>
            <a:ext cx="6305400" cy="126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483850" y="4119850"/>
            <a:ext cx="8025600" cy="480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GERMS have less accuracy as compared to SUN360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Why?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GERMS dataset is small as compared to SUN360.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Single degree of motion as compared to two in SUN360.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Problem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Methods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Experiments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 Categorization Result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3166158" y="1593050"/>
            <a:ext cx="2391600" cy="2177217"/>
            <a:chOff x="3166158" y="1593050"/>
            <a:chExt cx="2391600" cy="2177217"/>
          </a:xfrm>
        </p:grpSpPr>
        <p:pic>
          <p:nvPicPr>
            <p:cNvPr id="342" name="Shape 3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34498" y="1972261"/>
              <a:ext cx="390600" cy="165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3" name="Shape 343"/>
            <p:cNvGrpSpPr/>
            <p:nvPr/>
          </p:nvGrpSpPr>
          <p:grpSpPr>
            <a:xfrm>
              <a:off x="3166158" y="1593050"/>
              <a:ext cx="2391600" cy="2177217"/>
              <a:chOff x="3166158" y="1593050"/>
              <a:chExt cx="2391600" cy="2177217"/>
            </a:xfrm>
          </p:grpSpPr>
          <p:pic>
            <p:nvPicPr>
              <p:cNvPr id="344" name="Shape 3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66158" y="2538408"/>
                <a:ext cx="2391600" cy="1006500"/>
              </a:xfrm>
              <a:prstGeom prst="rect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pic>
          <p:pic>
            <p:nvPicPr>
              <p:cNvPr id="345" name="Shape 345"/>
              <p:cNvPicPr preferRelativeResize="0"/>
              <p:nvPr/>
            </p:nvPicPr>
            <p:blipFill rotWithShape="1">
              <a:blip r:embed="rId5">
                <a:alphaModFix/>
              </a:blip>
              <a:srcRect b="5033" l="0" r="0" t="0"/>
              <a:stretch/>
            </p:blipFill>
            <p:spPr>
              <a:xfrm>
                <a:off x="4140324" y="1593050"/>
                <a:ext cx="1058100" cy="923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" name="Shape 346"/>
              <p:cNvSpPr txBox="1"/>
              <p:nvPr/>
            </p:nvSpPr>
            <p:spPr>
              <a:xfrm>
                <a:off x="4071840" y="3543167"/>
                <a:ext cx="566100" cy="2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lang="en" sz="2000">
                    <a:latin typeface="Calibri"/>
                    <a:ea typeface="Calibri"/>
                    <a:cs typeface="Calibri"/>
                    <a:sym typeface="Calibri"/>
                  </a:rPr>
                  <a:t>T=2</a:t>
                </a:r>
              </a:p>
            </p:txBody>
          </p:sp>
        </p:grpSp>
      </p:grpSp>
      <p:pic>
        <p:nvPicPr>
          <p:cNvPr id="347" name="Shape 347"/>
          <p:cNvPicPr preferRelativeResize="0"/>
          <p:nvPr/>
        </p:nvPicPr>
        <p:blipFill rotWithShape="1">
          <a:blip r:embed="rId5">
            <a:alphaModFix/>
          </a:blip>
          <a:srcRect b="5033" l="0" r="0" t="0"/>
          <a:stretch/>
        </p:blipFill>
        <p:spPr>
          <a:xfrm>
            <a:off x="1841105" y="1603508"/>
            <a:ext cx="1058100" cy="9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4252" y="1989695"/>
            <a:ext cx="390600" cy="1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1441534" y="3543166"/>
            <a:ext cx="660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T=1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724" y="2538408"/>
            <a:ext cx="2407500" cy="10065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grpSp>
        <p:nvGrpSpPr>
          <p:cNvPr id="351" name="Shape 351"/>
          <p:cNvGrpSpPr/>
          <p:nvPr/>
        </p:nvGrpSpPr>
        <p:grpSpPr>
          <a:xfrm>
            <a:off x="5715535" y="1593050"/>
            <a:ext cx="2408875" cy="2177215"/>
            <a:chOff x="5715535" y="1593050"/>
            <a:chExt cx="2408875" cy="2177215"/>
          </a:xfrm>
        </p:grpSpPr>
        <p:pic>
          <p:nvPicPr>
            <p:cNvPr id="352" name="Shape 3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763210" y="1972261"/>
              <a:ext cx="361200" cy="16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Shape 35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715535" y="2548131"/>
              <a:ext cx="2379600" cy="996600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354" name="Shape 35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263486" y="1593050"/>
              <a:ext cx="1283699" cy="92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Shape 355"/>
            <p:cNvSpPr txBox="1"/>
            <p:nvPr/>
          </p:nvSpPr>
          <p:spPr>
            <a:xfrm>
              <a:off x="6311973" y="3543166"/>
              <a:ext cx="876599" cy="2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T=3</a:t>
              </a:r>
            </a:p>
          </p:txBody>
        </p:sp>
      </p:grpSp>
      <p:sp>
        <p:nvSpPr>
          <p:cNvPr id="356" name="Shape 356"/>
          <p:cNvSpPr txBox="1"/>
          <p:nvPr/>
        </p:nvSpPr>
        <p:spPr>
          <a:xfrm>
            <a:off x="594729" y="1841310"/>
            <a:ext cx="1165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Predicted Label: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636750" y="4707175"/>
            <a:ext cx="33228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Slide Credit: Dinesh Jayaraman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Need more large 3-D and video benchmark dataset.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Extension to other real word problems.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Failure Cases</a:t>
            </a:r>
          </a:p>
        </p:txBody>
      </p:sp>
      <p:grpSp>
        <p:nvGrpSpPr>
          <p:cNvPr id="369" name="Shape 369"/>
          <p:cNvGrpSpPr/>
          <p:nvPr/>
        </p:nvGrpSpPr>
        <p:grpSpPr>
          <a:xfrm>
            <a:off x="732800" y="1033387"/>
            <a:ext cx="2257112" cy="3649411"/>
            <a:chOff x="732800" y="1033387"/>
            <a:chExt cx="2257112" cy="3649411"/>
          </a:xfrm>
        </p:grpSpPr>
        <p:pic>
          <p:nvPicPr>
            <p:cNvPr id="370" name="Shape 3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625" y="1794799"/>
              <a:ext cx="1784324" cy="288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Shape 37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1537" y="1033387"/>
              <a:ext cx="2238375" cy="600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Shape 372"/>
            <p:cNvSpPr/>
            <p:nvPr/>
          </p:nvSpPr>
          <p:spPr>
            <a:xfrm>
              <a:off x="732800" y="1083250"/>
              <a:ext cx="2238300" cy="6000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Shape 373"/>
          <p:cNvGrpSpPr/>
          <p:nvPr/>
        </p:nvGrpSpPr>
        <p:grpSpPr>
          <a:xfrm>
            <a:off x="3333375" y="1033437"/>
            <a:ext cx="2238300" cy="3649362"/>
            <a:chOff x="3333375" y="1033437"/>
            <a:chExt cx="2238300" cy="3649362"/>
          </a:xfrm>
        </p:grpSpPr>
        <p:pic>
          <p:nvPicPr>
            <p:cNvPr id="374" name="Shape 37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48925" y="1742400"/>
              <a:ext cx="1628924" cy="29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Shape 3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09600" y="1049875"/>
              <a:ext cx="1285875" cy="66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Shape 376"/>
            <p:cNvSpPr/>
            <p:nvPr/>
          </p:nvSpPr>
          <p:spPr>
            <a:xfrm>
              <a:off x="3333375" y="1033437"/>
              <a:ext cx="2238300" cy="6000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" name="Shape 377"/>
          <p:cNvGrpSpPr/>
          <p:nvPr/>
        </p:nvGrpSpPr>
        <p:grpSpPr>
          <a:xfrm>
            <a:off x="6395300" y="1033437"/>
            <a:ext cx="2238300" cy="3649363"/>
            <a:chOff x="6395300" y="1033437"/>
            <a:chExt cx="2238300" cy="3649363"/>
          </a:xfrm>
        </p:grpSpPr>
        <p:pic>
          <p:nvPicPr>
            <p:cNvPr id="378" name="Shape 37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38550" y="1742400"/>
              <a:ext cx="1551800" cy="2940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Shape 37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42425" y="1057212"/>
              <a:ext cx="1123950" cy="552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Shape 380"/>
            <p:cNvSpPr/>
            <p:nvPr/>
          </p:nvSpPr>
          <p:spPr>
            <a:xfrm>
              <a:off x="6395300" y="1033437"/>
              <a:ext cx="2238300" cy="6000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Failure Cases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999" y="1152425"/>
            <a:ext cx="2077474" cy="37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975" y="1057225"/>
            <a:ext cx="1901924" cy="38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400" y="1057225"/>
            <a:ext cx="1901925" cy="38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Problem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Active recognition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Methods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RNN with look-ahead module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End to end joint training with gradient descent and REINFORCE.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Experiments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Outperformed all baselines on scene categorization and object detection.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Need more large 3-D and video benchmark dataset.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364500" y="11524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Problem: Active Recognition 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Hard to understand in one view. Acquire new views.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800" y="1747825"/>
            <a:ext cx="31051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875" y="1747825"/>
            <a:ext cx="295275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184100" y="4193725"/>
            <a:ext cx="7178700" cy="707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/>
              <a:t>“Active Recognition”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Recognition system can </a:t>
            </a:r>
            <a:r>
              <a:rPr b="1" lang="en" sz="1800"/>
              <a:t>select </a:t>
            </a:r>
            <a:r>
              <a:rPr lang="en" sz="1800"/>
              <a:t>which views to see.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Components of Active Recognition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411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Per-view Recognition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Control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Evidence Fusion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787" y="2557250"/>
            <a:ext cx="100012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925" y="3947512"/>
            <a:ext cx="1847850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975925" y="4318625"/>
            <a:ext cx="2116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Per-view recognition</a:t>
            </a:r>
          </a:p>
        </p:txBody>
      </p:sp>
      <p:sp>
        <p:nvSpPr>
          <p:cNvPr id="129" name="Shape 129"/>
          <p:cNvSpPr/>
          <p:nvPr/>
        </p:nvSpPr>
        <p:spPr>
          <a:xfrm>
            <a:off x="3630050" y="3018725"/>
            <a:ext cx="1297200" cy="23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3513750" y="3366500"/>
            <a:ext cx="2116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Control (change view)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9850" y="2814050"/>
            <a:ext cx="12001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2935900" y="4107975"/>
            <a:ext cx="3390900" cy="5526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3700275" y="4680875"/>
            <a:ext cx="2116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Evidence Fusion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6525" y="3719287"/>
            <a:ext cx="866775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Related Work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Independent pipelines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Certain heuristics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Predict next-best move.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Some predefined categories.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Train for 1 view recognition.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Applications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7" name="Shape 147"/>
          <p:cNvGrpSpPr/>
          <p:nvPr/>
        </p:nvGrpSpPr>
        <p:grpSpPr>
          <a:xfrm>
            <a:off x="112574" y="1289087"/>
            <a:ext cx="11328563" cy="3279938"/>
            <a:chOff x="-448030" y="2695843"/>
            <a:chExt cx="13893259" cy="4634645"/>
          </a:xfrm>
        </p:grpSpPr>
        <p:grpSp>
          <p:nvGrpSpPr>
            <p:cNvPr id="148" name="Shape 148"/>
            <p:cNvGrpSpPr/>
            <p:nvPr/>
          </p:nvGrpSpPr>
          <p:grpSpPr>
            <a:xfrm>
              <a:off x="238683" y="3719961"/>
              <a:ext cx="13206544" cy="3610527"/>
              <a:chOff x="11475128" y="1819877"/>
              <a:chExt cx="13771162" cy="3764888"/>
            </a:xfrm>
          </p:grpSpPr>
          <p:pic>
            <p:nvPicPr>
              <p:cNvPr id="149" name="Shape 14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75128" y="1819877"/>
                <a:ext cx="3786899" cy="2864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Shape 150"/>
              <p:cNvSpPr txBox="1"/>
              <p:nvPr/>
            </p:nvSpPr>
            <p:spPr>
              <a:xfrm>
                <a:off x="18307291" y="5199565"/>
                <a:ext cx="69390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en" sz="1800">
                    <a:latin typeface="Calibri"/>
                    <a:ea typeface="Calibri"/>
                    <a:cs typeface="Calibri"/>
                    <a:sym typeface="Calibri"/>
                  </a:rPr>
                  <a:t>Slide Credit: Dinesh Jayaraman</a:t>
                </a:r>
              </a:p>
            </p:txBody>
          </p:sp>
          <p:grpSp>
            <p:nvGrpSpPr>
              <p:cNvPr id="151" name="Shape 151"/>
              <p:cNvGrpSpPr/>
              <p:nvPr/>
            </p:nvGrpSpPr>
            <p:grpSpPr>
              <a:xfrm>
                <a:off x="15723587" y="1819877"/>
                <a:ext cx="4883393" cy="2885700"/>
                <a:chOff x="4260687" y="1841160"/>
                <a:chExt cx="4883393" cy="2885700"/>
              </a:xfrm>
            </p:grpSpPr>
            <p:pic>
              <p:nvPicPr>
                <p:cNvPr id="152" name="Shape 15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4260687" y="1841160"/>
                  <a:ext cx="1216200" cy="2885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3" name="Shape 15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5476880" y="1841161"/>
                  <a:ext cx="3667199" cy="286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54" name="Shape 154"/>
            <p:cNvSpPr txBox="1"/>
            <p:nvPr/>
          </p:nvSpPr>
          <p:spPr>
            <a:xfrm>
              <a:off x="-448030" y="2695843"/>
              <a:ext cx="46425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Instance recognition from </a:t>
              </a: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turn-table scans</a:t>
              </a: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4444062" y="2695843"/>
              <a:ext cx="4795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Toy category recognition with custom robot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Problem</a:t>
            </a:r>
          </a:p>
          <a:p>
            <a:pPr indent="-228600" lvl="0" marL="457200">
              <a:spcBef>
                <a:spcPts val="0"/>
              </a:spcBef>
            </a:pPr>
            <a:r>
              <a:rPr b="1" lang="en"/>
              <a:t>Methods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Experiments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Conclusion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542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>
              <a:solidFill>
                <a:srgbClr val="EF6C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>
              <a:solidFill>
                <a:srgbClr val="EF6C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Method Overview</a:t>
            </a:r>
          </a:p>
        </p:txBody>
      </p:sp>
      <p:sp>
        <p:nvSpPr>
          <p:cNvPr id="167" name="Shape 167"/>
          <p:cNvSpPr/>
          <p:nvPr/>
        </p:nvSpPr>
        <p:spPr>
          <a:xfrm>
            <a:off x="934213" y="1905430"/>
            <a:ext cx="7203300" cy="566400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035957" y="1963355"/>
            <a:ext cx="1865400" cy="450600"/>
          </a:xfrm>
          <a:prstGeom prst="rect">
            <a:avLst/>
          </a:prstGeom>
          <a:solidFill>
            <a:srgbClr val="4B0000"/>
          </a:solidFill>
          <a:ln cap="flat" cmpd="sng" w="25400">
            <a:solidFill>
              <a:srgbClr val="4B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Perception</a:t>
            </a:r>
          </a:p>
        </p:txBody>
      </p:sp>
      <p:sp>
        <p:nvSpPr>
          <p:cNvPr id="169" name="Shape 169"/>
          <p:cNvSpPr/>
          <p:nvPr/>
        </p:nvSpPr>
        <p:spPr>
          <a:xfrm>
            <a:off x="3638422" y="1963355"/>
            <a:ext cx="1865400" cy="450600"/>
          </a:xfrm>
          <a:prstGeom prst="rect">
            <a:avLst/>
          </a:prstGeom>
          <a:solidFill>
            <a:srgbClr val="004A00"/>
          </a:solidFill>
          <a:ln cap="flat" cmpd="sng" w="25400">
            <a:solidFill>
              <a:srgbClr val="004A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Action selection</a:t>
            </a:r>
          </a:p>
        </p:txBody>
      </p:sp>
      <p:sp>
        <p:nvSpPr>
          <p:cNvPr id="170" name="Shape 170"/>
          <p:cNvSpPr/>
          <p:nvPr/>
        </p:nvSpPr>
        <p:spPr>
          <a:xfrm>
            <a:off x="6185752" y="1963354"/>
            <a:ext cx="1865399" cy="450600"/>
          </a:xfrm>
          <a:prstGeom prst="rect">
            <a:avLst/>
          </a:prstGeom>
          <a:solidFill>
            <a:srgbClr val="DC0000"/>
          </a:solidFill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 fusion</a:t>
            </a:r>
          </a:p>
        </p:txBody>
      </p:sp>
      <p:sp>
        <p:nvSpPr>
          <p:cNvPr id="171" name="Shape 171"/>
          <p:cNvSpPr txBox="1"/>
          <p:nvPr/>
        </p:nvSpPr>
        <p:spPr>
          <a:xfrm rot="-5400000">
            <a:off x="-273599" y="2393157"/>
            <a:ext cx="19227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20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JOINT TRAINING</a:t>
            </a:r>
          </a:p>
        </p:txBody>
      </p:sp>
      <p:sp>
        <p:nvSpPr>
          <p:cNvPr id="172" name="Shape 172"/>
          <p:cNvSpPr/>
          <p:nvPr/>
        </p:nvSpPr>
        <p:spPr>
          <a:xfrm>
            <a:off x="3631483" y="2758032"/>
            <a:ext cx="1865400" cy="450600"/>
          </a:xfrm>
          <a:prstGeom prst="rect">
            <a:avLst/>
          </a:prstGeom>
          <a:solidFill>
            <a:srgbClr val="241CFF"/>
          </a:solidFill>
          <a:ln cap="flat" cmpd="sng" w="25400">
            <a:solidFill>
              <a:srgbClr val="241C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Look-ahead</a:t>
            </a:r>
          </a:p>
        </p:txBody>
      </p:sp>
      <p:sp>
        <p:nvSpPr>
          <p:cNvPr id="173" name="Shape 173"/>
          <p:cNvSpPr/>
          <p:nvPr/>
        </p:nvSpPr>
        <p:spPr>
          <a:xfrm>
            <a:off x="918346" y="1905429"/>
            <a:ext cx="7226100" cy="1377299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1664063" y="3295223"/>
            <a:ext cx="5324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2400" u="none">
                <a:solidFill>
                  <a:srgbClr val="241CFF"/>
                </a:solidFill>
                <a:latin typeface="Calibri"/>
                <a:ea typeface="Calibri"/>
                <a:cs typeface="Calibri"/>
                <a:sym typeface="Calibri"/>
              </a:rPr>
              <a:t>FORECASTING THE EFFECTS OF ACTIONS</a:t>
            </a:r>
          </a:p>
        </p:txBody>
      </p:sp>
      <p:sp>
        <p:nvSpPr>
          <p:cNvPr id="175" name="Shape 175"/>
          <p:cNvSpPr/>
          <p:nvPr/>
        </p:nvSpPr>
        <p:spPr>
          <a:xfrm>
            <a:off x="4406551" y="2404063"/>
            <a:ext cx="274200" cy="3780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258025" y="4124434"/>
            <a:ext cx="8597100" cy="450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Multi-task training of active recognition components + look-ahead.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636750" y="4707175"/>
            <a:ext cx="33228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Slide Credit: Dinesh Jayaraman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 Architecture	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Actor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Sensor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Aggregator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Look- ahead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Classifier (RCNN)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