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59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92"/>
  </p:normalViewPr>
  <p:slideViewPr>
    <p:cSldViewPr snapToGrid="0" snapToObjects="1">
      <p:cViewPr varScale="1">
        <p:scale>
          <a:sx n="104" d="100"/>
          <a:sy n="104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E4099-ACE6-7946-914F-7BA796ECA956}" type="doc">
      <dgm:prSet loTypeId="urn:microsoft.com/office/officeart/2005/8/layout/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B8A22E7-5952-9741-B188-281C1E154FCB}">
      <dgm:prSet/>
      <dgm:spPr/>
      <dgm:t>
        <a:bodyPr/>
        <a:lstStyle/>
        <a:p>
          <a:pPr rtl="0"/>
          <a:r>
            <a:rPr lang="en-US" dirty="0" smtClean="0">
              <a:latin typeface="Copperplate Gothic Bold" charset="0"/>
              <a:ea typeface="Copperplate Gothic Bold" charset="0"/>
              <a:cs typeface="Copperplate Gothic Bold" charset="0"/>
            </a:rPr>
            <a:t>Scale Invariance</a:t>
          </a:r>
          <a:endParaRPr lang="en-US" dirty="0">
            <a:latin typeface="Copperplate Gothic Bold" charset="0"/>
            <a:ea typeface="Copperplate Gothic Bold" charset="0"/>
            <a:cs typeface="Copperplate Gothic Bold" charset="0"/>
          </a:endParaRPr>
        </a:p>
      </dgm:t>
    </dgm:pt>
    <dgm:pt modelId="{ACD10234-D9AA-4E4C-A13F-9D4395F08AD9}" type="parTrans" cxnId="{712EFE34-3018-F54C-BE03-66017959009A}">
      <dgm:prSet/>
      <dgm:spPr/>
      <dgm:t>
        <a:bodyPr/>
        <a:lstStyle/>
        <a:p>
          <a:endParaRPr lang="en-US"/>
        </a:p>
      </dgm:t>
    </dgm:pt>
    <dgm:pt modelId="{2177BCB5-9E80-6448-A29B-906FD776E7E0}" type="sibTrans" cxnId="{712EFE34-3018-F54C-BE03-66017959009A}">
      <dgm:prSet/>
      <dgm:spPr/>
      <dgm:t>
        <a:bodyPr/>
        <a:lstStyle/>
        <a:p>
          <a:endParaRPr lang="en-US"/>
        </a:p>
      </dgm:t>
    </dgm:pt>
    <dgm:pt modelId="{B77E8586-1351-A848-8692-FD4975A53840}">
      <dgm:prSet/>
      <dgm:spPr/>
      <dgm:t>
        <a:bodyPr/>
        <a:lstStyle/>
        <a:p>
          <a:pPr rtl="0"/>
          <a:r>
            <a:rPr lang="en-US" dirty="0" smtClean="0"/>
            <a:t>Is it better to use scale-invariant features or scale-specific detectors?</a:t>
          </a:r>
          <a:endParaRPr lang="en-US" dirty="0"/>
        </a:p>
      </dgm:t>
    </dgm:pt>
    <dgm:pt modelId="{A48F8293-10C3-4D4E-83E7-AEB7C4B061AE}" type="parTrans" cxnId="{60C798AC-48BD-8C46-B16B-210B698948A4}">
      <dgm:prSet/>
      <dgm:spPr/>
      <dgm:t>
        <a:bodyPr/>
        <a:lstStyle/>
        <a:p>
          <a:endParaRPr lang="en-US"/>
        </a:p>
      </dgm:t>
    </dgm:pt>
    <dgm:pt modelId="{FCB7E744-BF30-8D44-9EA0-EC864F6582B0}" type="sibTrans" cxnId="{60C798AC-48BD-8C46-B16B-210B698948A4}">
      <dgm:prSet/>
      <dgm:spPr/>
      <dgm:t>
        <a:bodyPr/>
        <a:lstStyle/>
        <a:p>
          <a:endParaRPr lang="en-US"/>
        </a:p>
      </dgm:t>
    </dgm:pt>
    <dgm:pt modelId="{F885DFE1-E4FF-2D45-894E-57D60F21DFC6}">
      <dgm:prSet/>
      <dgm:spPr/>
      <dgm:t>
        <a:bodyPr/>
        <a:lstStyle/>
        <a:p>
          <a:pPr rtl="0"/>
          <a:r>
            <a:rPr lang="en-US" dirty="0" smtClean="0">
              <a:latin typeface="Copperplate Gothic Bold" charset="0"/>
              <a:ea typeface="Copperplate Gothic Bold" charset="0"/>
              <a:cs typeface="Copperplate Gothic Bold" charset="0"/>
            </a:rPr>
            <a:t>Image Resolution</a:t>
          </a:r>
          <a:endParaRPr lang="en-US" dirty="0">
            <a:latin typeface="Copperplate Gothic Bold" charset="0"/>
            <a:ea typeface="Copperplate Gothic Bold" charset="0"/>
            <a:cs typeface="Copperplate Gothic Bold" charset="0"/>
          </a:endParaRPr>
        </a:p>
      </dgm:t>
    </dgm:pt>
    <dgm:pt modelId="{26542CAA-6740-F448-827F-CCECD510B59E}" type="parTrans" cxnId="{C1134C13-A568-DA49-8875-C854DFEDFF80}">
      <dgm:prSet/>
      <dgm:spPr/>
      <dgm:t>
        <a:bodyPr/>
        <a:lstStyle/>
        <a:p>
          <a:endParaRPr lang="en-US"/>
        </a:p>
      </dgm:t>
    </dgm:pt>
    <dgm:pt modelId="{172C884B-48EF-9845-8929-B26A6BADD7B7}" type="sibTrans" cxnId="{C1134C13-A568-DA49-8875-C854DFEDFF80}">
      <dgm:prSet/>
      <dgm:spPr/>
      <dgm:t>
        <a:bodyPr/>
        <a:lstStyle/>
        <a:p>
          <a:endParaRPr lang="en-US"/>
        </a:p>
      </dgm:t>
    </dgm:pt>
    <dgm:pt modelId="{5AB36D57-4912-514C-B438-0E1EF9EAA913}">
      <dgm:prSet/>
      <dgm:spPr/>
      <dgm:t>
        <a:bodyPr/>
        <a:lstStyle/>
        <a:p>
          <a:pPr rtl="0"/>
          <a:r>
            <a:rPr lang="en-US" smtClean="0"/>
            <a:t>Are faces detected better at some resolutions than others?</a:t>
          </a:r>
          <a:endParaRPr lang="en-US"/>
        </a:p>
      </dgm:t>
    </dgm:pt>
    <dgm:pt modelId="{25473CFA-F688-734F-A313-1CA50820C582}" type="parTrans" cxnId="{F376247C-1C9C-C140-906E-76891639BFAC}">
      <dgm:prSet/>
      <dgm:spPr/>
      <dgm:t>
        <a:bodyPr/>
        <a:lstStyle/>
        <a:p>
          <a:endParaRPr lang="en-US"/>
        </a:p>
      </dgm:t>
    </dgm:pt>
    <dgm:pt modelId="{73251E82-7AF1-664E-8D39-A3946ED6FE85}" type="sibTrans" cxnId="{F376247C-1C9C-C140-906E-76891639BFAC}">
      <dgm:prSet/>
      <dgm:spPr/>
      <dgm:t>
        <a:bodyPr/>
        <a:lstStyle/>
        <a:p>
          <a:endParaRPr lang="en-US"/>
        </a:p>
      </dgm:t>
    </dgm:pt>
    <dgm:pt modelId="{F613726A-D924-E74D-9FCF-1032FF5D1A97}">
      <dgm:prSet/>
      <dgm:spPr/>
      <dgm:t>
        <a:bodyPr/>
        <a:lstStyle/>
        <a:p>
          <a:pPr rtl="0"/>
          <a:r>
            <a:rPr lang="en-US" dirty="0" smtClean="0">
              <a:latin typeface="Copperplate Gothic Bold" charset="0"/>
              <a:ea typeface="Copperplate Gothic Bold" charset="0"/>
              <a:cs typeface="Copperplate Gothic Bold" charset="0"/>
            </a:rPr>
            <a:t>Contextual Reasoning</a:t>
          </a:r>
          <a:endParaRPr lang="en-US" dirty="0">
            <a:latin typeface="Copperplate Gothic Bold" charset="0"/>
            <a:ea typeface="Copperplate Gothic Bold" charset="0"/>
            <a:cs typeface="Copperplate Gothic Bold" charset="0"/>
          </a:endParaRPr>
        </a:p>
      </dgm:t>
    </dgm:pt>
    <dgm:pt modelId="{7B23DFCE-F7D2-954C-A78B-B44B9DEA3239}" type="parTrans" cxnId="{46755616-2215-BB46-AF9B-E54288DD3B71}">
      <dgm:prSet/>
      <dgm:spPr/>
      <dgm:t>
        <a:bodyPr/>
        <a:lstStyle/>
        <a:p>
          <a:endParaRPr lang="en-US"/>
        </a:p>
      </dgm:t>
    </dgm:pt>
    <dgm:pt modelId="{F4F29AD9-6C1F-4A4B-A559-E946D3149CEC}" type="sibTrans" cxnId="{46755616-2215-BB46-AF9B-E54288DD3B71}">
      <dgm:prSet/>
      <dgm:spPr/>
      <dgm:t>
        <a:bodyPr/>
        <a:lstStyle/>
        <a:p>
          <a:endParaRPr lang="en-US"/>
        </a:p>
      </dgm:t>
    </dgm:pt>
    <dgm:pt modelId="{9A8E497C-1FF4-6942-AFBC-3C783FC0B11C}">
      <dgm:prSet/>
      <dgm:spPr/>
      <dgm:t>
        <a:bodyPr/>
        <a:lstStyle/>
        <a:p>
          <a:pPr rtl="0"/>
          <a:r>
            <a:rPr lang="en-US" smtClean="0"/>
            <a:t>Is context useful for detecting faces? How much context?</a:t>
          </a:r>
          <a:endParaRPr lang="en-US"/>
        </a:p>
      </dgm:t>
    </dgm:pt>
    <dgm:pt modelId="{E3E2A523-C3C8-DC40-9A38-E184E234EBAD}" type="parTrans" cxnId="{EAEFD539-60FA-3146-AD99-4B0C9898EAC7}">
      <dgm:prSet/>
      <dgm:spPr/>
      <dgm:t>
        <a:bodyPr/>
        <a:lstStyle/>
        <a:p>
          <a:endParaRPr lang="en-US"/>
        </a:p>
      </dgm:t>
    </dgm:pt>
    <dgm:pt modelId="{ADAE0AD2-314A-CF41-A8FB-C367F1D6D6AD}" type="sibTrans" cxnId="{EAEFD539-60FA-3146-AD99-4B0C9898EAC7}">
      <dgm:prSet/>
      <dgm:spPr/>
      <dgm:t>
        <a:bodyPr/>
        <a:lstStyle/>
        <a:p>
          <a:endParaRPr lang="en-US"/>
        </a:p>
      </dgm:t>
    </dgm:pt>
    <dgm:pt modelId="{BD165F62-182E-A042-B1D9-A1F135711099}" type="pres">
      <dgm:prSet presAssocID="{E37E4099-ACE6-7946-914F-7BA796ECA9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9E3DED-16F4-E64C-9762-F3B3FFECFC2A}" type="pres">
      <dgm:prSet presAssocID="{4B8A22E7-5952-9741-B188-281C1E154FCB}" presName="parentLin" presStyleCnt="0"/>
      <dgm:spPr/>
    </dgm:pt>
    <dgm:pt modelId="{2793B884-A40B-7547-91B1-402C640424EC}" type="pres">
      <dgm:prSet presAssocID="{4B8A22E7-5952-9741-B188-281C1E154FC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EFEA108-C11C-4B47-AFA6-8DEA54CAB89B}" type="pres">
      <dgm:prSet presAssocID="{4B8A22E7-5952-9741-B188-281C1E154FC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9A5098-1EBD-7F49-AE9F-C63BDCC16746}" type="pres">
      <dgm:prSet presAssocID="{4B8A22E7-5952-9741-B188-281C1E154FCB}" presName="negativeSpace" presStyleCnt="0"/>
      <dgm:spPr/>
    </dgm:pt>
    <dgm:pt modelId="{2A545D92-1E67-984D-AD0E-B2C996F588A2}" type="pres">
      <dgm:prSet presAssocID="{4B8A22E7-5952-9741-B188-281C1E154FC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9F671-D8C1-214B-911D-860992180AC3}" type="pres">
      <dgm:prSet presAssocID="{2177BCB5-9E80-6448-A29B-906FD776E7E0}" presName="spaceBetweenRectangles" presStyleCnt="0"/>
      <dgm:spPr/>
    </dgm:pt>
    <dgm:pt modelId="{65439E18-129A-2D4C-AF5B-09AAF1A6C97E}" type="pres">
      <dgm:prSet presAssocID="{F885DFE1-E4FF-2D45-894E-57D60F21DFC6}" presName="parentLin" presStyleCnt="0"/>
      <dgm:spPr/>
    </dgm:pt>
    <dgm:pt modelId="{298B0C73-36F3-BB49-A7C3-814126E8D4AC}" type="pres">
      <dgm:prSet presAssocID="{F885DFE1-E4FF-2D45-894E-57D60F21DFC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68EDD9FD-4E59-B848-9281-E04F55D94D88}" type="pres">
      <dgm:prSet presAssocID="{F885DFE1-E4FF-2D45-894E-57D60F21DFC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931BF-330C-2543-9792-23E4E9F951EA}" type="pres">
      <dgm:prSet presAssocID="{F885DFE1-E4FF-2D45-894E-57D60F21DFC6}" presName="negativeSpace" presStyleCnt="0"/>
      <dgm:spPr/>
    </dgm:pt>
    <dgm:pt modelId="{6562598A-A9A6-0F49-940A-8AA5DEA4F794}" type="pres">
      <dgm:prSet presAssocID="{F885DFE1-E4FF-2D45-894E-57D60F21DFC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33CB81-B645-8649-A872-5AF1C5849367}" type="pres">
      <dgm:prSet presAssocID="{172C884B-48EF-9845-8929-B26A6BADD7B7}" presName="spaceBetweenRectangles" presStyleCnt="0"/>
      <dgm:spPr/>
    </dgm:pt>
    <dgm:pt modelId="{B24E207E-B172-5F4A-B7D7-E86254546621}" type="pres">
      <dgm:prSet presAssocID="{F613726A-D924-E74D-9FCF-1032FF5D1A97}" presName="parentLin" presStyleCnt="0"/>
      <dgm:spPr/>
    </dgm:pt>
    <dgm:pt modelId="{F692DF90-CF04-174A-9A9B-CE569BF9FCAD}" type="pres">
      <dgm:prSet presAssocID="{F613726A-D924-E74D-9FCF-1032FF5D1A97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94D203B-0A42-E340-9FC0-95A82B35B4C2}" type="pres">
      <dgm:prSet presAssocID="{F613726A-D924-E74D-9FCF-1032FF5D1A9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E5697-2FC7-9443-9052-F11D6C1BD947}" type="pres">
      <dgm:prSet presAssocID="{F613726A-D924-E74D-9FCF-1032FF5D1A97}" presName="negativeSpace" presStyleCnt="0"/>
      <dgm:spPr/>
    </dgm:pt>
    <dgm:pt modelId="{76E8942B-B7C9-FD45-89B0-D6FD53F94D0C}" type="pres">
      <dgm:prSet presAssocID="{F613726A-D924-E74D-9FCF-1032FF5D1A9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A06360-B896-194D-8EC8-CF83FF2F090B}" type="presOf" srcId="{F885DFE1-E4FF-2D45-894E-57D60F21DFC6}" destId="{298B0C73-36F3-BB49-A7C3-814126E8D4AC}" srcOrd="0" destOrd="0" presId="urn:microsoft.com/office/officeart/2005/8/layout/list1"/>
    <dgm:cxn modelId="{EAEFD539-60FA-3146-AD99-4B0C9898EAC7}" srcId="{F613726A-D924-E74D-9FCF-1032FF5D1A97}" destId="{9A8E497C-1FF4-6942-AFBC-3C783FC0B11C}" srcOrd="0" destOrd="0" parTransId="{E3E2A523-C3C8-DC40-9A38-E184E234EBAD}" sibTransId="{ADAE0AD2-314A-CF41-A8FB-C367F1D6D6AD}"/>
    <dgm:cxn modelId="{4A55595F-913F-8E47-A62F-AF68D143C859}" type="presOf" srcId="{5AB36D57-4912-514C-B438-0E1EF9EAA913}" destId="{6562598A-A9A6-0F49-940A-8AA5DEA4F794}" srcOrd="0" destOrd="0" presId="urn:microsoft.com/office/officeart/2005/8/layout/list1"/>
    <dgm:cxn modelId="{C9241840-54FA-B146-936D-FFA87D6B6239}" type="presOf" srcId="{B77E8586-1351-A848-8692-FD4975A53840}" destId="{2A545D92-1E67-984D-AD0E-B2C996F588A2}" srcOrd="0" destOrd="0" presId="urn:microsoft.com/office/officeart/2005/8/layout/list1"/>
    <dgm:cxn modelId="{46755616-2215-BB46-AF9B-E54288DD3B71}" srcId="{E37E4099-ACE6-7946-914F-7BA796ECA956}" destId="{F613726A-D924-E74D-9FCF-1032FF5D1A97}" srcOrd="2" destOrd="0" parTransId="{7B23DFCE-F7D2-954C-A78B-B44B9DEA3239}" sibTransId="{F4F29AD9-6C1F-4A4B-A559-E946D3149CEC}"/>
    <dgm:cxn modelId="{8EC067A1-00E4-B540-BD38-1E4917E7CAA4}" type="presOf" srcId="{4B8A22E7-5952-9741-B188-281C1E154FCB}" destId="{5EFEA108-C11C-4B47-AFA6-8DEA54CAB89B}" srcOrd="1" destOrd="0" presId="urn:microsoft.com/office/officeart/2005/8/layout/list1"/>
    <dgm:cxn modelId="{BDC45231-97D0-F148-850B-75A3AEA897BD}" type="presOf" srcId="{F613726A-D924-E74D-9FCF-1032FF5D1A97}" destId="{394D203B-0A42-E340-9FC0-95A82B35B4C2}" srcOrd="1" destOrd="0" presId="urn:microsoft.com/office/officeart/2005/8/layout/list1"/>
    <dgm:cxn modelId="{B0845277-B245-0440-9D4A-F1A8AF9D4BA5}" type="presOf" srcId="{F885DFE1-E4FF-2D45-894E-57D60F21DFC6}" destId="{68EDD9FD-4E59-B848-9281-E04F55D94D88}" srcOrd="1" destOrd="0" presId="urn:microsoft.com/office/officeart/2005/8/layout/list1"/>
    <dgm:cxn modelId="{60C798AC-48BD-8C46-B16B-210B698948A4}" srcId="{4B8A22E7-5952-9741-B188-281C1E154FCB}" destId="{B77E8586-1351-A848-8692-FD4975A53840}" srcOrd="0" destOrd="0" parTransId="{A48F8293-10C3-4D4E-83E7-AEB7C4B061AE}" sibTransId="{FCB7E744-BF30-8D44-9EA0-EC864F6582B0}"/>
    <dgm:cxn modelId="{3E803F87-6653-5B47-B69E-D002C071194F}" type="presOf" srcId="{E37E4099-ACE6-7946-914F-7BA796ECA956}" destId="{BD165F62-182E-A042-B1D9-A1F135711099}" srcOrd="0" destOrd="0" presId="urn:microsoft.com/office/officeart/2005/8/layout/list1"/>
    <dgm:cxn modelId="{07843687-B121-2F4B-8154-0AB468CC1724}" type="presOf" srcId="{9A8E497C-1FF4-6942-AFBC-3C783FC0B11C}" destId="{76E8942B-B7C9-FD45-89B0-D6FD53F94D0C}" srcOrd="0" destOrd="0" presId="urn:microsoft.com/office/officeart/2005/8/layout/list1"/>
    <dgm:cxn modelId="{712EFE34-3018-F54C-BE03-66017959009A}" srcId="{E37E4099-ACE6-7946-914F-7BA796ECA956}" destId="{4B8A22E7-5952-9741-B188-281C1E154FCB}" srcOrd="0" destOrd="0" parTransId="{ACD10234-D9AA-4E4C-A13F-9D4395F08AD9}" sibTransId="{2177BCB5-9E80-6448-A29B-906FD776E7E0}"/>
    <dgm:cxn modelId="{5285E3B3-85E2-8943-839C-567A05667D8D}" type="presOf" srcId="{4B8A22E7-5952-9741-B188-281C1E154FCB}" destId="{2793B884-A40B-7547-91B1-402C640424EC}" srcOrd="0" destOrd="0" presId="urn:microsoft.com/office/officeart/2005/8/layout/list1"/>
    <dgm:cxn modelId="{D1519D91-79BD-2C40-A402-90936F74EA89}" type="presOf" srcId="{F613726A-D924-E74D-9FCF-1032FF5D1A97}" destId="{F692DF90-CF04-174A-9A9B-CE569BF9FCAD}" srcOrd="0" destOrd="0" presId="urn:microsoft.com/office/officeart/2005/8/layout/list1"/>
    <dgm:cxn modelId="{C1134C13-A568-DA49-8875-C854DFEDFF80}" srcId="{E37E4099-ACE6-7946-914F-7BA796ECA956}" destId="{F885DFE1-E4FF-2D45-894E-57D60F21DFC6}" srcOrd="1" destOrd="0" parTransId="{26542CAA-6740-F448-827F-CCECD510B59E}" sibTransId="{172C884B-48EF-9845-8929-B26A6BADD7B7}"/>
    <dgm:cxn modelId="{F376247C-1C9C-C140-906E-76891639BFAC}" srcId="{F885DFE1-E4FF-2D45-894E-57D60F21DFC6}" destId="{5AB36D57-4912-514C-B438-0E1EF9EAA913}" srcOrd="0" destOrd="0" parTransId="{25473CFA-F688-734F-A313-1CA50820C582}" sibTransId="{73251E82-7AF1-664E-8D39-A3946ED6FE85}"/>
    <dgm:cxn modelId="{86DBED29-13B7-F543-A7D6-D530DBB48030}" type="presParOf" srcId="{BD165F62-182E-A042-B1D9-A1F135711099}" destId="{D49E3DED-16F4-E64C-9762-F3B3FFECFC2A}" srcOrd="0" destOrd="0" presId="urn:microsoft.com/office/officeart/2005/8/layout/list1"/>
    <dgm:cxn modelId="{B95F18F3-F828-C641-8D47-7B3E1D06DAF6}" type="presParOf" srcId="{D49E3DED-16F4-E64C-9762-F3B3FFECFC2A}" destId="{2793B884-A40B-7547-91B1-402C640424EC}" srcOrd="0" destOrd="0" presId="urn:microsoft.com/office/officeart/2005/8/layout/list1"/>
    <dgm:cxn modelId="{338B9871-91A4-F248-9F3B-BB623188D55D}" type="presParOf" srcId="{D49E3DED-16F4-E64C-9762-F3B3FFECFC2A}" destId="{5EFEA108-C11C-4B47-AFA6-8DEA54CAB89B}" srcOrd="1" destOrd="0" presId="urn:microsoft.com/office/officeart/2005/8/layout/list1"/>
    <dgm:cxn modelId="{002E62D2-D2B1-AA4E-99FF-5001D19B6A83}" type="presParOf" srcId="{BD165F62-182E-A042-B1D9-A1F135711099}" destId="{4D9A5098-1EBD-7F49-AE9F-C63BDCC16746}" srcOrd="1" destOrd="0" presId="urn:microsoft.com/office/officeart/2005/8/layout/list1"/>
    <dgm:cxn modelId="{490EC5C9-95D4-9346-BB09-9E085B9B1A1E}" type="presParOf" srcId="{BD165F62-182E-A042-B1D9-A1F135711099}" destId="{2A545D92-1E67-984D-AD0E-B2C996F588A2}" srcOrd="2" destOrd="0" presId="urn:microsoft.com/office/officeart/2005/8/layout/list1"/>
    <dgm:cxn modelId="{A9AB4795-38B3-EF49-9C53-4AA671DECB98}" type="presParOf" srcId="{BD165F62-182E-A042-B1D9-A1F135711099}" destId="{E679F671-D8C1-214B-911D-860992180AC3}" srcOrd="3" destOrd="0" presId="urn:microsoft.com/office/officeart/2005/8/layout/list1"/>
    <dgm:cxn modelId="{0C53D10B-CBB3-C445-A32D-41A09592F063}" type="presParOf" srcId="{BD165F62-182E-A042-B1D9-A1F135711099}" destId="{65439E18-129A-2D4C-AF5B-09AAF1A6C97E}" srcOrd="4" destOrd="0" presId="urn:microsoft.com/office/officeart/2005/8/layout/list1"/>
    <dgm:cxn modelId="{BFA9C913-8917-1F47-B570-47AFF237DA5F}" type="presParOf" srcId="{65439E18-129A-2D4C-AF5B-09AAF1A6C97E}" destId="{298B0C73-36F3-BB49-A7C3-814126E8D4AC}" srcOrd="0" destOrd="0" presId="urn:microsoft.com/office/officeart/2005/8/layout/list1"/>
    <dgm:cxn modelId="{AD57FCEC-6384-8148-B555-74D4351FD3A1}" type="presParOf" srcId="{65439E18-129A-2D4C-AF5B-09AAF1A6C97E}" destId="{68EDD9FD-4E59-B848-9281-E04F55D94D88}" srcOrd="1" destOrd="0" presId="urn:microsoft.com/office/officeart/2005/8/layout/list1"/>
    <dgm:cxn modelId="{EEEF76DD-6AE2-7B43-9774-0B21EA54B2CF}" type="presParOf" srcId="{BD165F62-182E-A042-B1D9-A1F135711099}" destId="{303931BF-330C-2543-9792-23E4E9F951EA}" srcOrd="5" destOrd="0" presId="urn:microsoft.com/office/officeart/2005/8/layout/list1"/>
    <dgm:cxn modelId="{0D284720-EB4C-D547-AC89-6F6FA4B02FD8}" type="presParOf" srcId="{BD165F62-182E-A042-B1D9-A1F135711099}" destId="{6562598A-A9A6-0F49-940A-8AA5DEA4F794}" srcOrd="6" destOrd="0" presId="urn:microsoft.com/office/officeart/2005/8/layout/list1"/>
    <dgm:cxn modelId="{AC70E082-7C59-C940-A3C0-7C4335F111F6}" type="presParOf" srcId="{BD165F62-182E-A042-B1D9-A1F135711099}" destId="{3633CB81-B645-8649-A872-5AF1C5849367}" srcOrd="7" destOrd="0" presId="urn:microsoft.com/office/officeart/2005/8/layout/list1"/>
    <dgm:cxn modelId="{5998E34A-6999-BC49-92B7-1C16EBD5758F}" type="presParOf" srcId="{BD165F62-182E-A042-B1D9-A1F135711099}" destId="{B24E207E-B172-5F4A-B7D7-E86254546621}" srcOrd="8" destOrd="0" presId="urn:microsoft.com/office/officeart/2005/8/layout/list1"/>
    <dgm:cxn modelId="{4A2F6F32-E58B-FC4D-BFE9-CE904A6EA6E9}" type="presParOf" srcId="{B24E207E-B172-5F4A-B7D7-E86254546621}" destId="{F692DF90-CF04-174A-9A9B-CE569BF9FCAD}" srcOrd="0" destOrd="0" presId="urn:microsoft.com/office/officeart/2005/8/layout/list1"/>
    <dgm:cxn modelId="{267E620C-A5EF-F549-9EAB-87E7DDFFE0EA}" type="presParOf" srcId="{B24E207E-B172-5F4A-B7D7-E86254546621}" destId="{394D203B-0A42-E340-9FC0-95A82B35B4C2}" srcOrd="1" destOrd="0" presId="urn:microsoft.com/office/officeart/2005/8/layout/list1"/>
    <dgm:cxn modelId="{41EB2709-FC9E-8649-B31B-191BD3F36AD7}" type="presParOf" srcId="{BD165F62-182E-A042-B1D9-A1F135711099}" destId="{312E5697-2FC7-9443-9052-F11D6C1BD947}" srcOrd="9" destOrd="0" presId="urn:microsoft.com/office/officeart/2005/8/layout/list1"/>
    <dgm:cxn modelId="{638D21B2-42AB-FA4B-9C21-CA1203C17BFB}" type="presParOf" srcId="{BD165F62-182E-A042-B1D9-A1F135711099}" destId="{76E8942B-B7C9-FD45-89B0-D6FD53F94D0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45D92-1E67-984D-AD0E-B2C996F588A2}">
      <dsp:nvSpPr>
        <dsp:cNvPr id="0" name=""/>
        <dsp:cNvSpPr/>
      </dsp:nvSpPr>
      <dsp:spPr>
        <a:xfrm>
          <a:off x="0" y="327017"/>
          <a:ext cx="7933038" cy="7654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5692" tIns="374904" rIns="615692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Is it better to use scale-invariant features or scale-specific detectors?</a:t>
          </a:r>
          <a:endParaRPr lang="en-US" sz="1800" kern="1200" dirty="0"/>
        </a:p>
      </dsp:txBody>
      <dsp:txXfrm>
        <a:off x="0" y="327017"/>
        <a:ext cx="7933038" cy="765450"/>
      </dsp:txXfrm>
    </dsp:sp>
    <dsp:sp modelId="{5EFEA108-C11C-4B47-AFA6-8DEA54CAB89B}">
      <dsp:nvSpPr>
        <dsp:cNvPr id="0" name=""/>
        <dsp:cNvSpPr/>
      </dsp:nvSpPr>
      <dsp:spPr>
        <a:xfrm>
          <a:off x="396651" y="61337"/>
          <a:ext cx="5553126" cy="5313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895" tIns="0" rIns="209895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opperplate Gothic Bold" charset="0"/>
              <a:ea typeface="Copperplate Gothic Bold" charset="0"/>
              <a:cs typeface="Copperplate Gothic Bold" charset="0"/>
            </a:rPr>
            <a:t>Scale Invariance</a:t>
          </a:r>
          <a:endParaRPr lang="en-US" sz="1800" kern="1200" dirty="0">
            <a:latin typeface="Copperplate Gothic Bold" charset="0"/>
            <a:ea typeface="Copperplate Gothic Bold" charset="0"/>
            <a:cs typeface="Copperplate Gothic Bold" charset="0"/>
          </a:endParaRPr>
        </a:p>
      </dsp:txBody>
      <dsp:txXfrm>
        <a:off x="422590" y="87276"/>
        <a:ext cx="5501248" cy="479482"/>
      </dsp:txXfrm>
    </dsp:sp>
    <dsp:sp modelId="{6562598A-A9A6-0F49-940A-8AA5DEA4F794}">
      <dsp:nvSpPr>
        <dsp:cNvPr id="0" name=""/>
        <dsp:cNvSpPr/>
      </dsp:nvSpPr>
      <dsp:spPr>
        <a:xfrm>
          <a:off x="0" y="1455347"/>
          <a:ext cx="7933038" cy="7654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5692" tIns="374904" rIns="615692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Are faces detected better at some resolutions than others?</a:t>
          </a:r>
          <a:endParaRPr lang="en-US" sz="1800" kern="1200"/>
        </a:p>
      </dsp:txBody>
      <dsp:txXfrm>
        <a:off x="0" y="1455347"/>
        <a:ext cx="7933038" cy="765450"/>
      </dsp:txXfrm>
    </dsp:sp>
    <dsp:sp modelId="{68EDD9FD-4E59-B848-9281-E04F55D94D88}">
      <dsp:nvSpPr>
        <dsp:cNvPr id="0" name=""/>
        <dsp:cNvSpPr/>
      </dsp:nvSpPr>
      <dsp:spPr>
        <a:xfrm>
          <a:off x="396651" y="1189667"/>
          <a:ext cx="5553126" cy="5313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895" tIns="0" rIns="209895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opperplate Gothic Bold" charset="0"/>
              <a:ea typeface="Copperplate Gothic Bold" charset="0"/>
              <a:cs typeface="Copperplate Gothic Bold" charset="0"/>
            </a:rPr>
            <a:t>Image Resolution</a:t>
          </a:r>
          <a:endParaRPr lang="en-US" sz="1800" kern="1200" dirty="0">
            <a:latin typeface="Copperplate Gothic Bold" charset="0"/>
            <a:ea typeface="Copperplate Gothic Bold" charset="0"/>
            <a:cs typeface="Copperplate Gothic Bold" charset="0"/>
          </a:endParaRPr>
        </a:p>
      </dsp:txBody>
      <dsp:txXfrm>
        <a:off x="422590" y="1215606"/>
        <a:ext cx="5501248" cy="479482"/>
      </dsp:txXfrm>
    </dsp:sp>
    <dsp:sp modelId="{76E8942B-B7C9-FD45-89B0-D6FD53F94D0C}">
      <dsp:nvSpPr>
        <dsp:cNvPr id="0" name=""/>
        <dsp:cNvSpPr/>
      </dsp:nvSpPr>
      <dsp:spPr>
        <a:xfrm>
          <a:off x="0" y="2583677"/>
          <a:ext cx="7933038" cy="7654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5692" tIns="374904" rIns="615692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Is context useful for detecting faces? How much context?</a:t>
          </a:r>
          <a:endParaRPr lang="en-US" sz="1800" kern="1200"/>
        </a:p>
      </dsp:txBody>
      <dsp:txXfrm>
        <a:off x="0" y="2583677"/>
        <a:ext cx="7933038" cy="765450"/>
      </dsp:txXfrm>
    </dsp:sp>
    <dsp:sp modelId="{394D203B-0A42-E340-9FC0-95A82B35B4C2}">
      <dsp:nvSpPr>
        <dsp:cNvPr id="0" name=""/>
        <dsp:cNvSpPr/>
      </dsp:nvSpPr>
      <dsp:spPr>
        <a:xfrm>
          <a:off x="396651" y="2317997"/>
          <a:ext cx="5553126" cy="5313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895" tIns="0" rIns="209895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opperplate Gothic Bold" charset="0"/>
              <a:ea typeface="Copperplate Gothic Bold" charset="0"/>
              <a:cs typeface="Copperplate Gothic Bold" charset="0"/>
            </a:rPr>
            <a:t>Contextual Reasoning</a:t>
          </a:r>
          <a:endParaRPr lang="en-US" sz="1800" kern="1200" dirty="0">
            <a:latin typeface="Copperplate Gothic Bold" charset="0"/>
            <a:ea typeface="Copperplate Gothic Bold" charset="0"/>
            <a:cs typeface="Copperplate Gothic Bold" charset="0"/>
          </a:endParaRPr>
        </a:p>
      </dsp:txBody>
      <dsp:txXfrm>
        <a:off x="422590" y="2343936"/>
        <a:ext cx="5501248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F104D-25F3-FF41-9C60-EFAF7995D3D4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1995A-1E9B-2E4A-8E05-E42FF76E3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1995A-1E9B-2E4A-8E05-E42FF76E3E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9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7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4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4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6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0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3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3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C97F9-ED33-1847-ACE8-95EA55A5EDC6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FC6AD-46CC-1542-86C7-7E4F3AA7B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3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843861"/>
            <a:ext cx="9144000" cy="952114"/>
          </a:xfrm>
        </p:spPr>
        <p:txBody>
          <a:bodyPr/>
          <a:lstStyle/>
          <a:p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Finding Tiny Faces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17745"/>
            <a:ext cx="9144000" cy="469557"/>
          </a:xfrm>
        </p:spPr>
        <p:txBody>
          <a:bodyPr>
            <a:normAutofit fontScale="92500"/>
          </a:bodyPr>
          <a:lstStyle/>
          <a:p>
            <a:r>
              <a:rPr lang="en-US" dirty="0" err="1" smtClean="0">
                <a:latin typeface="Copperplate Gothic Bold" charset="0"/>
                <a:ea typeface="Copperplate Gothic Bold" charset="0"/>
                <a:cs typeface="Copperplate Gothic Bold" charset="0"/>
              </a:rPr>
              <a:t>Peiyun</a:t>
            </a:r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 Hu, and Deva </a:t>
            </a:r>
            <a:r>
              <a:rPr lang="en-US" dirty="0" err="1" smtClean="0">
                <a:latin typeface="Copperplate Gothic Bold" charset="0"/>
                <a:ea typeface="Copperplate Gothic Bold" charset="0"/>
                <a:cs typeface="Copperplate Gothic Bold" charset="0"/>
              </a:rPr>
              <a:t>Ramanan</a:t>
            </a:r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 (Robotics Institute, CMU)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078097" y="6573808"/>
            <a:ext cx="3113903" cy="46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Presented by: Lakshay</a:t>
            </a:r>
            <a:endParaRPr lang="en-US" sz="1800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5667" r="6250" b="1102"/>
          <a:stretch/>
        </p:blipFill>
        <p:spPr>
          <a:xfrm>
            <a:off x="0" y="-1"/>
            <a:ext cx="12192000" cy="484386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524000" y="5647044"/>
            <a:ext cx="9144000" cy="46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CVPR 2017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647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P. Hu, D.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Ramanan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, “Finding Tiny Faces”, CVPR 2017.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6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But why?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038868"/>
            <a:ext cx="501684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ImageNet has over 80% of its data between 40-140 </a:t>
            </a:r>
            <a:r>
              <a:rPr lang="en-US" dirty="0" smtClean="0"/>
              <a:t>pixels. Pre-trained </a:t>
            </a:r>
            <a:r>
              <a:rPr lang="en-US" dirty="0"/>
              <a:t>models are optimized for objects within such range of </a:t>
            </a:r>
            <a:r>
              <a:rPr lang="en-US" dirty="0" smtClean="0"/>
              <a:t>size.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756" y="1544596"/>
            <a:ext cx="5721281" cy="4646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3046" y="4003589"/>
            <a:ext cx="246715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Large faces: 0.5X</a:t>
            </a:r>
          </a:p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Small faces: 2X</a:t>
            </a:r>
          </a:p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In between: 1X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4580196" y="4465254"/>
            <a:ext cx="11409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6581001"/>
            <a:ext cx="5647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P. Hu, D.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Ramanan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, “Finding Tiny Faces”, CVPR 2017.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50" y="1589789"/>
            <a:ext cx="10058400" cy="43666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Architecture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5647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P. Hu, D.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Ramanan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, “Finding Tiny Faces”, CVPR 2017.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10515600" cy="7222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Results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854200"/>
            <a:ext cx="6261100" cy="313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4627" y="5434738"/>
            <a:ext cx="250842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Big improvement on hard subset!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8600303" y="4991100"/>
            <a:ext cx="18535" cy="443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07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404"/>
            <a:ext cx="12187352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604"/>
            <a:ext cx="12187352" cy="30155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65126"/>
            <a:ext cx="10515600" cy="7222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Results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10515600" cy="7222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Results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65" y="1385502"/>
            <a:ext cx="3657600" cy="280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89" y="1385502"/>
            <a:ext cx="4127500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89" y="4384933"/>
            <a:ext cx="1917700" cy="242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52"/>
          <a:stretch/>
        </p:blipFill>
        <p:spPr>
          <a:xfrm>
            <a:off x="2191265" y="4384933"/>
            <a:ext cx="4152900" cy="23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365126"/>
            <a:ext cx="10515600" cy="7222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Discussion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5675" y="2323070"/>
            <a:ext cx="4485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Strengths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method improves the performance on hard subset by 2X!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paper answers the hard question of encoding context.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40843" y="2323070"/>
            <a:ext cx="4615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Remarks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authors could have proved their resolution hypothesis by training on resized ImageNet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5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Problem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647978"/>
            <a:ext cx="475941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Cues for </a:t>
            </a:r>
            <a:r>
              <a:rPr lang="en-US" dirty="0">
                <a:latin typeface="Copperplate Gothic Bold" charset="0"/>
                <a:ea typeface="Copperplate Gothic Bold" charset="0"/>
                <a:cs typeface="Copperplate Gothic Bold" charset="0"/>
              </a:rPr>
              <a:t>recognizing a 3px tall face are fundamentally different than those for recognizing a 300px tall face.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26" r="54899" b="50114"/>
          <a:stretch/>
        </p:blipFill>
        <p:spPr>
          <a:xfrm>
            <a:off x="6042456" y="1216243"/>
            <a:ext cx="5263979" cy="2701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6" t="64765" r="85719" b="9910"/>
          <a:stretch/>
        </p:blipFill>
        <p:spPr>
          <a:xfrm>
            <a:off x="9945129" y="4522007"/>
            <a:ext cx="1408671" cy="1736800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03346654"/>
              </p:ext>
            </p:extLst>
          </p:nvPr>
        </p:nvGraphicFramePr>
        <p:xfrm>
          <a:off x="259492" y="3280042"/>
          <a:ext cx="7933038" cy="3410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36745" y="6581001"/>
            <a:ext cx="5647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P. Hu, D.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Ramanan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, “Finding Tiny Faces”, CVPR 2017.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6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Highlights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7" r="79729"/>
          <a:stretch/>
        </p:blipFill>
        <p:spPr>
          <a:xfrm>
            <a:off x="-1" y="1422183"/>
            <a:ext cx="2409569" cy="19871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209" y="3768813"/>
            <a:ext cx="11981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400" dirty="0" smtClean="0"/>
              <a:t>Traditional approach: fixed-size template, fine image pyramid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 smtClean="0"/>
              <a:t>Different detectors for different scales --- exploit different cues at different scales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 smtClean="0"/>
              <a:t>Coarse image pyramid --- capture extreme scale challenges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 smtClean="0"/>
              <a:t>Model context as a fixed-size receptive field across all scale-specific templates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 smtClean="0"/>
              <a:t>Templates over features extracted from multiple layers of a deep model --- foveal descriptors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832" r="62736"/>
          <a:stretch/>
        </p:blipFill>
        <p:spPr>
          <a:xfrm>
            <a:off x="2372497" y="1422183"/>
            <a:ext cx="2125362" cy="1987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7551" r="41267"/>
          <a:stretch/>
        </p:blipFill>
        <p:spPr>
          <a:xfrm>
            <a:off x="4473145" y="1422183"/>
            <a:ext cx="2582563" cy="1987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8412" r="19392"/>
          <a:stretch/>
        </p:blipFill>
        <p:spPr>
          <a:xfrm>
            <a:off x="7055708" y="1422183"/>
            <a:ext cx="2706130" cy="1987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0574"/>
          <a:stretch/>
        </p:blipFill>
        <p:spPr>
          <a:xfrm>
            <a:off x="9737124" y="1422183"/>
            <a:ext cx="2368376" cy="19871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81001"/>
            <a:ext cx="5647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P. Hu, D.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Ramanan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, “Finding Tiny Faces”, CVPR 2017.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82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Context and Resolution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2719" y="1631092"/>
            <a:ext cx="9686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What is the best way to find small faces of size 25x20?</a:t>
            </a:r>
            <a:endParaRPr lang="en-US" sz="2400" dirty="0">
              <a:solidFill>
                <a:srgbClr val="FF0000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2066" y="2471347"/>
            <a:ext cx="6727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Context</a:t>
            </a:r>
            <a:r>
              <a:rPr lang="en-US" sz="2000" dirty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Intuitively, context will help in finding small faces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35132" y="3121101"/>
            <a:ext cx="103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Resolution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To find faces of size 25x20, why define a template of any size other than 25x20?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030253" y="4403108"/>
            <a:ext cx="10131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What is the best way to </a:t>
            </a:r>
            <a:r>
              <a:rPr lang="en-US" sz="2400" smtClean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find large faces </a:t>
            </a:r>
            <a:r>
              <a:rPr lang="en-US" sz="2400" dirty="0" smtClean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of </a:t>
            </a:r>
            <a:r>
              <a:rPr lang="en-US" sz="2400" smtClean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size 250x200</a:t>
            </a:r>
            <a:r>
              <a:rPr lang="en-US" sz="2400" dirty="0" smtClean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?</a:t>
            </a:r>
            <a:endParaRPr lang="en-US" sz="2400" dirty="0">
              <a:solidFill>
                <a:srgbClr val="FF0000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7490" y="5223803"/>
            <a:ext cx="4117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Context</a:t>
            </a:r>
            <a:r>
              <a:rPr lang="en-US" sz="2000" dirty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Is context still valuable?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43456" y="5845744"/>
            <a:ext cx="4105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Resolution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 Any surprises here?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99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Context in Human Vision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592" y="1371602"/>
            <a:ext cx="8548816" cy="3796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5473" y="1371602"/>
            <a:ext cx="19511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Bounding box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8304" y="5523471"/>
            <a:ext cx="522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3X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3654" y="5523471"/>
            <a:ext cx="10503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300 </a:t>
            </a:r>
            <a:r>
              <a:rPr lang="en-US" dirty="0" err="1" smtClean="0">
                <a:latin typeface="Copperplate Gothic Bold" charset="0"/>
                <a:ea typeface="Copperplate Gothic Bold" charset="0"/>
                <a:cs typeface="Copperplate Gothic Bold" charset="0"/>
              </a:rPr>
              <a:t>px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3027" y="5522786"/>
            <a:ext cx="489589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Greater context improves accuracy for small faces.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57385" y="6036691"/>
            <a:ext cx="767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Simulate similar behavior with “</a:t>
            </a:r>
            <a:r>
              <a:rPr lang="en-US" dirty="0" err="1" smtClean="0">
                <a:latin typeface="Copperplate Gothic Bold" charset="0"/>
                <a:ea typeface="Copperplate Gothic Bold" charset="0"/>
                <a:cs typeface="Copperplate Gothic Bold" charset="0"/>
              </a:rPr>
              <a:t>hypercolumn</a:t>
            </a:r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” features!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5647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P. Hu, D.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Ramanan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, “Finding Tiny Faces”, CVPR 2017.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err="1" smtClean="0">
                <a:latin typeface="Copperplate Gothic Bold" charset="0"/>
                <a:ea typeface="Copperplate Gothic Bold" charset="0"/>
                <a:cs typeface="Copperplate Gothic Bold" charset="0"/>
              </a:rPr>
              <a:t>Hypercolumn</a:t>
            </a:r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 Features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4469"/>
            <a:ext cx="7656377" cy="515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1125" y="1873391"/>
            <a:ext cx="37935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Vector </a:t>
            </a:r>
            <a:r>
              <a:rPr lang="en-US" smtClean="0">
                <a:latin typeface="Copperplate Gothic Bold" charset="0"/>
                <a:ea typeface="Copperplate Gothic Bold" charset="0"/>
                <a:cs typeface="Copperplate Gothic Bold" charset="0"/>
              </a:rPr>
              <a:t>of activations of all CNN units above a pixel</a:t>
            </a:r>
            <a:endParaRPr lang="en-US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778" y="4547286"/>
            <a:ext cx="13301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Finer details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504059"/>
            <a:ext cx="22090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Semantic information</a:t>
            </a:r>
            <a:endParaRPr lang="en-US"/>
          </a:p>
        </p:txBody>
      </p:sp>
      <p:cxnSp>
        <p:nvCxnSpPr>
          <p:cNvPr id="10" name="Curved Connector 9"/>
          <p:cNvCxnSpPr>
            <a:stCxn id="8" idx="3"/>
          </p:cNvCxnSpPr>
          <p:nvPr/>
        </p:nvCxnSpPr>
        <p:spPr>
          <a:xfrm>
            <a:off x="3047203" y="1688725"/>
            <a:ext cx="499186" cy="507831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7" idx="1"/>
          </p:cNvCxnSpPr>
          <p:nvPr/>
        </p:nvCxnSpPr>
        <p:spPr>
          <a:xfrm rot="10800000" flipV="1">
            <a:off x="5535828" y="4731952"/>
            <a:ext cx="1556951" cy="184666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7203" y="6583576"/>
            <a:ext cx="9242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Hariharan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 et al., “</a:t>
            </a:r>
            <a:r>
              <a:rPr lang="en-US" sz="1200" dirty="0" err="1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Hypercolumns</a:t>
            </a:r>
            <a:r>
              <a:rPr lang="en-US" sz="1200" dirty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 for Object Segmentation and Fine-grained 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Localization”, CVPR 2015.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Improvement with Context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9888" b="45088"/>
          <a:stretch/>
        </p:blipFill>
        <p:spPr>
          <a:xfrm>
            <a:off x="3177014" y="1212400"/>
            <a:ext cx="2524015" cy="31001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98854" y="2434281"/>
            <a:ext cx="32374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18.9% improvement with 291x291 features </a:t>
            </a:r>
          </a:p>
          <a:p>
            <a:pPr algn="ctr"/>
            <a:r>
              <a:rPr lang="en-US" sz="1400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(as compared to 27x27)</a:t>
            </a:r>
            <a:endParaRPr lang="en-US" sz="1400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747" y="1212400"/>
            <a:ext cx="25949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Higher layers have larger </a:t>
            </a:r>
            <a:r>
              <a:rPr lang="en-US" smtClean="0"/>
              <a:t>receptive fields.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68666" y="1535565"/>
            <a:ext cx="23781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4205" y="5177484"/>
            <a:ext cx="247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1.5% improvement with added context</a:t>
            </a:r>
            <a:endParaRPr lang="en-US" sz="1600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131" r="54741" b="45380"/>
          <a:stretch/>
        </p:blipFill>
        <p:spPr>
          <a:xfrm>
            <a:off x="5695879" y="1212400"/>
            <a:ext cx="1184190" cy="3083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6437" r="31892" b="45015"/>
          <a:stretch/>
        </p:blipFill>
        <p:spPr>
          <a:xfrm>
            <a:off x="6880069" y="1212400"/>
            <a:ext cx="1816443" cy="3104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8919" t="97" b="45058"/>
          <a:stretch/>
        </p:blipFill>
        <p:spPr>
          <a:xfrm>
            <a:off x="8696512" y="1216180"/>
            <a:ext cx="2605216" cy="30963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54768" r="31032"/>
          <a:stretch/>
        </p:blipFill>
        <p:spPr>
          <a:xfrm>
            <a:off x="3053444" y="4296032"/>
            <a:ext cx="5781001" cy="25536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9018" t="54985"/>
          <a:stretch/>
        </p:blipFill>
        <p:spPr>
          <a:xfrm>
            <a:off x="8836950" y="4302157"/>
            <a:ext cx="2596978" cy="25413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197199"/>
            <a:ext cx="275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P. Hu, D.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Ramanan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, “Finding Tiny Faces”, CVPR 2017.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3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Improvement with Context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850" y="1832499"/>
            <a:ext cx="8784651" cy="4259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281" y="2977985"/>
            <a:ext cx="3101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Context is important, but </a:t>
            </a:r>
            <a:r>
              <a:rPr lang="en-US" smtClean="0">
                <a:latin typeface="Copperplate Gothic Bold" charset="0"/>
                <a:ea typeface="Copperplate Gothic Bold" charset="0"/>
                <a:cs typeface="Copperplate Gothic Bold" charset="0"/>
              </a:rPr>
              <a:t>foveal structure is important too!</a:t>
            </a:r>
            <a:endParaRPr lang="en-US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280" y="4337225"/>
            <a:ext cx="314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 small faces, using only large templates degrades accuracy.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5647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P. Hu, D.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Ramanan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, “Finding Tiny Faces”, CVPR 2017.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Copperplate Gothic Bold" charset="0"/>
                <a:ea typeface="Copperplate Gothic Bold" charset="0"/>
                <a:cs typeface="Copperplate Gothic Bold" charset="0"/>
              </a:rPr>
              <a:t>Resolution</a:t>
            </a:r>
            <a:endParaRPr lang="en-US" dirty="0"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4232" y="1445740"/>
            <a:ext cx="944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 What </a:t>
            </a:r>
            <a:r>
              <a:rPr lang="en-US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if </a:t>
            </a:r>
            <a:r>
              <a:rPr lang="en-US" smtClean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we train </a:t>
            </a:r>
            <a:r>
              <a:rPr lang="en-US" dirty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a template whose size intentionally differs </a:t>
            </a:r>
            <a:r>
              <a:rPr lang="en-US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from </a:t>
            </a:r>
            <a:r>
              <a:rPr lang="en-US" smtClean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the target </a:t>
            </a:r>
            <a:r>
              <a:rPr lang="en-US" dirty="0">
                <a:solidFill>
                  <a:srgbClr val="FF0000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object to be detected?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7215"/>
          <a:stretch/>
        </p:blipFill>
        <p:spPr>
          <a:xfrm>
            <a:off x="2385118" y="2092071"/>
            <a:ext cx="3175423" cy="4342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2563"/>
          <a:stretch/>
        </p:blipFill>
        <p:spPr>
          <a:xfrm>
            <a:off x="5560541" y="2092071"/>
            <a:ext cx="4262815" cy="4342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5647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Picture taken from: P. Hu, D. </a:t>
            </a:r>
            <a:r>
              <a:rPr lang="en-US" sz="1200" dirty="0" err="1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Ramanan</a:t>
            </a:r>
            <a:r>
              <a:rPr lang="en-US" sz="1200" dirty="0" smtClean="0">
                <a:latin typeface="Ubuntu Mono derivative Powerline" charset="0"/>
                <a:ea typeface="Ubuntu Mono derivative Powerline" charset="0"/>
                <a:cs typeface="Ubuntu Mono derivative Powerline" charset="0"/>
              </a:rPr>
              <a:t>, “Finding Tiny Faces”, CVPR 2017.</a:t>
            </a:r>
            <a:endParaRPr lang="en-US" sz="1200" dirty="0">
              <a:latin typeface="Ubuntu Mono derivative Powerline" charset="0"/>
              <a:ea typeface="Ubuntu Mono derivative Powerline" charset="0"/>
              <a:cs typeface="Ubuntu Mono derivative Powerli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611</Words>
  <Application>Microsoft Macintosh PowerPoint</Application>
  <PresentationFormat>Widescreen</PresentationFormat>
  <Paragraphs>72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Calibri Light</vt:lpstr>
      <vt:lpstr>Copperplate Gothic Bold</vt:lpstr>
      <vt:lpstr>Mangal</vt:lpstr>
      <vt:lpstr>Ubuntu Mono derivative Powerline</vt:lpstr>
      <vt:lpstr>Arial</vt:lpstr>
      <vt:lpstr>Office Theme</vt:lpstr>
      <vt:lpstr>Finding Tiny Faces</vt:lpstr>
      <vt:lpstr>Problem</vt:lpstr>
      <vt:lpstr>Highlights</vt:lpstr>
      <vt:lpstr>Context and Resolution</vt:lpstr>
      <vt:lpstr>Context in Human Vision</vt:lpstr>
      <vt:lpstr>Hypercolumn Features</vt:lpstr>
      <vt:lpstr>Improvement with Context</vt:lpstr>
      <vt:lpstr>Improvement with Context</vt:lpstr>
      <vt:lpstr>Resolution</vt:lpstr>
      <vt:lpstr>But why?</vt:lpstr>
      <vt:lpstr>Architecture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Tiny Faces</dc:title>
  <dc:creator>Narula, Lakshay</dc:creator>
  <cp:lastModifiedBy>Narula, Lakshay</cp:lastModifiedBy>
  <cp:revision>28</cp:revision>
  <dcterms:created xsi:type="dcterms:W3CDTF">2017-10-22T20:59:30Z</dcterms:created>
  <dcterms:modified xsi:type="dcterms:W3CDTF">2017-10-31T02:45:40Z</dcterms:modified>
</cp:coreProperties>
</file>