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87" r:id="rId3"/>
    <p:sldId id="289" r:id="rId4"/>
    <p:sldId id="291" r:id="rId5"/>
    <p:sldId id="292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293" r:id="rId27"/>
    <p:sldId id="304" r:id="rId28"/>
    <p:sldId id="294" r:id="rId29"/>
    <p:sldId id="296" r:id="rId30"/>
    <p:sldId id="297" r:id="rId31"/>
    <p:sldId id="298" r:id="rId32"/>
    <p:sldId id="299" r:id="rId33"/>
    <p:sldId id="312" r:id="rId34"/>
    <p:sldId id="301" r:id="rId35"/>
    <p:sldId id="302" r:id="rId36"/>
    <p:sldId id="303" r:id="rId37"/>
    <p:sldId id="31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07" r:id="rId46"/>
    <p:sldId id="305" r:id="rId47"/>
    <p:sldId id="306" r:id="rId48"/>
    <p:sldId id="308" r:id="rId49"/>
    <p:sldId id="309" r:id="rId50"/>
    <p:sldId id="314" r:id="rId51"/>
    <p:sldId id="28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80970-169C-4168-AE48-B817F4D9AAE4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26168-54A9-4BA1-A80F-BF703B160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C01C-6EEC-4630-BD9B-8CDCE9D88E6F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83E7-FF16-4C95-8275-403E89DA8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C01C-6EEC-4630-BD9B-8CDCE9D88E6F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83E7-FF16-4C95-8275-403E89DA8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C01C-6EEC-4630-BD9B-8CDCE9D88E6F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83E7-FF16-4C95-8275-403E89DA8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C01C-6EEC-4630-BD9B-8CDCE9D88E6F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83E7-FF16-4C95-8275-403E89DA8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C01C-6EEC-4630-BD9B-8CDCE9D88E6F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83E7-FF16-4C95-8275-403E89DA8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C01C-6EEC-4630-BD9B-8CDCE9D88E6F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83E7-FF16-4C95-8275-403E89DA8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C01C-6EEC-4630-BD9B-8CDCE9D88E6F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83E7-FF16-4C95-8275-403E89DA8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C01C-6EEC-4630-BD9B-8CDCE9D88E6F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83E7-FF16-4C95-8275-403E89DA8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C01C-6EEC-4630-BD9B-8CDCE9D88E6F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83E7-FF16-4C95-8275-403E89DA8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C01C-6EEC-4630-BD9B-8CDCE9D88E6F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83E7-FF16-4C95-8275-403E89DA8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C01C-6EEC-4630-BD9B-8CDCE9D88E6F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83E7-FF16-4C95-8275-403E89DA8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FC01C-6EEC-4630-BD9B-8CDCE9D88E6F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D83E7-FF16-4C95-8275-403E89DA84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3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6.png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Active Object Recognition using Vocabulary Trees</a:t>
            </a:r>
            <a:br>
              <a:rPr lang="en-US" dirty="0" smtClean="0"/>
            </a:br>
            <a:r>
              <a:rPr lang="en-US" sz="2200" dirty="0" smtClean="0"/>
              <a:t>Natasha </a:t>
            </a:r>
            <a:r>
              <a:rPr lang="en-US" sz="2200" dirty="0" err="1" smtClean="0"/>
              <a:t>Govender</a:t>
            </a:r>
            <a:r>
              <a:rPr lang="en-US" sz="2200" dirty="0" smtClean="0"/>
              <a:t>, Jonathan </a:t>
            </a:r>
            <a:r>
              <a:rPr lang="en-US" sz="2200" dirty="0" err="1" smtClean="0"/>
              <a:t>Claassens</a:t>
            </a:r>
            <a:r>
              <a:rPr lang="en-US" sz="2200" dirty="0" smtClean="0"/>
              <a:t>, Philip </a:t>
            </a:r>
            <a:r>
              <a:rPr lang="en-US" sz="2200" dirty="0" err="1" smtClean="0"/>
              <a:t>Torr</a:t>
            </a:r>
            <a:r>
              <a:rPr lang="en-US" sz="2200" dirty="0" smtClean="0"/>
              <a:t>, Jonathan </a:t>
            </a:r>
            <a:r>
              <a:rPr lang="en-US" sz="2200" dirty="0" err="1" smtClean="0"/>
              <a:t>Warrell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7010400" cy="1752600"/>
          </a:xfrm>
        </p:spPr>
        <p:txBody>
          <a:bodyPr>
            <a:normAutofit/>
          </a:bodyPr>
          <a:lstStyle/>
          <a:p>
            <a:pPr algn="r"/>
            <a:endParaRPr lang="en-US" sz="2500" dirty="0" smtClean="0">
              <a:solidFill>
                <a:schemeClr val="tx1"/>
              </a:solidFill>
            </a:endParaRPr>
          </a:p>
          <a:p>
            <a:r>
              <a:rPr lang="en-US" sz="2500" dirty="0" smtClean="0">
                <a:solidFill>
                  <a:schemeClr val="tx1"/>
                </a:solidFill>
              </a:rPr>
              <a:t>Presented by: Manu Agarwal</a:t>
            </a:r>
            <a:endParaRPr lang="en-US" sz="25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1870" y="5029200"/>
            <a:ext cx="2340260" cy="10668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the COIL dataset</a:t>
            </a:r>
            <a:endParaRPr lang="en-US" dirty="0"/>
          </a:p>
        </p:txBody>
      </p:sp>
      <p:pic>
        <p:nvPicPr>
          <p:cNvPr id="1026" name="Picture 2" descr="D:\coil-100\coil-100\obj14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76600" y="2209800"/>
            <a:ext cx="2538412" cy="2538412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the COIL dataset</a:t>
            </a:r>
            <a:endParaRPr lang="en-US" dirty="0"/>
          </a:p>
        </p:txBody>
      </p:sp>
      <p:pic>
        <p:nvPicPr>
          <p:cNvPr id="1026" name="Picture 2" descr="D:\coil-100\coil-100\obj14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76600" y="2209800"/>
            <a:ext cx="2538412" cy="2538412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the COIL dataset</a:t>
            </a:r>
            <a:endParaRPr lang="en-US" dirty="0"/>
          </a:p>
        </p:txBody>
      </p:sp>
      <p:pic>
        <p:nvPicPr>
          <p:cNvPr id="1026" name="Picture 2" descr="D:\coil-100\coil-100\obj14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76600" y="2209800"/>
            <a:ext cx="2538412" cy="2538412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the COIL dataset</a:t>
            </a:r>
            <a:endParaRPr lang="en-US" dirty="0"/>
          </a:p>
        </p:txBody>
      </p:sp>
      <p:pic>
        <p:nvPicPr>
          <p:cNvPr id="1026" name="Picture 2" descr="D:\coil-100\coil-100\obj14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76600" y="2209800"/>
            <a:ext cx="2538412" cy="2538412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the COIL dataset</a:t>
            </a:r>
            <a:endParaRPr lang="en-US" dirty="0"/>
          </a:p>
        </p:txBody>
      </p:sp>
      <p:pic>
        <p:nvPicPr>
          <p:cNvPr id="1026" name="Picture 2" descr="D:\coil-100\coil-100\obj14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76600" y="2209800"/>
            <a:ext cx="2538412" cy="2538412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the COIL dataset</a:t>
            </a:r>
            <a:endParaRPr lang="en-US" dirty="0"/>
          </a:p>
        </p:txBody>
      </p:sp>
      <p:pic>
        <p:nvPicPr>
          <p:cNvPr id="1026" name="Picture 2" descr="D:\coil-100\coil-100\obj14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76600" y="2209800"/>
            <a:ext cx="2538412" cy="2538412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the COIL dataset</a:t>
            </a:r>
            <a:endParaRPr lang="en-US" dirty="0"/>
          </a:p>
        </p:txBody>
      </p:sp>
      <p:pic>
        <p:nvPicPr>
          <p:cNvPr id="1026" name="Picture 2" descr="D:\coil-100\coil-100\obj14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76600" y="2209800"/>
            <a:ext cx="2538412" cy="2538412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the COIL dataset</a:t>
            </a:r>
            <a:endParaRPr lang="en-US" dirty="0"/>
          </a:p>
        </p:txBody>
      </p:sp>
      <p:pic>
        <p:nvPicPr>
          <p:cNvPr id="1026" name="Picture 2" descr="D:\coil-100\coil-100\obj14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76600" y="2209800"/>
            <a:ext cx="2538412" cy="2538412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the COIL dataset</a:t>
            </a:r>
            <a:endParaRPr lang="en-US" dirty="0"/>
          </a:p>
        </p:txBody>
      </p:sp>
      <p:pic>
        <p:nvPicPr>
          <p:cNvPr id="1026" name="Picture 2" descr="D:\coil-100\coil-100\obj14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76600" y="2209800"/>
            <a:ext cx="2538412" cy="2538412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the COIL dataset</a:t>
            </a:r>
            <a:endParaRPr lang="en-US" dirty="0"/>
          </a:p>
        </p:txBody>
      </p:sp>
      <p:pic>
        <p:nvPicPr>
          <p:cNvPr id="1026" name="Picture 2" descr="D:\coil-100\coil-100\obj14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76600" y="2209800"/>
            <a:ext cx="2538412" cy="2538412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Particulars of the experiment</a:t>
            </a:r>
          </a:p>
          <a:p>
            <a:r>
              <a:rPr lang="en-US" dirty="0" smtClean="0"/>
              <a:t>Comparing uniqueness scores</a:t>
            </a:r>
          </a:p>
          <a:p>
            <a:pPr>
              <a:buNone/>
            </a:pPr>
            <a:r>
              <a:rPr lang="en-US" dirty="0" smtClean="0"/>
              <a:t>	-	Intra-class variation</a:t>
            </a:r>
          </a:p>
          <a:p>
            <a:pPr>
              <a:buNone/>
            </a:pPr>
            <a:r>
              <a:rPr lang="en-US" dirty="0" smtClean="0"/>
              <a:t>	-	Inter-class </a:t>
            </a:r>
            <a:r>
              <a:rPr lang="en-US" dirty="0" smtClean="0"/>
              <a:t>variation</a:t>
            </a:r>
          </a:p>
          <a:p>
            <a:r>
              <a:rPr lang="en-US" dirty="0" err="1" smtClean="0"/>
              <a:t>Textureness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uniqueness</a:t>
            </a:r>
          </a:p>
          <a:p>
            <a:pPr>
              <a:buNone/>
            </a:pPr>
            <a:r>
              <a:rPr lang="en-US" dirty="0" smtClean="0"/>
              <a:t>	-	Intra-class variation</a:t>
            </a:r>
          </a:p>
          <a:p>
            <a:pPr>
              <a:buNone/>
            </a:pPr>
            <a:r>
              <a:rPr lang="en-US" dirty="0" smtClean="0"/>
              <a:t>	-	Inter-class </a:t>
            </a:r>
            <a:r>
              <a:rPr lang="en-US" dirty="0" smtClean="0"/>
              <a:t>variation</a:t>
            </a:r>
            <a:endParaRPr lang="en-US" dirty="0" smtClean="0"/>
          </a:p>
          <a:p>
            <a:r>
              <a:rPr lang="en-US" dirty="0" smtClean="0"/>
              <a:t>Using entropy instead of </a:t>
            </a:r>
            <a:r>
              <a:rPr lang="en-US" dirty="0" err="1" smtClean="0"/>
              <a:t>tf-idf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</a:t>
            </a:r>
            <a:r>
              <a:rPr lang="en-US" dirty="0" smtClean="0"/>
              <a:t>	Intra-class variation</a:t>
            </a:r>
          </a:p>
          <a:p>
            <a:pPr>
              <a:buNone/>
            </a:pPr>
            <a:r>
              <a:rPr lang="en-US" dirty="0" smtClean="0"/>
              <a:t>	-	Inter-class </a:t>
            </a:r>
            <a:r>
              <a:rPr lang="en-US" dirty="0" smtClean="0"/>
              <a:t>variation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the COIL dataset</a:t>
            </a:r>
            <a:endParaRPr lang="en-US" dirty="0"/>
          </a:p>
        </p:txBody>
      </p:sp>
      <p:pic>
        <p:nvPicPr>
          <p:cNvPr id="1026" name="Picture 2" descr="D:\coil-100\coil-100\obj14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76600" y="2209800"/>
            <a:ext cx="2538412" cy="2538412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the COIL dataset</a:t>
            </a:r>
            <a:endParaRPr lang="en-US" dirty="0"/>
          </a:p>
        </p:txBody>
      </p:sp>
      <p:pic>
        <p:nvPicPr>
          <p:cNvPr id="1026" name="Picture 2" descr="D:\coil-100\coil-100\obj14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76600" y="2209800"/>
            <a:ext cx="2538412" cy="2538412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the COIL dataset</a:t>
            </a:r>
            <a:endParaRPr lang="en-US" dirty="0"/>
          </a:p>
        </p:txBody>
      </p:sp>
      <p:pic>
        <p:nvPicPr>
          <p:cNvPr id="1026" name="Picture 2" descr="D:\coil-100\coil-100\obj14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76600" y="2209800"/>
            <a:ext cx="2538412" cy="2538412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the COIL dataset</a:t>
            </a:r>
            <a:endParaRPr lang="en-US" dirty="0"/>
          </a:p>
        </p:txBody>
      </p:sp>
      <p:pic>
        <p:nvPicPr>
          <p:cNvPr id="1026" name="Picture 2" descr="D:\coil-100\coil-100\obj14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76600" y="2209800"/>
            <a:ext cx="2538412" cy="2538412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the COIL dataset</a:t>
            </a:r>
            <a:endParaRPr lang="en-US" dirty="0"/>
          </a:p>
        </p:txBody>
      </p:sp>
      <p:pic>
        <p:nvPicPr>
          <p:cNvPr id="1026" name="Picture 2" descr="D:\coil-100\coil-100\obj14_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209800"/>
            <a:ext cx="2538412" cy="25384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of 100 objects imaged at every 5 degrees</a:t>
            </a:r>
          </a:p>
          <a:p>
            <a:endParaRPr lang="en-US" dirty="0" smtClean="0"/>
          </a:p>
          <a:p>
            <a:r>
              <a:rPr lang="en-US" dirty="0" smtClean="0"/>
              <a:t>Used 20 different objects imaged at every 20 degrees</a:t>
            </a:r>
          </a:p>
          <a:p>
            <a:endParaRPr lang="en-US" dirty="0" smtClean="0"/>
          </a:p>
          <a:p>
            <a:r>
              <a:rPr lang="en-US" dirty="0" smtClean="0"/>
              <a:t>Images captured around the y-axis (1 </a:t>
            </a:r>
            <a:r>
              <a:rPr lang="en-US" dirty="0" err="1" smtClean="0"/>
              <a:t>DoF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Particulars of the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k=2</a:t>
            </a:r>
          </a:p>
          <a:p>
            <a:endParaRPr lang="en-US" dirty="0" smtClean="0"/>
          </a:p>
          <a:p>
            <a:r>
              <a:rPr lang="en-US" dirty="0" smtClean="0"/>
              <a:t>20 diverse object categories</a:t>
            </a:r>
          </a:p>
          <a:p>
            <a:endParaRPr lang="en-US" dirty="0" smtClean="0"/>
          </a:p>
          <a:p>
            <a:r>
              <a:rPr lang="en-US" dirty="0" err="1" smtClean="0"/>
              <a:t>tf-idf</a:t>
            </a:r>
            <a:r>
              <a:rPr lang="en-US" dirty="0" smtClean="0"/>
              <a:t>		          ; entropy</a:t>
            </a:r>
          </a:p>
          <a:p>
            <a:endParaRPr lang="en-US" dirty="0" smtClean="0"/>
          </a:p>
          <a:p>
            <a:r>
              <a:rPr lang="en-US" dirty="0" smtClean="0"/>
              <a:t>SIFT </a:t>
            </a:r>
            <a:r>
              <a:rPr lang="en-US" dirty="0" smtClean="0"/>
              <a:t>descriptors</a:t>
            </a:r>
            <a:endParaRPr lang="en-US" dirty="0"/>
          </a:p>
        </p:txBody>
      </p:sp>
      <p:pic>
        <p:nvPicPr>
          <p:cNvPr id="4098" name="Picture 2" descr="C:\Users\Manu Agarwal\Documents\Visual Recognition\week 10\fi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733800"/>
            <a:ext cx="2362200" cy="1038799"/>
          </a:xfrm>
          <a:prstGeom prst="rect">
            <a:avLst/>
          </a:prstGeom>
          <a:noFill/>
        </p:spPr>
      </p:pic>
      <p:pic>
        <p:nvPicPr>
          <p:cNvPr id="4100" name="Picture 4" descr="C:\Users\Manu Agarwal\Documents\Visual Recognition\week 10\fi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962400"/>
            <a:ext cx="2951747" cy="609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Tree</a:t>
            </a:r>
            <a:endParaRPr lang="en-US" dirty="0"/>
          </a:p>
        </p:txBody>
      </p:sp>
      <p:pic>
        <p:nvPicPr>
          <p:cNvPr id="7170" name="Picture 2" descr="C:\Users\Manu Agarwal\Documents\Visual Recognition\week 10\tre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8200" y="1371600"/>
            <a:ext cx="10587236" cy="5105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Intra-class variation</a:t>
            </a:r>
            <a:endParaRPr lang="en-US" dirty="0"/>
          </a:p>
        </p:txBody>
      </p:sp>
      <p:pic>
        <p:nvPicPr>
          <p:cNvPr id="5122" name="Picture 2" descr="C:\Users\Manu Agarwal\Documents\Visual Recognition\week 10\images1\1\obj1_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2209800" cy="2209800"/>
          </a:xfrm>
          <a:prstGeom prst="rect">
            <a:avLst/>
          </a:prstGeom>
          <a:noFill/>
        </p:spPr>
      </p:pic>
      <p:pic>
        <p:nvPicPr>
          <p:cNvPr id="5123" name="Picture 3" descr="C:\Users\Manu Agarwal\Documents\Visual Recognition\week 10\images1\1\obj1__1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133600"/>
            <a:ext cx="2209800" cy="2209800"/>
          </a:xfrm>
          <a:prstGeom prst="rect">
            <a:avLst/>
          </a:prstGeom>
          <a:noFill/>
        </p:spPr>
      </p:pic>
      <p:pic>
        <p:nvPicPr>
          <p:cNvPr id="5124" name="Picture 4" descr="C:\Users\Manu Agarwal\Documents\Visual Recognition\week 10\images1\1\obj1__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133600"/>
            <a:ext cx="2209800" cy="2209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19400" y="30435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3048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4800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120.21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4800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125.74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4800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173.41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Intra-class variation</a:t>
            </a:r>
            <a:endParaRPr lang="en-US" dirty="0"/>
          </a:p>
        </p:txBody>
      </p:sp>
      <p:pic>
        <p:nvPicPr>
          <p:cNvPr id="5122" name="Picture 2" descr="C:\Users\Manu Agarwal\Documents\Visual Recognition\week 10\images1\1\obj1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1000" y="2133600"/>
            <a:ext cx="2209800" cy="2209800"/>
          </a:xfrm>
          <a:prstGeom prst="rect">
            <a:avLst/>
          </a:prstGeom>
          <a:noFill/>
        </p:spPr>
      </p:pic>
      <p:pic>
        <p:nvPicPr>
          <p:cNvPr id="5123" name="Picture 3" descr="C:\Users\Manu Agarwal\Documents\Visual Recognition\week 10\images1\1\obj1__10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24600" y="2133600"/>
            <a:ext cx="2209800" cy="2209800"/>
          </a:xfrm>
          <a:prstGeom prst="rect">
            <a:avLst/>
          </a:prstGeom>
          <a:noFill/>
        </p:spPr>
      </p:pic>
      <p:pic>
        <p:nvPicPr>
          <p:cNvPr id="5124" name="Picture 4" descr="C:\Users\Manu Agarwal\Documents\Visual Recognition\week 10\images1\1\obj1__28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52800" y="2133600"/>
            <a:ext cx="2209800" cy="2209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19400" y="30435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3048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4800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67.70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4800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125.74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4800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145.08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Selector Component</a:t>
            </a:r>
            <a:endParaRPr lang="en-US" sz="3400" dirty="0"/>
          </a:p>
        </p:txBody>
      </p:sp>
      <p:sp>
        <p:nvSpPr>
          <p:cNvPr id="5" name="Right Arrow 4"/>
          <p:cNvSpPr/>
          <p:nvPr/>
        </p:nvSpPr>
        <p:spPr>
          <a:xfrm>
            <a:off x="2514600" y="3352800"/>
            <a:ext cx="838200" cy="22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5200" y="3200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Features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>
            <a:off x="4953000" y="3352800"/>
            <a:ext cx="838200" cy="22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anu Agarwal\Documents\Visual Recognition\week 10\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95600"/>
            <a:ext cx="1628210" cy="1295400"/>
          </a:xfrm>
          <a:prstGeom prst="rect">
            <a:avLst/>
          </a:prstGeom>
          <a:noFill/>
        </p:spPr>
      </p:pic>
      <p:pic>
        <p:nvPicPr>
          <p:cNvPr id="1027" name="Picture 3" descr="C:\Users\Manu Agarwal\Documents\Visual Recognition\week 10\tre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590800"/>
            <a:ext cx="3160369" cy="1524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Intra-class variation</a:t>
            </a:r>
            <a:endParaRPr lang="en-US" dirty="0"/>
          </a:p>
        </p:txBody>
      </p:sp>
      <p:pic>
        <p:nvPicPr>
          <p:cNvPr id="5122" name="Picture 2" descr="C:\Users\Manu Agarwal\Documents\Visual Recognition\week 10\images1\1\obj1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1000" y="2133600"/>
            <a:ext cx="2209800" cy="2209800"/>
          </a:xfrm>
          <a:prstGeom prst="rect">
            <a:avLst/>
          </a:prstGeom>
          <a:noFill/>
        </p:spPr>
      </p:pic>
      <p:pic>
        <p:nvPicPr>
          <p:cNvPr id="5123" name="Picture 3" descr="C:\Users\Manu Agarwal\Documents\Visual Recognition\week 10\images1\1\obj1__10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24600" y="2133600"/>
            <a:ext cx="2209800" cy="2209800"/>
          </a:xfrm>
          <a:prstGeom prst="rect">
            <a:avLst/>
          </a:prstGeom>
          <a:noFill/>
        </p:spPr>
      </p:pic>
      <p:pic>
        <p:nvPicPr>
          <p:cNvPr id="5124" name="Picture 4" descr="C:\Users\Manu Agarwal\Documents\Visual Recognition\week 10\images1\1\obj1__28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52800" y="2133600"/>
            <a:ext cx="2209800" cy="2209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19400" y="30435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3048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4800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149.92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4800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169.27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4800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183.78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Intra-class variation</a:t>
            </a:r>
            <a:endParaRPr lang="en-US" dirty="0"/>
          </a:p>
        </p:txBody>
      </p:sp>
      <p:pic>
        <p:nvPicPr>
          <p:cNvPr id="5122" name="Picture 2" descr="C:\Users\Manu Agarwal\Documents\Visual Recognition\week 10\images1\1\obj1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1000" y="2133600"/>
            <a:ext cx="2209800" cy="2209800"/>
          </a:xfrm>
          <a:prstGeom prst="rect">
            <a:avLst/>
          </a:prstGeom>
          <a:noFill/>
        </p:spPr>
      </p:pic>
      <p:pic>
        <p:nvPicPr>
          <p:cNvPr id="5123" name="Picture 3" descr="C:\Users\Manu Agarwal\Documents\Visual Recognition\week 10\images1\1\obj1__10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24600" y="2133600"/>
            <a:ext cx="2209800" cy="2209800"/>
          </a:xfrm>
          <a:prstGeom prst="rect">
            <a:avLst/>
          </a:prstGeom>
          <a:noFill/>
        </p:spPr>
      </p:pic>
      <p:pic>
        <p:nvPicPr>
          <p:cNvPr id="5124" name="Picture 4" descr="C:\Users\Manu Agarwal\Documents\Visual Recognition\week 10\images1\1\obj1__28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52800" y="2133600"/>
            <a:ext cx="2209800" cy="2209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19400" y="30435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3048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4800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33.85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4800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98.22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4800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169.27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Intra-class variation</a:t>
            </a:r>
            <a:endParaRPr lang="en-US" dirty="0"/>
          </a:p>
        </p:txBody>
      </p:sp>
      <p:pic>
        <p:nvPicPr>
          <p:cNvPr id="5122" name="Picture 2" descr="C:\Users\Manu Agarwal\Documents\Visual Recognition\week 10\images1\1\obj1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1000" y="2133600"/>
            <a:ext cx="2209800" cy="2209800"/>
          </a:xfrm>
          <a:prstGeom prst="rect">
            <a:avLst/>
          </a:prstGeom>
          <a:noFill/>
        </p:spPr>
      </p:pic>
      <p:pic>
        <p:nvPicPr>
          <p:cNvPr id="5123" name="Picture 3" descr="C:\Users\Manu Agarwal\Documents\Visual Recognition\week 10\images1\1\obj1__10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24600" y="2133600"/>
            <a:ext cx="2209800" cy="2209800"/>
          </a:xfrm>
          <a:prstGeom prst="rect">
            <a:avLst/>
          </a:prstGeom>
          <a:noFill/>
        </p:spPr>
      </p:pic>
      <p:pic>
        <p:nvPicPr>
          <p:cNvPr id="5124" name="Picture 4" descr="C:\Users\Manu Agarwal\Documents\Visual Recognition\week 10\images1\1\obj1__28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52800" y="2133600"/>
            <a:ext cx="2209800" cy="2209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19400" y="30435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3048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4800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76.21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4800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101.22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4800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127.84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Close-up images are given higher uniqueness scores</a:t>
            </a:r>
          </a:p>
          <a:p>
            <a:endParaRPr lang="en-US" dirty="0" smtClean="0"/>
          </a:p>
          <a:p>
            <a:r>
              <a:rPr lang="en-US" dirty="0" smtClean="0"/>
              <a:t>Images with visible text are given higher uniqueness scores</a:t>
            </a:r>
          </a:p>
          <a:p>
            <a:endParaRPr lang="en-US" dirty="0" smtClean="0"/>
          </a:p>
          <a:p>
            <a:r>
              <a:rPr lang="en-US" dirty="0" smtClean="0"/>
              <a:t>Plain images such as those of onion are given low uniqueness scores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Inter-class variation</a:t>
            </a:r>
            <a:endParaRPr lang="en-US" dirty="0"/>
          </a:p>
        </p:txBody>
      </p:sp>
      <p:pic>
        <p:nvPicPr>
          <p:cNvPr id="5122" name="Picture 2" descr="C:\Users\Manu Agarwal\Documents\Visual Recognition\week 10\images1\1\obj1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1000" y="2133600"/>
            <a:ext cx="2209800" cy="2209800"/>
          </a:xfrm>
          <a:prstGeom prst="rect">
            <a:avLst/>
          </a:prstGeom>
          <a:noFill/>
        </p:spPr>
      </p:pic>
      <p:pic>
        <p:nvPicPr>
          <p:cNvPr id="5123" name="Picture 3" descr="C:\Users\Manu Agarwal\Documents\Visual Recognition\week 10\images1\1\obj1__10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24600" y="2133600"/>
            <a:ext cx="2209800" cy="2209800"/>
          </a:xfrm>
          <a:prstGeom prst="rect">
            <a:avLst/>
          </a:prstGeom>
          <a:noFill/>
        </p:spPr>
      </p:pic>
      <p:pic>
        <p:nvPicPr>
          <p:cNvPr id="5124" name="Picture 4" descr="C:\Users\Manu Agarwal\Documents\Visual Recognition\week 10\images1\1\obj1__28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52800" y="2133600"/>
            <a:ext cx="2209800" cy="2209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19400" y="30435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3048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4800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76.21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4800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145.08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4800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183.78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Inter-class variation</a:t>
            </a:r>
            <a:endParaRPr lang="en-US" dirty="0"/>
          </a:p>
        </p:txBody>
      </p:sp>
      <p:pic>
        <p:nvPicPr>
          <p:cNvPr id="5122" name="Picture 2" descr="C:\Users\Manu Agarwal\Documents\Visual Recognition\week 10\images1\1\obj1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1000" y="2133600"/>
            <a:ext cx="2209800" cy="2209800"/>
          </a:xfrm>
          <a:prstGeom prst="rect">
            <a:avLst/>
          </a:prstGeom>
          <a:noFill/>
        </p:spPr>
      </p:pic>
      <p:pic>
        <p:nvPicPr>
          <p:cNvPr id="5123" name="Picture 3" descr="C:\Users\Manu Agarwal\Documents\Visual Recognition\week 10\images1\1\obj1__10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24600" y="2133600"/>
            <a:ext cx="2209800" cy="2209800"/>
          </a:xfrm>
          <a:prstGeom prst="rect">
            <a:avLst/>
          </a:prstGeom>
          <a:noFill/>
        </p:spPr>
      </p:pic>
      <p:pic>
        <p:nvPicPr>
          <p:cNvPr id="5124" name="Picture 4" descr="C:\Users\Manu Agarwal\Documents\Visual Recognition\week 10\images1\1\obj1__28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52800" y="2133600"/>
            <a:ext cx="2209800" cy="2209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19400" y="30435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3048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4800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33.85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4800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76.21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4800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98.21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Inter-class variation</a:t>
            </a:r>
            <a:endParaRPr lang="en-US" dirty="0"/>
          </a:p>
        </p:txBody>
      </p:sp>
      <p:pic>
        <p:nvPicPr>
          <p:cNvPr id="5122" name="Picture 2" descr="C:\Users\Manu Agarwal\Documents\Visual Recognition\week 10\images1\1\obj1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1000" y="2133600"/>
            <a:ext cx="2209800" cy="2209800"/>
          </a:xfrm>
          <a:prstGeom prst="rect">
            <a:avLst/>
          </a:prstGeom>
          <a:noFill/>
        </p:spPr>
      </p:pic>
      <p:pic>
        <p:nvPicPr>
          <p:cNvPr id="5123" name="Picture 3" descr="C:\Users\Manu Agarwal\Documents\Visual Recognition\week 10\images1\1\obj1__10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24600" y="2133600"/>
            <a:ext cx="2209800" cy="2209800"/>
          </a:xfrm>
          <a:prstGeom prst="rect">
            <a:avLst/>
          </a:prstGeom>
          <a:noFill/>
        </p:spPr>
      </p:pic>
      <p:pic>
        <p:nvPicPr>
          <p:cNvPr id="5124" name="Picture 4" descr="C:\Users\Manu Agarwal\Documents\Visual Recognition\week 10\images1\1\obj1__28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52800" y="2133600"/>
            <a:ext cx="2209800" cy="2209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19400" y="30435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3048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4800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102.31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4800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324.03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4800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236.97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4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Images depicting the front view of the object are given higher scores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across classes</a:t>
            </a:r>
            <a:endParaRPr lang="en-US" dirty="0"/>
          </a:p>
        </p:txBody>
      </p:sp>
      <p:pic>
        <p:nvPicPr>
          <p:cNvPr id="1027" name="Picture 3" descr="C:\Users\Manu Agarwal\Documents\Visual Recognition\week 10\ba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99897"/>
            <a:ext cx="8780869" cy="5429503"/>
          </a:xfrm>
          <a:prstGeom prst="rect">
            <a:avLst/>
          </a:prstGeom>
          <a:noFill/>
        </p:spPr>
      </p:pic>
      <p:pic>
        <p:nvPicPr>
          <p:cNvPr id="1028" name="Picture 4" descr="D:\coil-100\coil-100\obj100__1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715000"/>
            <a:ext cx="838200" cy="838200"/>
          </a:xfrm>
          <a:prstGeom prst="rect">
            <a:avLst/>
          </a:prstGeom>
          <a:noFill/>
        </p:spPr>
      </p:pic>
      <p:pic>
        <p:nvPicPr>
          <p:cNvPr id="8" name="Picture 4" descr="D:\coil-100\coil-100\obj100__16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19400" y="5715000"/>
            <a:ext cx="838200" cy="838200"/>
          </a:xfrm>
          <a:prstGeom prst="rect">
            <a:avLst/>
          </a:prstGeom>
          <a:noFill/>
        </p:spPr>
      </p:pic>
      <p:pic>
        <p:nvPicPr>
          <p:cNvPr id="9" name="Picture 4" descr="D:\coil-100\coil-100\obj100__160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733800" y="5715000"/>
            <a:ext cx="838200" cy="838200"/>
          </a:xfrm>
          <a:prstGeom prst="rect">
            <a:avLst/>
          </a:prstGeom>
          <a:noFill/>
        </p:spPr>
      </p:pic>
      <p:pic>
        <p:nvPicPr>
          <p:cNvPr id="10" name="Picture 4" descr="D:\coil-100\coil-100\obj100__160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648200" y="5715000"/>
            <a:ext cx="838200" cy="838200"/>
          </a:xfrm>
          <a:prstGeom prst="rect">
            <a:avLst/>
          </a:prstGeom>
          <a:noFill/>
        </p:spPr>
      </p:pic>
      <p:pic>
        <p:nvPicPr>
          <p:cNvPr id="11" name="Picture 4" descr="D:\coil-100\coil-100\obj100__160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562600" y="5715000"/>
            <a:ext cx="838200" cy="838200"/>
          </a:xfrm>
          <a:prstGeom prst="rect">
            <a:avLst/>
          </a:prstGeom>
          <a:noFill/>
        </p:spPr>
      </p:pic>
      <p:pic>
        <p:nvPicPr>
          <p:cNvPr id="12" name="Picture 4" descr="D:\coil-100\coil-100\obj100__160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477000" y="57150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Comparing </a:t>
            </a:r>
            <a:r>
              <a:rPr lang="en-US" sz="3600" dirty="0" err="1" smtClean="0"/>
              <a:t>Textureness</a:t>
            </a:r>
            <a:r>
              <a:rPr lang="en-US" sz="3600" dirty="0" smtClean="0"/>
              <a:t> with uniqueness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Object Verification and Recognition</a:t>
            </a:r>
            <a:endParaRPr lang="en-US" sz="3400" dirty="0"/>
          </a:p>
        </p:txBody>
      </p:sp>
      <p:sp>
        <p:nvSpPr>
          <p:cNvPr id="5" name="Right Arrow 4"/>
          <p:cNvSpPr/>
          <p:nvPr/>
        </p:nvSpPr>
        <p:spPr>
          <a:xfrm>
            <a:off x="6324600" y="2476500"/>
            <a:ext cx="838200" cy="22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15200" y="23241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Features</a:t>
            </a:r>
            <a:endParaRPr lang="en-US" sz="2400" dirty="0"/>
          </a:p>
        </p:txBody>
      </p:sp>
      <p:pic>
        <p:nvPicPr>
          <p:cNvPr id="2050" name="Picture 2" descr="C:\Users\Manu Agarwal\Documents\Visual Recognition\week 10\images\4\obj100__1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790700"/>
            <a:ext cx="1485900" cy="14859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4648200" y="4762500"/>
            <a:ext cx="838200" cy="22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38800" y="46101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Features</a:t>
            </a:r>
            <a:endParaRPr lang="en-US" sz="2400" dirty="0"/>
          </a:p>
        </p:txBody>
      </p:sp>
      <p:pic>
        <p:nvPicPr>
          <p:cNvPr id="2051" name="Picture 3" descr="D:\coil-100\coil-100\obj100__2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7957" y="4090988"/>
            <a:ext cx="1471612" cy="1471612"/>
          </a:xfrm>
          <a:prstGeom prst="rect">
            <a:avLst/>
          </a:prstGeom>
          <a:noFill/>
        </p:spPr>
      </p:pic>
      <p:pic>
        <p:nvPicPr>
          <p:cNvPr id="15" name="Picture 3" descr="C:\Users\Manu Agarwal\Documents\Visual Recognition\week 10\tre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752600"/>
            <a:ext cx="3160369" cy="1524000"/>
          </a:xfrm>
          <a:prstGeom prst="rect">
            <a:avLst/>
          </a:prstGeom>
          <a:noFill/>
        </p:spPr>
      </p:pic>
      <p:sp>
        <p:nvSpPr>
          <p:cNvPr id="16" name="Right Arrow 15"/>
          <p:cNvSpPr/>
          <p:nvPr/>
        </p:nvSpPr>
        <p:spPr>
          <a:xfrm>
            <a:off x="3429000" y="2438400"/>
            <a:ext cx="838200" cy="22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-Down Arrow 18"/>
          <p:cNvSpPr/>
          <p:nvPr/>
        </p:nvSpPr>
        <p:spPr>
          <a:xfrm>
            <a:off x="1676400" y="3200400"/>
            <a:ext cx="304800" cy="9144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962400" y="3505200"/>
            <a:ext cx="838200" cy="22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791200" y="3352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Update belief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8.41813E-7 L -0.66667 -0.0057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" y="-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3506E-6 L -0.48334 -0.0057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9" grpId="0" animBg="1"/>
      <p:bldP spid="9" grpId="1" animBg="1"/>
      <p:bldP spid="10" grpId="0"/>
      <p:bldP spid="10" grpId="1"/>
      <p:bldP spid="16" grpId="0" animBg="1"/>
      <p:bldP spid="16" grpId="1" animBg="1"/>
      <p:bldP spid="19" grpId="0" animBg="1"/>
      <p:bldP spid="20" grpId="1" animBg="1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Comparing </a:t>
            </a:r>
            <a:r>
              <a:rPr lang="en-US" sz="3600" dirty="0" err="1" smtClean="0"/>
              <a:t>Textureness</a:t>
            </a:r>
            <a:r>
              <a:rPr lang="en-US" sz="3600" dirty="0" smtClean="0"/>
              <a:t> with uniqueness</a:t>
            </a:r>
            <a:endParaRPr lang="en-US" sz="3600" dirty="0"/>
          </a:p>
        </p:txBody>
      </p:sp>
      <p:pic>
        <p:nvPicPr>
          <p:cNvPr id="5122" name="Picture 2" descr="C:\Users\Manu Agarwal\Documents\Visual Recognition\week 10\images1\1\obj1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" y="1607403"/>
            <a:ext cx="1447800" cy="1447800"/>
          </a:xfrm>
          <a:prstGeom prst="rect">
            <a:avLst/>
          </a:prstGeom>
          <a:noFill/>
        </p:spPr>
      </p:pic>
      <p:pic>
        <p:nvPicPr>
          <p:cNvPr id="5123" name="Picture 3" descr="C:\Users\Manu Agarwal\Documents\Visual Recognition\week 10\images1\1\obj1__10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05600" y="1607403"/>
            <a:ext cx="1447800" cy="1447800"/>
          </a:xfrm>
          <a:prstGeom prst="rect">
            <a:avLst/>
          </a:prstGeom>
          <a:noFill/>
        </p:spPr>
      </p:pic>
      <p:pic>
        <p:nvPicPr>
          <p:cNvPr id="5124" name="Picture 4" descr="C:\Users\Manu Agarwal\Documents\Visual Recognition\week 10\images1\1\obj1__28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33800" y="1607403"/>
            <a:ext cx="1447800" cy="1447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19400" y="2133600"/>
            <a:ext cx="24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2133600"/>
            <a:ext cx="24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3276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33.85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3276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76.21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3276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98.21</a:t>
            </a:r>
            <a:endParaRPr lang="en-US" sz="2400" dirty="0"/>
          </a:p>
        </p:txBody>
      </p:sp>
      <p:pic>
        <p:nvPicPr>
          <p:cNvPr id="19" name="Picture 2" descr="C:\Users\Manu Agarwal\Documents\Visual Recognition\week 10\images1\1\obj1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" y="4267200"/>
            <a:ext cx="1447800" cy="1447800"/>
          </a:xfrm>
          <a:prstGeom prst="rect">
            <a:avLst/>
          </a:prstGeom>
          <a:noFill/>
        </p:spPr>
      </p:pic>
      <p:pic>
        <p:nvPicPr>
          <p:cNvPr id="20" name="Picture 3" descr="C:\Users\Manu Agarwal\Documents\Visual Recognition\week 10\images1\1\obj1__10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05600" y="4267200"/>
            <a:ext cx="1447800" cy="1447800"/>
          </a:xfrm>
          <a:prstGeom prst="rect">
            <a:avLst/>
          </a:prstGeom>
          <a:noFill/>
        </p:spPr>
      </p:pic>
      <p:pic>
        <p:nvPicPr>
          <p:cNvPr id="21" name="Picture 4" descr="C:\Users\Manu Agarwal\Documents\Visual Recognition\week 10\images1\1\obj1__28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33800" y="4267200"/>
            <a:ext cx="1447800" cy="14478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819400" y="4793397"/>
            <a:ext cx="24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867400" y="4793397"/>
            <a:ext cx="24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219200" y="5943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23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191000" y="5943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32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162800" y="59391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35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  <p:bldP spid="22" grpId="0"/>
      <p:bldP spid="23" grpId="0"/>
      <p:bldP spid="24" grpId="0"/>
      <p:bldP spid="25" grpId="0"/>
      <p:bldP spid="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Comparing </a:t>
            </a:r>
            <a:r>
              <a:rPr lang="en-US" sz="3600" dirty="0" err="1" smtClean="0"/>
              <a:t>Textureness</a:t>
            </a:r>
            <a:r>
              <a:rPr lang="en-US" sz="3600" dirty="0" smtClean="0"/>
              <a:t> with uniqueness</a:t>
            </a:r>
            <a:endParaRPr lang="en-US" sz="3600" dirty="0"/>
          </a:p>
        </p:txBody>
      </p:sp>
      <p:pic>
        <p:nvPicPr>
          <p:cNvPr id="5122" name="Picture 2" descr="C:\Users\Manu Agarwal\Documents\Visual Recognition\week 10\images1\1\obj1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" y="1607403"/>
            <a:ext cx="1447800" cy="1447800"/>
          </a:xfrm>
          <a:prstGeom prst="rect">
            <a:avLst/>
          </a:prstGeom>
          <a:noFill/>
        </p:spPr>
      </p:pic>
      <p:pic>
        <p:nvPicPr>
          <p:cNvPr id="5123" name="Picture 3" descr="C:\Users\Manu Agarwal\Documents\Visual Recognition\week 10\images1\1\obj1__10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05600" y="1607403"/>
            <a:ext cx="1447800" cy="1447800"/>
          </a:xfrm>
          <a:prstGeom prst="rect">
            <a:avLst/>
          </a:prstGeom>
          <a:noFill/>
        </p:spPr>
      </p:pic>
      <p:pic>
        <p:nvPicPr>
          <p:cNvPr id="5124" name="Picture 4" descr="C:\Users\Manu Agarwal\Documents\Visual Recognition\week 10\images1\1\obj1__28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33800" y="1607403"/>
            <a:ext cx="1447800" cy="1447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19400" y="2133600"/>
            <a:ext cx="24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2133600"/>
            <a:ext cx="24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3276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98.21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3276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288.14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3276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324.03</a:t>
            </a:r>
            <a:endParaRPr lang="en-US" sz="2400" dirty="0"/>
          </a:p>
        </p:txBody>
      </p:sp>
      <p:pic>
        <p:nvPicPr>
          <p:cNvPr id="19" name="Picture 2" descr="C:\Users\Manu Agarwal\Documents\Visual Recognition\week 10\images1\1\obj1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" y="4267200"/>
            <a:ext cx="1447800" cy="1447800"/>
          </a:xfrm>
          <a:prstGeom prst="rect">
            <a:avLst/>
          </a:prstGeom>
          <a:noFill/>
        </p:spPr>
      </p:pic>
      <p:pic>
        <p:nvPicPr>
          <p:cNvPr id="20" name="Picture 3" descr="C:\Users\Manu Agarwal\Documents\Visual Recognition\week 10\images1\1\obj1__10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05600" y="4267200"/>
            <a:ext cx="1447800" cy="1447800"/>
          </a:xfrm>
          <a:prstGeom prst="rect">
            <a:avLst/>
          </a:prstGeom>
          <a:noFill/>
        </p:spPr>
      </p:pic>
      <p:pic>
        <p:nvPicPr>
          <p:cNvPr id="21" name="Picture 4" descr="C:\Users\Manu Agarwal\Documents\Visual Recognition\week 10\images1\1\obj1__28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33800" y="4267200"/>
            <a:ext cx="1447800" cy="14478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819400" y="4793397"/>
            <a:ext cx="24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867400" y="4793397"/>
            <a:ext cx="24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219200" y="5943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31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191000" y="5943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44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162800" y="59391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67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  <p:bldP spid="22" grpId="0"/>
      <p:bldP spid="23" grpId="0"/>
      <p:bldP spid="24" grpId="0"/>
      <p:bldP spid="25" grpId="0"/>
      <p:bldP spid="2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Comparing </a:t>
            </a:r>
            <a:r>
              <a:rPr lang="en-US" sz="3600" dirty="0" err="1" smtClean="0"/>
              <a:t>Textureness</a:t>
            </a:r>
            <a:r>
              <a:rPr lang="en-US" sz="3600" dirty="0" smtClean="0"/>
              <a:t> with uniqueness</a:t>
            </a:r>
            <a:endParaRPr lang="en-US" sz="3600" dirty="0"/>
          </a:p>
        </p:txBody>
      </p:sp>
      <p:pic>
        <p:nvPicPr>
          <p:cNvPr id="5122" name="Picture 2" descr="C:\Users\Manu Agarwal\Documents\Visual Recognition\week 10\images1\1\obj1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" y="1607403"/>
            <a:ext cx="1447800" cy="1447800"/>
          </a:xfrm>
          <a:prstGeom prst="rect">
            <a:avLst/>
          </a:prstGeom>
          <a:noFill/>
        </p:spPr>
      </p:pic>
      <p:pic>
        <p:nvPicPr>
          <p:cNvPr id="5123" name="Picture 3" descr="C:\Users\Manu Agarwal\Documents\Visual Recognition\week 10\images1\1\obj1__10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05600" y="1607403"/>
            <a:ext cx="1447800" cy="1447800"/>
          </a:xfrm>
          <a:prstGeom prst="rect">
            <a:avLst/>
          </a:prstGeom>
          <a:noFill/>
        </p:spPr>
      </p:pic>
      <p:pic>
        <p:nvPicPr>
          <p:cNvPr id="5124" name="Picture 4" descr="C:\Users\Manu Agarwal\Documents\Visual Recognition\week 10\images1\1\obj1__28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33800" y="1607403"/>
            <a:ext cx="1447800" cy="1447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19400" y="2133600"/>
            <a:ext cx="24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2133600"/>
            <a:ext cx="24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3276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102.31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3276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236.96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3276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324.03</a:t>
            </a:r>
            <a:endParaRPr lang="en-US" sz="2400" dirty="0"/>
          </a:p>
        </p:txBody>
      </p:sp>
      <p:pic>
        <p:nvPicPr>
          <p:cNvPr id="19" name="Picture 2" descr="C:\Users\Manu Agarwal\Documents\Visual Recognition\week 10\images1\1\obj1__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62000" y="4267200"/>
            <a:ext cx="1447800" cy="1447800"/>
          </a:xfrm>
          <a:prstGeom prst="rect">
            <a:avLst/>
          </a:prstGeom>
          <a:noFill/>
        </p:spPr>
      </p:pic>
      <p:pic>
        <p:nvPicPr>
          <p:cNvPr id="20" name="Picture 3" descr="C:\Users\Manu Agarwal\Documents\Visual Recognition\week 10\images1\1\obj1__10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705600" y="4267200"/>
            <a:ext cx="1447800" cy="1447800"/>
          </a:xfrm>
          <a:prstGeom prst="rect">
            <a:avLst/>
          </a:prstGeom>
          <a:noFill/>
        </p:spPr>
      </p:pic>
      <p:pic>
        <p:nvPicPr>
          <p:cNvPr id="21" name="Picture 4" descr="C:\Users\Manu Agarwal\Documents\Visual Recognition\week 10\images1\1\obj1__28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33800" y="4267200"/>
            <a:ext cx="1447800" cy="14478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819400" y="4793397"/>
            <a:ext cx="24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867400" y="4793397"/>
            <a:ext cx="24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219200" y="5943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49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191000" y="5943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67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162800" y="59391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75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  <p:bldP spid="22" grpId="0"/>
      <p:bldP spid="23" grpId="0"/>
      <p:bldP spid="24" grpId="0"/>
      <p:bldP spid="25" grpId="0"/>
      <p:bldP spid="2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Comparing </a:t>
            </a:r>
            <a:r>
              <a:rPr lang="en-US" sz="3600" dirty="0" err="1" smtClean="0"/>
              <a:t>Textureness</a:t>
            </a:r>
            <a:r>
              <a:rPr lang="en-US" sz="3600" dirty="0" smtClean="0"/>
              <a:t> with uniqueness</a:t>
            </a:r>
            <a:endParaRPr lang="en-US" sz="3600" dirty="0"/>
          </a:p>
        </p:txBody>
      </p:sp>
      <p:pic>
        <p:nvPicPr>
          <p:cNvPr id="5122" name="Picture 2" descr="C:\Users\Manu Agarwal\Documents\Visual Recognition\week 10\images1\1\obj1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" y="1607403"/>
            <a:ext cx="1447800" cy="1447800"/>
          </a:xfrm>
          <a:prstGeom prst="rect">
            <a:avLst/>
          </a:prstGeom>
          <a:noFill/>
        </p:spPr>
      </p:pic>
      <p:pic>
        <p:nvPicPr>
          <p:cNvPr id="5123" name="Picture 3" descr="C:\Users\Manu Agarwal\Documents\Visual Recognition\week 10\images1\1\obj1__10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05600" y="1607403"/>
            <a:ext cx="1447800" cy="1447800"/>
          </a:xfrm>
          <a:prstGeom prst="rect">
            <a:avLst/>
          </a:prstGeom>
          <a:noFill/>
        </p:spPr>
      </p:pic>
      <p:pic>
        <p:nvPicPr>
          <p:cNvPr id="5124" name="Picture 4" descr="C:\Users\Manu Agarwal\Documents\Visual Recognition\week 10\images1\1\obj1__28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33800" y="1607403"/>
            <a:ext cx="1447800" cy="1447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19400" y="2133600"/>
            <a:ext cx="24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2133600"/>
            <a:ext cx="24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3276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33.85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3276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76.21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3276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98.21</a:t>
            </a:r>
            <a:endParaRPr lang="en-US" sz="2400" dirty="0"/>
          </a:p>
        </p:txBody>
      </p:sp>
      <p:pic>
        <p:nvPicPr>
          <p:cNvPr id="19" name="Picture 2" descr="C:\Users\Manu Agarwal\Documents\Visual Recognition\week 10\images1\1\obj1__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62000" y="4267200"/>
            <a:ext cx="1447800" cy="1447800"/>
          </a:xfrm>
          <a:prstGeom prst="rect">
            <a:avLst/>
          </a:prstGeom>
          <a:noFill/>
        </p:spPr>
      </p:pic>
      <p:pic>
        <p:nvPicPr>
          <p:cNvPr id="20" name="Picture 3" descr="C:\Users\Manu Agarwal\Documents\Visual Recognition\week 10\images1\1\obj1__10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05600" y="4267200"/>
            <a:ext cx="1447800" cy="1447800"/>
          </a:xfrm>
          <a:prstGeom prst="rect">
            <a:avLst/>
          </a:prstGeom>
          <a:noFill/>
        </p:spPr>
      </p:pic>
      <p:pic>
        <p:nvPicPr>
          <p:cNvPr id="21" name="Picture 4" descr="C:\Users\Manu Agarwal\Documents\Visual Recognition\week 10\images1\1\obj1__28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33800" y="4267200"/>
            <a:ext cx="1447800" cy="14478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819400" y="4793397"/>
            <a:ext cx="24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867400" y="4793397"/>
            <a:ext cx="24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219200" y="5943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13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191000" y="5943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28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162800" y="59391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31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  <p:bldP spid="22" grpId="0"/>
      <p:bldP spid="23" grpId="0"/>
      <p:bldP spid="24" grpId="0"/>
      <p:bldP spid="25" grpId="0"/>
      <p:bldP spid="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There is a very strong correlation between </a:t>
            </a:r>
            <a:r>
              <a:rPr lang="en-US" dirty="0" err="1" smtClean="0"/>
              <a:t>textureness</a:t>
            </a:r>
            <a:r>
              <a:rPr lang="en-US" dirty="0" smtClean="0"/>
              <a:t> and uniqueness within class</a:t>
            </a:r>
          </a:p>
          <a:p>
            <a:endParaRPr lang="en-US" dirty="0" smtClean="0"/>
          </a:p>
          <a:p>
            <a:r>
              <a:rPr lang="en-US" dirty="0" smtClean="0"/>
              <a:t>Not as strong a correlation when comparing objects from different classes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Using Entropy instead of </a:t>
            </a:r>
            <a:r>
              <a:rPr lang="en-US" dirty="0" err="1" smtClean="0"/>
              <a:t>tf-idf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Intra-class variation</a:t>
            </a:r>
            <a:endParaRPr lang="en-US" dirty="0"/>
          </a:p>
        </p:txBody>
      </p:sp>
      <p:pic>
        <p:nvPicPr>
          <p:cNvPr id="5122" name="Picture 2" descr="C:\Users\Manu Agarwal\Documents\Visual Recognition\week 10\images1\1\obj1_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535" y="1501676"/>
            <a:ext cx="1744192" cy="1452265"/>
          </a:xfrm>
          <a:prstGeom prst="rect">
            <a:avLst/>
          </a:prstGeom>
          <a:noFill/>
        </p:spPr>
      </p:pic>
      <p:pic>
        <p:nvPicPr>
          <p:cNvPr id="5123" name="Picture 3" descr="C:\Users\Manu Agarwal\Documents\Visual Recognition\week 10\images1\1\obj1__1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1135" y="1501676"/>
            <a:ext cx="1744192" cy="1452265"/>
          </a:xfrm>
          <a:prstGeom prst="rect">
            <a:avLst/>
          </a:prstGeom>
          <a:noFill/>
        </p:spPr>
      </p:pic>
      <p:pic>
        <p:nvPicPr>
          <p:cNvPr id="5124" name="Picture 4" descr="C:\Users\Manu Agarwal\Documents\Visual Recognition\week 10\images1\1\obj1__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9335" y="1501676"/>
            <a:ext cx="1744192" cy="14522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24200" y="2057400"/>
            <a:ext cx="11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2052935"/>
            <a:ext cx="11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3276600"/>
            <a:ext cx="1147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120.21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0" y="3276600"/>
            <a:ext cx="1147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125.74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010400" y="3276600"/>
            <a:ext cx="107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173.41</a:t>
            </a:r>
            <a:endParaRPr lang="en-US" sz="2400" dirty="0"/>
          </a:p>
        </p:txBody>
      </p:sp>
      <p:pic>
        <p:nvPicPr>
          <p:cNvPr id="12" name="Picture 2" descr="C:\Users\Manu Agarwal\Documents\Visual Recognition\week 10\images1\1\obj1_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935611"/>
            <a:ext cx="1744192" cy="1452265"/>
          </a:xfrm>
          <a:prstGeom prst="rect">
            <a:avLst/>
          </a:prstGeom>
          <a:noFill/>
        </p:spPr>
      </p:pic>
      <p:pic>
        <p:nvPicPr>
          <p:cNvPr id="15" name="Picture 3" descr="C:\Users\Manu Agarwal\Documents\Visual Recognition\week 10\images1\1\obj1__10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51563" y="3935611"/>
            <a:ext cx="1682837" cy="1596881"/>
          </a:xfrm>
          <a:prstGeom prst="rect">
            <a:avLst/>
          </a:prstGeom>
          <a:noFill/>
        </p:spPr>
      </p:pic>
      <p:pic>
        <p:nvPicPr>
          <p:cNvPr id="16" name="Picture 4" descr="C:\Users\Manu Agarwal\Documents\Visual Recognition\week 10\images1\1\obj1__28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79763" y="3935611"/>
            <a:ext cx="1759037" cy="160663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128665" y="4491335"/>
            <a:ext cx="11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024265" y="4486870"/>
            <a:ext cx="11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71265" y="5710535"/>
            <a:ext cx="1147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45.30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966865" y="5710535"/>
            <a:ext cx="1147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67.18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014865" y="5710535"/>
            <a:ext cx="107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71.21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  <p:bldP spid="17" grpId="0"/>
      <p:bldP spid="18" grpId="0"/>
      <p:bldP spid="19" grpId="0"/>
      <p:bldP spid="20" grpId="0"/>
      <p:bldP spid="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Intra-class variation</a:t>
            </a:r>
            <a:endParaRPr lang="en-US" dirty="0"/>
          </a:p>
        </p:txBody>
      </p:sp>
      <p:pic>
        <p:nvPicPr>
          <p:cNvPr id="5122" name="Picture 2" descr="C:\Users\Manu Agarwal\Documents\Visual Recognition\week 10\images1\1\obj1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03498" y="1501676"/>
            <a:ext cx="1452265" cy="1452265"/>
          </a:xfrm>
          <a:prstGeom prst="rect">
            <a:avLst/>
          </a:prstGeom>
          <a:noFill/>
        </p:spPr>
      </p:pic>
      <p:pic>
        <p:nvPicPr>
          <p:cNvPr id="5123" name="Picture 3" descr="C:\Users\Manu Agarwal\Documents\Visual Recognition\week 10\images1\1\obj1__10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47098" y="1501676"/>
            <a:ext cx="1452265" cy="1452265"/>
          </a:xfrm>
          <a:prstGeom prst="rect">
            <a:avLst/>
          </a:prstGeom>
          <a:noFill/>
        </p:spPr>
      </p:pic>
      <p:pic>
        <p:nvPicPr>
          <p:cNvPr id="5124" name="Picture 4" descr="C:\Users\Manu Agarwal\Documents\Visual Recognition\week 10\images1\1\obj1__28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75298" y="1501676"/>
            <a:ext cx="1534902" cy="15349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24200" y="2057400"/>
            <a:ext cx="11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2052935"/>
            <a:ext cx="11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3276600"/>
            <a:ext cx="1147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76.21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0" y="3276600"/>
            <a:ext cx="1147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101.22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010400" y="3276600"/>
            <a:ext cx="107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127.84</a:t>
            </a:r>
            <a:endParaRPr lang="en-US" sz="2400" dirty="0"/>
          </a:p>
        </p:txBody>
      </p:sp>
      <p:pic>
        <p:nvPicPr>
          <p:cNvPr id="12" name="Picture 2" descr="C:\Users\Manu Agarwal\Documents\Visual Recognition\week 10\images1\1\obj1__0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07963" y="3935611"/>
            <a:ext cx="1452265" cy="1452265"/>
          </a:xfrm>
          <a:prstGeom prst="rect">
            <a:avLst/>
          </a:prstGeom>
          <a:noFill/>
        </p:spPr>
      </p:pic>
      <p:pic>
        <p:nvPicPr>
          <p:cNvPr id="15" name="Picture 3" descr="C:\Users\Manu Agarwal\Documents\Visual Recognition\week 10\images1\1\obj1__10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94541" y="3935611"/>
            <a:ext cx="1474589" cy="1474589"/>
          </a:xfrm>
          <a:prstGeom prst="rect">
            <a:avLst/>
          </a:prstGeom>
          <a:noFill/>
        </p:spPr>
      </p:pic>
      <p:pic>
        <p:nvPicPr>
          <p:cNvPr id="16" name="Picture 4" descr="C:\Users\Manu Agarwal\Documents\Visual Recognition\week 10\images1\1\obj1__28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886201" y="3865849"/>
            <a:ext cx="1620551" cy="162055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128665" y="4491335"/>
            <a:ext cx="11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024265" y="4486870"/>
            <a:ext cx="11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071265" y="5710535"/>
            <a:ext cx="1147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49.17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966865" y="5710535"/>
            <a:ext cx="1147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71.73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014865" y="5710535"/>
            <a:ext cx="1071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88.91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  <p:bldP spid="17" grpId="0"/>
      <p:bldP spid="18" grpId="0"/>
      <p:bldP spid="19" grpId="0"/>
      <p:bldP spid="20" grpId="0"/>
      <p:bldP spid="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Inter-class variation</a:t>
            </a:r>
            <a:endParaRPr lang="en-US" dirty="0"/>
          </a:p>
        </p:txBody>
      </p:sp>
      <p:pic>
        <p:nvPicPr>
          <p:cNvPr id="5122" name="Picture 2" descr="C:\Users\Manu Agarwal\Documents\Visual Recognition\week 10\images1\1\obj1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" y="1607403"/>
            <a:ext cx="1447800" cy="1447800"/>
          </a:xfrm>
          <a:prstGeom prst="rect">
            <a:avLst/>
          </a:prstGeom>
          <a:noFill/>
        </p:spPr>
      </p:pic>
      <p:pic>
        <p:nvPicPr>
          <p:cNvPr id="5123" name="Picture 3" descr="C:\Users\Manu Agarwal\Documents\Visual Recognition\week 10\images1\1\obj1__10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05600" y="1607403"/>
            <a:ext cx="1447800" cy="1447800"/>
          </a:xfrm>
          <a:prstGeom prst="rect">
            <a:avLst/>
          </a:prstGeom>
          <a:noFill/>
        </p:spPr>
      </p:pic>
      <p:pic>
        <p:nvPicPr>
          <p:cNvPr id="5124" name="Picture 4" descr="C:\Users\Manu Agarwal\Documents\Visual Recognition\week 10\images1\1\obj1__28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33800" y="1607403"/>
            <a:ext cx="1447800" cy="1447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19400" y="2133600"/>
            <a:ext cx="24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2133600"/>
            <a:ext cx="24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3276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33.85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3276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76.21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3276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98.21</a:t>
            </a:r>
            <a:endParaRPr lang="en-US" sz="2400" dirty="0"/>
          </a:p>
        </p:txBody>
      </p:sp>
      <p:pic>
        <p:nvPicPr>
          <p:cNvPr id="19" name="Picture 2" descr="C:\Users\Manu Agarwal\Documents\Visual Recognition\week 10\images1\1\obj1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" y="4267200"/>
            <a:ext cx="1447800" cy="1447800"/>
          </a:xfrm>
          <a:prstGeom prst="rect">
            <a:avLst/>
          </a:prstGeom>
          <a:noFill/>
        </p:spPr>
      </p:pic>
      <p:pic>
        <p:nvPicPr>
          <p:cNvPr id="20" name="Picture 3" descr="C:\Users\Manu Agarwal\Documents\Visual Recognition\week 10\images1\1\obj1__10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05600" y="4267200"/>
            <a:ext cx="1447800" cy="1447800"/>
          </a:xfrm>
          <a:prstGeom prst="rect">
            <a:avLst/>
          </a:prstGeom>
          <a:noFill/>
        </p:spPr>
      </p:pic>
      <p:pic>
        <p:nvPicPr>
          <p:cNvPr id="21" name="Picture 4" descr="C:\Users\Manu Agarwal\Documents\Visual Recognition\week 10\images1\1\obj1__28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33800" y="4267200"/>
            <a:ext cx="1447800" cy="14478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819400" y="4793397"/>
            <a:ext cx="24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867400" y="4793397"/>
            <a:ext cx="24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914400" y="5939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3.01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810000" y="5939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8.28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858000" y="5939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32.97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  <p:bldP spid="22" grpId="0"/>
      <p:bldP spid="23" grpId="0"/>
      <p:bldP spid="24" grpId="0"/>
      <p:bldP spid="25" grpId="0"/>
      <p:bldP spid="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Inter-class variation</a:t>
            </a:r>
            <a:endParaRPr lang="en-US" dirty="0"/>
          </a:p>
        </p:txBody>
      </p:sp>
      <p:pic>
        <p:nvPicPr>
          <p:cNvPr id="5122" name="Picture 2" descr="C:\Users\Manu Agarwal\Documents\Visual Recognition\week 10\images1\1\obj1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" y="1607403"/>
            <a:ext cx="1447800" cy="1447800"/>
          </a:xfrm>
          <a:prstGeom prst="rect">
            <a:avLst/>
          </a:prstGeom>
          <a:noFill/>
        </p:spPr>
      </p:pic>
      <p:pic>
        <p:nvPicPr>
          <p:cNvPr id="5123" name="Picture 3" descr="C:\Users\Manu Agarwal\Documents\Visual Recognition\week 10\images1\1\obj1__10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05600" y="1607403"/>
            <a:ext cx="1447800" cy="1447800"/>
          </a:xfrm>
          <a:prstGeom prst="rect">
            <a:avLst/>
          </a:prstGeom>
          <a:noFill/>
        </p:spPr>
      </p:pic>
      <p:pic>
        <p:nvPicPr>
          <p:cNvPr id="5124" name="Picture 4" descr="C:\Users\Manu Agarwal\Documents\Visual Recognition\week 10\images1\1\obj1__28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33800" y="1607403"/>
            <a:ext cx="1447800" cy="1447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19400" y="2133600"/>
            <a:ext cx="24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2133600"/>
            <a:ext cx="24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3276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102.31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3276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236.96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3276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324.03</a:t>
            </a:r>
            <a:endParaRPr lang="en-US" sz="2400" dirty="0"/>
          </a:p>
        </p:txBody>
      </p:sp>
      <p:pic>
        <p:nvPicPr>
          <p:cNvPr id="19" name="Picture 2" descr="C:\Users\Manu Agarwal\Documents\Visual Recognition\week 10\images1\1\obj1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0" y="4267200"/>
            <a:ext cx="1447800" cy="1447800"/>
          </a:xfrm>
          <a:prstGeom prst="rect">
            <a:avLst/>
          </a:prstGeom>
          <a:noFill/>
        </p:spPr>
      </p:pic>
      <p:pic>
        <p:nvPicPr>
          <p:cNvPr id="20" name="Picture 3" descr="C:\Users\Manu Agarwal\Documents\Visual Recognition\week 10\images1\1\obj1__10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05600" y="4267200"/>
            <a:ext cx="1447800" cy="1447800"/>
          </a:xfrm>
          <a:prstGeom prst="rect">
            <a:avLst/>
          </a:prstGeom>
          <a:noFill/>
        </p:spPr>
      </p:pic>
      <p:pic>
        <p:nvPicPr>
          <p:cNvPr id="21" name="Picture 4" descr="C:\Users\Manu Agarwal\Documents\Visual Recognition\week 10\images1\1\obj1__28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733800" y="4267200"/>
            <a:ext cx="1447800" cy="14478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819400" y="4793397"/>
            <a:ext cx="24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867400" y="4793397"/>
            <a:ext cx="249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&lt;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914400" y="5939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45.83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810000" y="5939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67.11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858000" y="5939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69.08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Particulars of the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COIL dataset</a:t>
            </a:r>
            <a:endParaRPr lang="en-US" dirty="0"/>
          </a:p>
        </p:txBody>
      </p:sp>
      <p:pic>
        <p:nvPicPr>
          <p:cNvPr id="3074" name="Picture 2" descr="C:\Users\Manu Agarwal\Documents\Visual Recognition\week 10\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362200"/>
            <a:ext cx="4267200" cy="33949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two metrics behave pretty much in a similar fashion</a:t>
            </a:r>
          </a:p>
          <a:p>
            <a:endParaRPr lang="en-US" dirty="0" smtClean="0"/>
          </a:p>
          <a:p>
            <a:r>
              <a:rPr lang="en-US" dirty="0" err="1" smtClean="0"/>
              <a:t>tf-idf</a:t>
            </a:r>
            <a:r>
              <a:rPr lang="en-US" dirty="0" smtClean="0"/>
              <a:t> gives more </a:t>
            </a:r>
            <a:r>
              <a:rPr lang="en-US" dirty="0" err="1" smtClean="0"/>
              <a:t>weightage</a:t>
            </a:r>
            <a:r>
              <a:rPr lang="en-US" dirty="0" smtClean="0"/>
              <a:t> to visible text than entropy does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5146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Thank You!</a:t>
            </a:r>
            <a:endParaRPr lang="en-US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the COIL dataset</a:t>
            </a:r>
            <a:endParaRPr lang="en-US" dirty="0"/>
          </a:p>
        </p:txBody>
      </p:sp>
      <p:pic>
        <p:nvPicPr>
          <p:cNvPr id="1026" name="Picture 2" descr="D:\coil-100\coil-100\obj14_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209800"/>
            <a:ext cx="2538412" cy="2538412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the COIL dataset</a:t>
            </a:r>
            <a:endParaRPr lang="en-US" dirty="0"/>
          </a:p>
        </p:txBody>
      </p:sp>
      <p:pic>
        <p:nvPicPr>
          <p:cNvPr id="1026" name="Picture 2" descr="D:\coil-100\coil-100\obj14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76600" y="2209800"/>
            <a:ext cx="2538412" cy="2538412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the COIL dataset</a:t>
            </a:r>
            <a:endParaRPr lang="en-US" dirty="0"/>
          </a:p>
        </p:txBody>
      </p:sp>
      <p:pic>
        <p:nvPicPr>
          <p:cNvPr id="1026" name="Picture 2" descr="D:\coil-100\coil-100\obj14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76600" y="2209800"/>
            <a:ext cx="2538412" cy="2538412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of the COIL dataset</a:t>
            </a:r>
            <a:endParaRPr lang="en-US" dirty="0"/>
          </a:p>
        </p:txBody>
      </p:sp>
      <p:pic>
        <p:nvPicPr>
          <p:cNvPr id="1026" name="Picture 2" descr="D:\coil-100\coil-100\obj14__0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76600" y="2209800"/>
            <a:ext cx="2538412" cy="2538412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434</Words>
  <Application>Microsoft Office PowerPoint</Application>
  <PresentationFormat>On-screen Show (4:3)</PresentationFormat>
  <Paragraphs>215</Paragraphs>
  <Slides>51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Active Object Recognition using Vocabulary Trees Natasha Govender, Jonathan Claassens, Philip Torr, Jonathan Warrell</vt:lpstr>
      <vt:lpstr>Outline</vt:lpstr>
      <vt:lpstr>Selector Component</vt:lpstr>
      <vt:lpstr>Object Verification and Recognition</vt:lpstr>
      <vt:lpstr>Particulars of the experiment</vt:lpstr>
      <vt:lpstr>Visualization of the COIL dataset</vt:lpstr>
      <vt:lpstr>Visualization of the COIL dataset</vt:lpstr>
      <vt:lpstr>Visualization of the COIL dataset</vt:lpstr>
      <vt:lpstr>Visualization of the COIL dataset</vt:lpstr>
      <vt:lpstr>Visualization of the COIL dataset</vt:lpstr>
      <vt:lpstr>Visualization of the COIL dataset</vt:lpstr>
      <vt:lpstr>Visualization of the COIL dataset</vt:lpstr>
      <vt:lpstr>Visualization of the COIL dataset</vt:lpstr>
      <vt:lpstr>Visualization of the COIL dataset</vt:lpstr>
      <vt:lpstr>Visualization of the COIL dataset</vt:lpstr>
      <vt:lpstr>Visualization of the COIL dataset</vt:lpstr>
      <vt:lpstr>Visualization of the COIL dataset</vt:lpstr>
      <vt:lpstr>Visualization of the COIL dataset</vt:lpstr>
      <vt:lpstr>Visualization of the COIL dataset</vt:lpstr>
      <vt:lpstr>Visualization of the COIL dataset</vt:lpstr>
      <vt:lpstr>Visualization of the COIL dataset</vt:lpstr>
      <vt:lpstr>Visualization of the COIL dataset</vt:lpstr>
      <vt:lpstr>Visualization of the COIL dataset</vt:lpstr>
      <vt:lpstr>Visualization of the COIL dataset</vt:lpstr>
      <vt:lpstr>COIL dataset</vt:lpstr>
      <vt:lpstr>Particulars of the experiment</vt:lpstr>
      <vt:lpstr>Vocabulary Tree</vt:lpstr>
      <vt:lpstr>Intra-class variation</vt:lpstr>
      <vt:lpstr>Intra-class variation</vt:lpstr>
      <vt:lpstr>Intra-class variation</vt:lpstr>
      <vt:lpstr>Intra-class variation</vt:lpstr>
      <vt:lpstr>Intra-class variation</vt:lpstr>
      <vt:lpstr>Conclusions</vt:lpstr>
      <vt:lpstr>Inter-class variation</vt:lpstr>
      <vt:lpstr>Inter-class variation</vt:lpstr>
      <vt:lpstr>Inter-class variation</vt:lpstr>
      <vt:lpstr>Conclusions</vt:lpstr>
      <vt:lpstr>Comparison across classes</vt:lpstr>
      <vt:lpstr>Comparing Textureness with uniqueness</vt:lpstr>
      <vt:lpstr>Comparing Textureness with uniqueness</vt:lpstr>
      <vt:lpstr>Comparing Textureness with uniqueness</vt:lpstr>
      <vt:lpstr>Comparing Textureness with uniqueness</vt:lpstr>
      <vt:lpstr>Comparing Textureness with uniqueness</vt:lpstr>
      <vt:lpstr>Conclusions</vt:lpstr>
      <vt:lpstr>Using Entropy instead of tf-idf</vt:lpstr>
      <vt:lpstr>Intra-class variation</vt:lpstr>
      <vt:lpstr>Intra-class variation</vt:lpstr>
      <vt:lpstr>Inter-class variation</vt:lpstr>
      <vt:lpstr>Inter-class variation</vt:lpstr>
      <vt:lpstr>Conclusions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Forensics: Using Visual Elements to Predict Non-Visual City Attributes Sean M. Arietta, Alexei A. Efros, Ravi Ramamoorthi, Maneesh Agrawala</dc:title>
  <dc:creator>Anshu Maheshwari</dc:creator>
  <cp:lastModifiedBy>Anshu Maheshwari</cp:lastModifiedBy>
  <cp:revision>516</cp:revision>
  <dcterms:created xsi:type="dcterms:W3CDTF">2016-03-21T00:01:54Z</dcterms:created>
  <dcterms:modified xsi:type="dcterms:W3CDTF">2016-04-13T05:22:07Z</dcterms:modified>
</cp:coreProperties>
</file>