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2918400"/>
  <p:notesSz cx="32461200" cy="50749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9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0099FF"/>
    <a:srgbClr val="336699"/>
    <a:srgbClr val="0099CC"/>
    <a:srgbClr val="33CCCC"/>
    <a:srgbClr val="FFFFFF"/>
    <a:srgbClr val="99CCFF"/>
    <a:srgbClr val="3333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296" autoAdjust="0"/>
  </p:normalViewPr>
  <p:slideViewPr>
    <p:cSldViewPr>
      <p:cViewPr>
        <p:scale>
          <a:sx n="33" d="100"/>
          <a:sy n="33" d="100"/>
        </p:scale>
        <p:origin x="-78" y="1830"/>
      </p:cViewPr>
      <p:guideLst>
        <p:guide orient="horz" pos="11820"/>
        <p:guide pos="19303"/>
      </p:guideLst>
    </p:cSldViewPr>
  </p:slid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6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386425" y="0"/>
            <a:ext cx="14066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8202850"/>
            <a:ext cx="14066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386425" y="48202850"/>
            <a:ext cx="14066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D5381-936A-46D9-B94D-7A87CE259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6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386425" y="0"/>
            <a:ext cx="14066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0" y="3806825"/>
            <a:ext cx="29603700" cy="1903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46438" y="24106188"/>
            <a:ext cx="25968325" cy="2283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8202850"/>
            <a:ext cx="14066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86425" y="48202850"/>
            <a:ext cx="140668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7CBEEC-E5C5-46F3-BF50-0903B2C0C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7997-57CC-4FF5-ACAD-BA72BDB4AC6A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0D339-F814-4A6F-B25C-B65852DF1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338BD-7F5E-4FAA-AC11-5AF6F7558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317625"/>
            <a:ext cx="11520488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317625"/>
            <a:ext cx="34412237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07353-0158-42E4-B479-BB4B56791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C9ED8-1B93-4456-B6B8-DAB4EE226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38E76-43EE-4096-B7F4-D351F5B37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7680325"/>
            <a:ext cx="22966362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7680325"/>
            <a:ext cx="22966363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7B25C-2C63-4DEB-9A62-E60BDD503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C3984-8FA4-4CC5-9148-193E6B500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B53D9-9899-42B4-BC35-23E4E3C81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BEB5-130C-40F7-86BB-50BB23284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1660E-ACF9-4709-B470-F56834092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6E1E0-B66F-4D0D-B2D3-B7D1DAF95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638" y="1317625"/>
            <a:ext cx="46085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2" tIns="240341" rIns="480682" bIns="2403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0638" y="7680325"/>
            <a:ext cx="46085125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2" tIns="240341" rIns="480682" bIns="240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0638" y="29976763"/>
            <a:ext cx="11947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2" tIns="240341" rIns="480682" bIns="240341" numCol="1" anchor="t" anchorCtr="0" compatLnSpc="1">
            <a:prstTxWarp prst="textNoShape">
              <a:avLst/>
            </a:prstTxWarp>
          </a:bodyPr>
          <a:lstStyle>
            <a:lvl1pPr defTabSz="4806950">
              <a:defRPr sz="7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76763"/>
            <a:ext cx="1621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2" tIns="240341" rIns="480682" bIns="240341" numCol="1" anchor="t" anchorCtr="0" compatLnSpc="1">
            <a:prstTxWarp prst="textNoShape">
              <a:avLst/>
            </a:prstTxWarp>
          </a:bodyPr>
          <a:lstStyle>
            <a:lvl1pPr algn="ctr" defTabSz="4806950">
              <a:defRPr sz="7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76763"/>
            <a:ext cx="11947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2" tIns="240341" rIns="480682" bIns="240341" numCol="1" anchor="t" anchorCtr="0" compatLnSpc="1">
            <a:prstTxWarp prst="textNoShape">
              <a:avLst/>
            </a:prstTxWarp>
          </a:bodyPr>
          <a:lstStyle>
            <a:lvl1pPr algn="r" defTabSz="4806950">
              <a:defRPr sz="7400"/>
            </a:lvl1pPr>
          </a:lstStyle>
          <a:p>
            <a:fld id="{437E307E-9611-48E6-836C-6BF4B9363A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1801813" indent="-1801813" algn="l" defTabSz="4806950" rtl="0" fontAlgn="base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5250" indent="-1501775" algn="l" defTabSz="4806950" rtl="0" fontAlgn="base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  <a:cs typeface="+mn-cs"/>
        </a:defRPr>
      </a:lvl2pPr>
      <a:lvl3pPr marL="6008688" indent="-1201738" algn="l" defTabSz="4806950" rtl="0" fontAlgn="base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  <a:cs typeface="+mn-cs"/>
        </a:defRPr>
      </a:lvl3pPr>
      <a:lvl4pPr marL="8412163" indent="-1201738" algn="l" defTabSz="4806950" rtl="0" fontAlgn="base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  <a:cs typeface="+mn-cs"/>
        </a:defRPr>
      </a:lvl4pPr>
      <a:lvl5pPr marL="108156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cs typeface="+mn-cs"/>
        </a:defRPr>
      </a:lvl5pPr>
      <a:lvl6pPr marL="112728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cs typeface="+mn-cs"/>
        </a:defRPr>
      </a:lvl6pPr>
      <a:lvl7pPr marL="117300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cs typeface="+mn-cs"/>
        </a:defRPr>
      </a:lvl7pPr>
      <a:lvl8pPr marL="121872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cs typeface="+mn-cs"/>
        </a:defRPr>
      </a:lvl8pPr>
      <a:lvl9pPr marL="12644438" indent="-1201738" algn="l" defTabSz="480695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jpeg"/><Relationship Id="rId47" Type="http://schemas.openxmlformats.org/officeDocument/2006/relationships/image" Target="../media/image44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hyperlink" Target="http://ilab.usc.edu/wiki/index.php/Image:HSV_Color_Cone.png" TargetMode="External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1405"/>
          <p:cNvSpPr>
            <a:spLocks noChangeArrowheads="1"/>
          </p:cNvSpPr>
          <p:nvPr/>
        </p:nvSpPr>
        <p:spPr bwMode="auto">
          <a:xfrm>
            <a:off x="34183756" y="3461756"/>
            <a:ext cx="16382734" cy="2513079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2809"/>
          <p:cNvSpPr>
            <a:spLocks noChangeArrowheads="1"/>
          </p:cNvSpPr>
          <p:nvPr/>
        </p:nvSpPr>
        <p:spPr bwMode="auto">
          <a:xfrm>
            <a:off x="17424288" y="3460572"/>
            <a:ext cx="16380000" cy="1501518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0" dirty="0"/>
          </a:p>
        </p:txBody>
      </p:sp>
      <p:sp>
        <p:nvSpPr>
          <p:cNvPr id="721" name="Rectangle 2809"/>
          <p:cNvSpPr>
            <a:spLocks noChangeArrowheads="1"/>
          </p:cNvSpPr>
          <p:nvPr/>
        </p:nvSpPr>
        <p:spPr bwMode="auto">
          <a:xfrm>
            <a:off x="17466296" y="18890049"/>
            <a:ext cx="16337992" cy="1341091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0" dirty="0"/>
          </a:p>
        </p:txBody>
      </p:sp>
      <p:sp>
        <p:nvSpPr>
          <p:cNvPr id="210" name="Rectangle 1315"/>
          <p:cNvSpPr>
            <a:spLocks noChangeArrowheads="1"/>
          </p:cNvSpPr>
          <p:nvPr/>
        </p:nvSpPr>
        <p:spPr bwMode="auto">
          <a:xfrm>
            <a:off x="611329" y="10247342"/>
            <a:ext cx="16494927" cy="60318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806950"/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39688" y="283941"/>
            <a:ext cx="51206401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806950">
              <a:spcBef>
                <a:spcPct val="25000"/>
              </a:spcBef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Sharing Features Between Objects and Their Attributes</a:t>
            </a:r>
          </a:p>
          <a:p>
            <a:pPr algn="ctr" defTabSz="4806950">
              <a:spcBef>
                <a:spcPct val="25000"/>
              </a:spcBef>
            </a:pP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Sung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Hwang</a:t>
            </a:r>
            <a:r>
              <a:rPr lang="en-US" sz="5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5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Fei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Sha</a:t>
            </a:r>
            <a:r>
              <a:rPr lang="en-US" sz="5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Kristen Grauman</a:t>
            </a:r>
            <a:r>
              <a:rPr lang="en-US" sz="5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algn="ctr" defTabSz="4806950"/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University </a:t>
            </a: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Texas at </a:t>
            </a:r>
            <a:r>
              <a:rPr lang="en-US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Austin,  2 University of Southern California</a:t>
            </a:r>
            <a:endParaRPr lang="en-US" sz="5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07" name="Rectangle 1315"/>
          <p:cNvSpPr>
            <a:spLocks noChangeArrowheads="1"/>
          </p:cNvSpPr>
          <p:nvPr/>
        </p:nvSpPr>
        <p:spPr bwMode="auto">
          <a:xfrm>
            <a:off x="584201" y="3497085"/>
            <a:ext cx="16539034" cy="640096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806950"/>
            <a:endParaRPr lang="en-US" dirty="0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65352" y="3667734"/>
            <a:ext cx="3811512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5600" b="1" dirty="0" smtClean="0">
                <a:solidFill>
                  <a:schemeClr val="bg1"/>
                </a:solidFill>
              </a:rPr>
              <a:t>  Problem</a:t>
            </a:r>
            <a:endParaRPr lang="en-US" sz="5600" b="1" dirty="0">
              <a:solidFill>
                <a:schemeClr val="bg1"/>
              </a:solidFill>
            </a:endParaRPr>
          </a:p>
        </p:txBody>
      </p:sp>
      <p:sp>
        <p:nvSpPr>
          <p:cNvPr id="11015" name="Text Box 2823"/>
          <p:cNvSpPr txBox="1">
            <a:spLocks noChangeArrowheads="1"/>
          </p:cNvSpPr>
          <p:nvPr/>
        </p:nvSpPr>
        <p:spPr bwMode="auto">
          <a:xfrm>
            <a:off x="17646317" y="19051488"/>
            <a:ext cx="8100900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5600" b="1" dirty="0" smtClean="0">
                <a:solidFill>
                  <a:schemeClr val="bg1"/>
                </a:solidFill>
              </a:rPr>
              <a:t>  Experimental results</a:t>
            </a:r>
            <a:endParaRPr lang="en-US" sz="5600" b="1" dirty="0">
              <a:solidFill>
                <a:schemeClr val="bg1"/>
              </a:solidFill>
            </a:endParaRPr>
          </a:p>
        </p:txBody>
      </p:sp>
      <p:sp>
        <p:nvSpPr>
          <p:cNvPr id="925" name="Rectangle 2809"/>
          <p:cNvSpPr>
            <a:spLocks noChangeArrowheads="1"/>
          </p:cNvSpPr>
          <p:nvPr/>
        </p:nvSpPr>
        <p:spPr bwMode="auto">
          <a:xfrm>
            <a:off x="34183755" y="28893938"/>
            <a:ext cx="16467363" cy="337539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" name="Text Box 21"/>
          <p:cNvSpPr txBox="1">
            <a:spLocks noChangeArrowheads="1"/>
          </p:cNvSpPr>
          <p:nvPr/>
        </p:nvSpPr>
        <p:spPr bwMode="auto">
          <a:xfrm>
            <a:off x="34391469" y="29060600"/>
            <a:ext cx="14506319" cy="954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5600" b="1" dirty="0" smtClean="0">
                <a:solidFill>
                  <a:schemeClr val="bg1"/>
                </a:solidFill>
              </a:rPr>
              <a:t>  Conclusion/Future Work</a:t>
            </a:r>
            <a:endParaRPr lang="en-US" sz="5600" b="1" dirty="0">
              <a:solidFill>
                <a:schemeClr val="bg1"/>
              </a:solidFill>
            </a:endParaRPr>
          </a:p>
        </p:txBody>
      </p:sp>
      <p:sp>
        <p:nvSpPr>
          <p:cNvPr id="163" name="Rectangle 9"/>
          <p:cNvSpPr>
            <a:spLocks noChangeArrowheads="1"/>
          </p:cNvSpPr>
          <p:nvPr/>
        </p:nvSpPr>
        <p:spPr bwMode="auto">
          <a:xfrm>
            <a:off x="613876" y="16633152"/>
            <a:ext cx="16494927" cy="15659151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800" dirty="0"/>
          </a:p>
        </p:txBody>
      </p:sp>
      <p:sp>
        <p:nvSpPr>
          <p:cNvPr id="214" name="직사각형 213"/>
          <p:cNvSpPr/>
          <p:nvPr/>
        </p:nvSpPr>
        <p:spPr>
          <a:xfrm flipH="1" flipV="1">
            <a:off x="19176912" y="28948173"/>
            <a:ext cx="401643" cy="438157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" name="직사각형 214"/>
          <p:cNvSpPr/>
          <p:nvPr/>
        </p:nvSpPr>
        <p:spPr>
          <a:xfrm>
            <a:off x="29802195" y="26178876"/>
            <a:ext cx="511182" cy="511182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26" name="직사각형 225"/>
          <p:cNvSpPr/>
          <p:nvPr/>
        </p:nvSpPr>
        <p:spPr>
          <a:xfrm>
            <a:off x="2490471" y="19327332"/>
            <a:ext cx="1168416" cy="1058877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7" name="직사각형 226"/>
          <p:cNvSpPr/>
          <p:nvPr/>
        </p:nvSpPr>
        <p:spPr>
          <a:xfrm>
            <a:off x="7018082" y="19911540"/>
            <a:ext cx="438156" cy="511182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Text Box 21"/>
          <p:cNvSpPr txBox="1">
            <a:spLocks noChangeArrowheads="1"/>
          </p:cNvSpPr>
          <p:nvPr/>
        </p:nvSpPr>
        <p:spPr bwMode="auto">
          <a:xfrm>
            <a:off x="832448" y="16801237"/>
            <a:ext cx="15338152" cy="954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5600" b="1" dirty="0" smtClean="0">
                <a:solidFill>
                  <a:schemeClr val="bg1"/>
                </a:solidFill>
              </a:rPr>
              <a:t>  Learning shared features via regularization</a:t>
            </a:r>
            <a:endParaRPr lang="en-US" sz="5600" b="1" dirty="0">
              <a:solidFill>
                <a:schemeClr val="bg1"/>
              </a:solidFill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2417445" y="28294481"/>
            <a:ext cx="1168416" cy="1058877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직사각형 235"/>
          <p:cNvSpPr/>
          <p:nvPr/>
        </p:nvSpPr>
        <p:spPr>
          <a:xfrm>
            <a:off x="6945056" y="28878689"/>
            <a:ext cx="438156" cy="511182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38" name="Text Box 1546"/>
          <p:cNvSpPr txBox="1">
            <a:spLocks noChangeArrowheads="1"/>
          </p:cNvSpPr>
          <p:nvPr/>
        </p:nvSpPr>
        <p:spPr bwMode="auto">
          <a:xfrm>
            <a:off x="4679802" y="3665634"/>
            <a:ext cx="124230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  <a:tabLst>
                <a:tab pos="746125" algn="l"/>
              </a:tabLst>
            </a:pPr>
            <a:r>
              <a:rPr lang="en-US" sz="2800" dirty="0" smtClean="0"/>
              <a:t>Existing approaches to attribute-based recognition treat attributes as mid-level features or semantic labels to infer relations. </a:t>
            </a:r>
          </a:p>
        </p:txBody>
      </p:sp>
      <p:sp>
        <p:nvSpPr>
          <p:cNvPr id="266" name="직사각형 225"/>
          <p:cNvSpPr/>
          <p:nvPr/>
        </p:nvSpPr>
        <p:spPr>
          <a:xfrm>
            <a:off x="2526984" y="21715784"/>
            <a:ext cx="1168416" cy="1058877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Text Box 21"/>
          <p:cNvSpPr txBox="1">
            <a:spLocks noChangeArrowheads="1"/>
          </p:cNvSpPr>
          <p:nvPr/>
        </p:nvSpPr>
        <p:spPr bwMode="auto">
          <a:xfrm>
            <a:off x="17610312" y="3605772"/>
            <a:ext cx="4081691" cy="954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5600" b="1" dirty="0" smtClean="0">
                <a:solidFill>
                  <a:schemeClr val="bg1"/>
                </a:solidFill>
              </a:rPr>
              <a:t>  Algorithm</a:t>
            </a:r>
            <a:endParaRPr lang="en-US" sz="5600" b="1" dirty="0">
              <a:solidFill>
                <a:schemeClr val="bg1"/>
              </a:solidFill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2903821" y="12946317"/>
            <a:ext cx="1168416" cy="1058877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0" name="Text Box 21"/>
          <p:cNvSpPr txBox="1">
            <a:spLocks noChangeArrowheads="1"/>
          </p:cNvSpPr>
          <p:nvPr/>
        </p:nvSpPr>
        <p:spPr bwMode="auto">
          <a:xfrm>
            <a:off x="810873" y="10436486"/>
            <a:ext cx="4162482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5600" b="1" dirty="0" smtClean="0">
                <a:solidFill>
                  <a:schemeClr val="bg1"/>
                </a:solidFill>
              </a:rPr>
              <a:t>  Main Idea</a:t>
            </a:r>
            <a:endParaRPr lang="en-US" sz="5600" b="1" dirty="0">
              <a:solidFill>
                <a:schemeClr val="bg1"/>
              </a:solidFill>
            </a:endParaRPr>
          </a:p>
        </p:txBody>
      </p:sp>
      <p:sp>
        <p:nvSpPr>
          <p:cNvPr id="9990" name="Text Box 1798"/>
          <p:cNvSpPr txBox="1">
            <a:spLocks noChangeArrowheads="1"/>
          </p:cNvSpPr>
          <p:nvPr/>
        </p:nvSpPr>
        <p:spPr bwMode="auto">
          <a:xfrm>
            <a:off x="5116924" y="10410528"/>
            <a:ext cx="11557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We propose to simultaneously learn </a:t>
            </a:r>
            <a:r>
              <a:rPr lang="en-US" sz="2800" b="1" dirty="0" smtClean="0"/>
              <a:t>shared features </a:t>
            </a:r>
            <a:r>
              <a:rPr lang="en-US" sz="2800" dirty="0" smtClean="0"/>
              <a:t>that are discriminative for both object </a:t>
            </a:r>
            <a:r>
              <a:rPr lang="en-US" sz="2800" i="1" dirty="0" smtClean="0"/>
              <a:t>and</a:t>
            </a:r>
            <a:r>
              <a:rPr lang="en-US" sz="2800" dirty="0" smtClean="0"/>
              <a:t> attribute tasks.</a:t>
            </a:r>
          </a:p>
        </p:txBody>
      </p:sp>
      <p:sp>
        <p:nvSpPr>
          <p:cNvPr id="510" name="직사각형 509"/>
          <p:cNvSpPr/>
          <p:nvPr/>
        </p:nvSpPr>
        <p:spPr>
          <a:xfrm flipH="1" flipV="1">
            <a:off x="21988412" y="29422841"/>
            <a:ext cx="766773" cy="912825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1" name="직사각형 510"/>
          <p:cNvSpPr/>
          <p:nvPr/>
        </p:nvSpPr>
        <p:spPr>
          <a:xfrm flipH="1" flipV="1">
            <a:off x="22353543" y="26929747"/>
            <a:ext cx="401643" cy="474669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Text Box 2806"/>
          <p:cNvSpPr txBox="1">
            <a:spLocks noChangeArrowheads="1"/>
          </p:cNvSpPr>
          <p:nvPr/>
        </p:nvSpPr>
        <p:spPr bwMode="auto">
          <a:xfrm>
            <a:off x="34244160" y="4672535"/>
            <a:ext cx="153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Recognition accuracy for each class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0" name="Text Box 2806"/>
          <p:cNvSpPr txBox="1">
            <a:spLocks noChangeArrowheads="1"/>
          </p:cNvSpPr>
          <p:nvPr/>
        </p:nvSpPr>
        <p:spPr bwMode="auto">
          <a:xfrm>
            <a:off x="17430292" y="24585893"/>
            <a:ext cx="153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Methods compared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1" name="Text Box 2806"/>
          <p:cNvSpPr txBox="1">
            <a:spLocks noChangeArrowheads="1"/>
          </p:cNvSpPr>
          <p:nvPr/>
        </p:nvSpPr>
        <p:spPr bwMode="auto">
          <a:xfrm>
            <a:off x="17444441" y="20179603"/>
            <a:ext cx="5878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Dataset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9" name="Text Box 2806"/>
          <p:cNvSpPr txBox="1">
            <a:spLocks noChangeArrowheads="1"/>
          </p:cNvSpPr>
          <p:nvPr/>
        </p:nvSpPr>
        <p:spPr bwMode="auto">
          <a:xfrm>
            <a:off x="751891" y="17791348"/>
            <a:ext cx="157783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Sharing features via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sparsity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regularization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11675253" y="2967266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Trace norm regularization.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608" y="18524785"/>
            <a:ext cx="9244992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" name="Text Box 2823"/>
          <p:cNvSpPr txBox="1">
            <a:spLocks noChangeArrowheads="1"/>
          </p:cNvSpPr>
          <p:nvPr/>
        </p:nvSpPr>
        <p:spPr bwMode="auto">
          <a:xfrm>
            <a:off x="34352172" y="3605772"/>
            <a:ext cx="3816424" cy="954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5600" b="1" dirty="0" smtClean="0">
                <a:solidFill>
                  <a:schemeClr val="bg1"/>
                </a:solidFill>
              </a:rPr>
              <a:t>  Analysis</a:t>
            </a:r>
            <a:endParaRPr lang="en-US" sz="5600" b="1" dirty="0">
              <a:solidFill>
                <a:schemeClr val="bg1"/>
              </a:solidFill>
            </a:endParaRPr>
          </a:p>
        </p:txBody>
      </p:sp>
      <p:sp>
        <p:nvSpPr>
          <p:cNvPr id="307" name="Text Box 2806"/>
          <p:cNvSpPr txBox="1">
            <a:spLocks noChangeArrowheads="1"/>
          </p:cNvSpPr>
          <p:nvPr/>
        </p:nvSpPr>
        <p:spPr bwMode="auto">
          <a:xfrm>
            <a:off x="17466296" y="13628241"/>
            <a:ext cx="14041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Extension to Kernel classifiers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45" name="Picture 2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8236" y="1973556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8236" y="2297616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64240" y="25892248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" name="Text Box 2806"/>
          <p:cNvSpPr txBox="1">
            <a:spLocks noChangeArrowheads="1"/>
          </p:cNvSpPr>
          <p:nvPr/>
        </p:nvSpPr>
        <p:spPr bwMode="auto">
          <a:xfrm>
            <a:off x="34568196" y="18367412"/>
            <a:ext cx="153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Example object class / attribute predictions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5" name="Picture 8" descr="http://www.cs.utexas.edu/~sjhwang/cvpr11/perclass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76208" y="6055204"/>
            <a:ext cx="11197244" cy="3190876"/>
          </a:xfrm>
          <a:prstGeom prst="rect">
            <a:avLst/>
          </a:prstGeom>
          <a:noFill/>
        </p:spPr>
      </p:pic>
      <p:pic>
        <p:nvPicPr>
          <p:cNvPr id="316" name="Picture 10" descr="http://www.cs.utexas.edu/~sjhwang/cvpr11/perclass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81464" y="6019200"/>
            <a:ext cx="3708412" cy="3204355"/>
          </a:xfrm>
          <a:prstGeom prst="rect">
            <a:avLst/>
          </a:prstGeom>
          <a:noFill/>
        </p:spPr>
      </p:pic>
      <p:sp>
        <p:nvSpPr>
          <p:cNvPr id="319" name="TextBox 318"/>
          <p:cNvSpPr txBox="1"/>
          <p:nvPr/>
        </p:nvSpPr>
        <p:spPr>
          <a:xfrm>
            <a:off x="17862340" y="25231640"/>
            <a:ext cx="15841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1) No sharing-Obj. :	Baseline SVM classifier for object class recognition</a:t>
            </a:r>
          </a:p>
          <a:p>
            <a:r>
              <a:rPr lang="en-US" altLang="ko-KR" sz="2800" dirty="0" smtClean="0"/>
              <a:t>2) No </a:t>
            </a:r>
            <a:r>
              <a:rPr lang="en-US" altLang="ko-KR" sz="2800" dirty="0" smtClean="0"/>
              <a:t>sharing-</a:t>
            </a:r>
            <a:r>
              <a:rPr lang="en-US" altLang="ko-KR" sz="2800" dirty="0" err="1" smtClean="0"/>
              <a:t>Attr</a:t>
            </a:r>
            <a:r>
              <a:rPr lang="en-US" altLang="ko-KR" sz="2800" dirty="0" smtClean="0"/>
              <a:t>. : </a:t>
            </a:r>
            <a:r>
              <a:rPr lang="en-US" altLang="ko-KR" sz="2800" dirty="0" smtClean="0"/>
              <a:t>	Baseline object recognition on predicted attributes as in </a:t>
            </a:r>
            <a:r>
              <a:rPr lang="en-US" altLang="ko-KR" sz="2800" dirty="0" err="1" smtClean="0"/>
              <a:t>Lampert’s</a:t>
            </a:r>
            <a:r>
              <a:rPr lang="en-US" altLang="ko-KR" sz="2800" dirty="0" smtClean="0"/>
              <a:t> approach</a:t>
            </a:r>
          </a:p>
          <a:p>
            <a:r>
              <a:rPr lang="en-US" altLang="ko-KR" sz="2800" dirty="0" smtClean="0"/>
              <a:t>3) Sharing-Obj. : 		Our  multitask feature sharing with the object class classifiers only</a:t>
            </a:r>
          </a:p>
          <a:p>
            <a:r>
              <a:rPr lang="en-US" altLang="ko-KR" sz="2800" dirty="0" smtClean="0"/>
              <a:t>4) Sharing-</a:t>
            </a:r>
            <a:r>
              <a:rPr lang="en-US" altLang="ko-KR" sz="2800" dirty="0" err="1" smtClean="0"/>
              <a:t>Attr</a:t>
            </a:r>
            <a:r>
              <a:rPr lang="en-US" altLang="ko-KR" sz="2800" dirty="0" smtClean="0"/>
              <a:t>. </a:t>
            </a:r>
            <a:r>
              <a:rPr lang="en-US" altLang="ko-KR" sz="2800" dirty="0" smtClean="0"/>
              <a:t>: 	Our multitask feature sharing method with object class + attribute classifiers 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17970351" y="30820150"/>
            <a:ext cx="15625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Our approach makes substantial improvements over the baselines. Exploiting the external semantics the auxiliary attribute tasks provide, our learned features generalize better---particularly when less training data is available. </a:t>
            </a:r>
          </a:p>
        </p:txBody>
      </p:sp>
      <p:sp>
        <p:nvSpPr>
          <p:cNvPr id="329" name="Text Box 2806"/>
          <p:cNvSpPr txBox="1">
            <a:spLocks noChangeArrowheads="1"/>
          </p:cNvSpPr>
          <p:nvPr/>
        </p:nvSpPr>
        <p:spPr bwMode="auto">
          <a:xfrm>
            <a:off x="17466296" y="27139031"/>
            <a:ext cx="153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Recognition accuracy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37952572" y="19105493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Predicted Object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40436848" y="19140336"/>
            <a:ext cx="632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Predicted Attributes</a:t>
            </a:r>
          </a:p>
        </p:txBody>
      </p:sp>
      <p:sp>
        <p:nvSpPr>
          <p:cNvPr id="350" name="직사각형 349"/>
          <p:cNvSpPr/>
          <p:nvPr/>
        </p:nvSpPr>
        <p:spPr bwMode="auto">
          <a:xfrm>
            <a:off x="37988576" y="19735564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NSO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직사각형 350"/>
          <p:cNvSpPr/>
          <p:nvPr/>
        </p:nvSpPr>
        <p:spPr bwMode="auto">
          <a:xfrm>
            <a:off x="37988576" y="20383636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NSA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2" name="직사각형 351"/>
          <p:cNvSpPr/>
          <p:nvPr/>
        </p:nvSpPr>
        <p:spPr bwMode="auto">
          <a:xfrm>
            <a:off x="37988576" y="21031708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Ours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9572752" y="19663556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Dolphin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39572752" y="20311628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Walrus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39572752" y="20995704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Grizzly bear</a:t>
            </a:r>
          </a:p>
        </p:txBody>
      </p:sp>
      <p:sp>
        <p:nvSpPr>
          <p:cNvPr id="358" name="직사각형 357"/>
          <p:cNvSpPr/>
          <p:nvPr/>
        </p:nvSpPr>
        <p:spPr bwMode="auto">
          <a:xfrm>
            <a:off x="37988576" y="23012168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NSO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직사각형 358"/>
          <p:cNvSpPr/>
          <p:nvPr/>
        </p:nvSpPr>
        <p:spPr bwMode="auto">
          <a:xfrm>
            <a:off x="37988576" y="23660240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NSA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직사각형 359"/>
          <p:cNvSpPr/>
          <p:nvPr/>
        </p:nvSpPr>
        <p:spPr bwMode="auto">
          <a:xfrm>
            <a:off x="37988576" y="24308312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Ours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39572752" y="22940160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Grizzly bear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39572752" y="23588232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Rhinoceros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39572752" y="24272308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Moose</a:t>
            </a:r>
          </a:p>
        </p:txBody>
      </p:sp>
      <p:sp>
        <p:nvSpPr>
          <p:cNvPr id="364" name="직사각형 363"/>
          <p:cNvSpPr/>
          <p:nvPr/>
        </p:nvSpPr>
        <p:spPr bwMode="auto">
          <a:xfrm>
            <a:off x="38060584" y="25928252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NSO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5" name="직사각형 364"/>
          <p:cNvSpPr/>
          <p:nvPr/>
        </p:nvSpPr>
        <p:spPr bwMode="auto">
          <a:xfrm>
            <a:off x="38060584" y="26576324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NSA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직사각형 365"/>
          <p:cNvSpPr/>
          <p:nvPr/>
        </p:nvSpPr>
        <p:spPr bwMode="auto">
          <a:xfrm>
            <a:off x="38060584" y="27224396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Ours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39644760" y="25856244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Giant Panda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39644760" y="26504316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Rabbit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39644760" y="27188392"/>
            <a:ext cx="2340260" cy="5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Rhinoceros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43641204" y="1959154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Fast, active, </a:t>
            </a:r>
            <a:r>
              <a:rPr lang="en-US" altLang="ko-KR" sz="2800" dirty="0" err="1" smtClean="0"/>
              <a:t>toughskin</a:t>
            </a:r>
            <a:r>
              <a:rPr lang="en-US" altLang="ko-KR" sz="2800" dirty="0" smtClean="0"/>
              <a:t>, </a:t>
            </a:r>
            <a:r>
              <a:rPr lang="en-US" altLang="ko-KR" sz="2800" dirty="0" err="1" smtClean="0"/>
              <a:t>chewteeth</a:t>
            </a:r>
            <a:r>
              <a:rPr lang="en-US" altLang="ko-KR" sz="2800" dirty="0" smtClean="0"/>
              <a:t>, forest, </a:t>
            </a:r>
            <a:r>
              <a:rPr lang="en-US" altLang="ko-KR" sz="2800" dirty="0" smtClean="0">
                <a:solidFill>
                  <a:srgbClr val="FF0066"/>
                </a:solidFill>
              </a:rPr>
              <a:t>ocean, swims</a:t>
            </a:r>
          </a:p>
        </p:txBody>
      </p:sp>
      <p:sp>
        <p:nvSpPr>
          <p:cNvPr id="371" name="직사각형 370"/>
          <p:cNvSpPr/>
          <p:nvPr/>
        </p:nvSpPr>
        <p:spPr bwMode="auto">
          <a:xfrm>
            <a:off x="41949016" y="19789569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NSA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직사각형 371"/>
          <p:cNvSpPr/>
          <p:nvPr/>
        </p:nvSpPr>
        <p:spPr bwMode="auto">
          <a:xfrm>
            <a:off x="41949016" y="20977701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Ours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43677208" y="20689669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Fast, active, </a:t>
            </a:r>
            <a:r>
              <a:rPr lang="en-US" altLang="ko-KR" sz="2800" dirty="0" err="1" smtClean="0"/>
              <a:t>toughskin</a:t>
            </a:r>
            <a:r>
              <a:rPr lang="en-US" altLang="ko-KR" sz="2800" dirty="0" smtClean="0"/>
              <a:t>, fish, forest, </a:t>
            </a:r>
            <a:r>
              <a:rPr lang="en-US" altLang="ko-KR" sz="2800" dirty="0" err="1" smtClean="0"/>
              <a:t>meatteeth</a:t>
            </a:r>
            <a:r>
              <a:rPr lang="en-US" altLang="ko-KR" sz="2800" dirty="0" smtClean="0"/>
              <a:t>, strong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43677208" y="2290415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Strong, inactive, vegetation, </a:t>
            </a:r>
            <a:r>
              <a:rPr lang="en-US" altLang="ko-KR" sz="2800" dirty="0" err="1" smtClean="0"/>
              <a:t>quadrupedal</a:t>
            </a:r>
            <a:r>
              <a:rPr lang="en-US" altLang="ko-KR" sz="2800" dirty="0" smtClean="0"/>
              <a:t>, slow, walks, big</a:t>
            </a:r>
          </a:p>
        </p:txBody>
      </p:sp>
      <p:sp>
        <p:nvSpPr>
          <p:cNvPr id="375" name="직사각형 374"/>
          <p:cNvSpPr/>
          <p:nvPr/>
        </p:nvSpPr>
        <p:spPr bwMode="auto">
          <a:xfrm>
            <a:off x="41985020" y="23084176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NSA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직사각형 375"/>
          <p:cNvSpPr/>
          <p:nvPr/>
        </p:nvSpPr>
        <p:spPr bwMode="auto">
          <a:xfrm>
            <a:off x="41985020" y="24272308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Ours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43713212" y="2398427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Strong, </a:t>
            </a:r>
            <a:r>
              <a:rPr lang="en-US" altLang="ko-KR" sz="2800" dirty="0" err="1" smtClean="0"/>
              <a:t>toughskin</a:t>
            </a:r>
            <a:r>
              <a:rPr lang="en-US" altLang="ko-KR" sz="2800" dirty="0" smtClean="0"/>
              <a:t>, slow, walks, vegetation, </a:t>
            </a:r>
            <a:r>
              <a:rPr lang="en-US" altLang="ko-KR" sz="2800" dirty="0" err="1" smtClean="0"/>
              <a:t>quadrupedal</a:t>
            </a:r>
            <a:r>
              <a:rPr lang="en-US" altLang="ko-KR" sz="2800" dirty="0" smtClean="0"/>
              <a:t>, inactive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43713212" y="2578423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 smtClean="0"/>
              <a:t>Quadrupedal</a:t>
            </a:r>
            <a:r>
              <a:rPr lang="en-US" altLang="ko-KR" sz="2800" dirty="0" smtClean="0"/>
              <a:t>, </a:t>
            </a:r>
            <a:r>
              <a:rPr lang="en-US" altLang="ko-KR" sz="2800" dirty="0" err="1" smtClean="0"/>
              <a:t>oldworld</a:t>
            </a:r>
            <a:r>
              <a:rPr lang="en-US" altLang="ko-KR" sz="2800" dirty="0" smtClean="0"/>
              <a:t>, walks, ground, </a:t>
            </a:r>
            <a:r>
              <a:rPr lang="en-US" altLang="ko-KR" sz="2800" dirty="0" smtClean="0">
                <a:solidFill>
                  <a:srgbClr val="FF0066"/>
                </a:solidFill>
              </a:rPr>
              <a:t>furry</a:t>
            </a:r>
            <a:r>
              <a:rPr lang="en-US" altLang="ko-KR" sz="2800" dirty="0" smtClean="0"/>
              <a:t>, gray, </a:t>
            </a:r>
            <a:r>
              <a:rPr lang="en-US" altLang="ko-KR" sz="2800" dirty="0" err="1" smtClean="0"/>
              <a:t>chewteeth</a:t>
            </a:r>
            <a:endParaRPr lang="en-US" altLang="ko-KR" sz="2800" dirty="0" smtClean="0"/>
          </a:p>
        </p:txBody>
      </p:sp>
      <p:sp>
        <p:nvSpPr>
          <p:cNvPr id="379" name="직사각형 378"/>
          <p:cNvSpPr/>
          <p:nvPr/>
        </p:nvSpPr>
        <p:spPr bwMode="auto">
          <a:xfrm>
            <a:off x="42021024" y="25982257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NSA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" name="직사각형 379"/>
          <p:cNvSpPr/>
          <p:nvPr/>
        </p:nvSpPr>
        <p:spPr bwMode="auto">
          <a:xfrm>
            <a:off x="42021024" y="27170389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Ours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43749216" y="26882357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 smtClean="0"/>
              <a:t>Quadrupedal</a:t>
            </a:r>
            <a:r>
              <a:rPr lang="en-US" altLang="ko-KR" sz="2800" dirty="0" smtClean="0"/>
              <a:t>, </a:t>
            </a:r>
            <a:r>
              <a:rPr lang="en-US" altLang="ko-KR" sz="2800" dirty="0" err="1" smtClean="0"/>
              <a:t>oldworld</a:t>
            </a:r>
            <a:r>
              <a:rPr lang="en-US" altLang="ko-KR" sz="2800" dirty="0" smtClean="0"/>
              <a:t>, ground, walks, tail, gray,</a:t>
            </a:r>
            <a:r>
              <a:rPr lang="en-US" altLang="ko-KR" sz="2800" dirty="0" smtClean="0">
                <a:solidFill>
                  <a:srgbClr val="FF0066"/>
                </a:solidFill>
              </a:rPr>
              <a:t> furry</a:t>
            </a:r>
          </a:p>
        </p:txBody>
      </p:sp>
      <p:sp>
        <p:nvSpPr>
          <p:cNvPr id="390" name="Text Box 2806"/>
          <p:cNvSpPr txBox="1">
            <a:spLocks noChangeArrowheads="1"/>
          </p:cNvSpPr>
          <p:nvPr/>
        </p:nvSpPr>
        <p:spPr bwMode="auto">
          <a:xfrm>
            <a:off x="34280164" y="14141587"/>
            <a:ext cx="153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Selecting useful attributes for sharing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42957128" y="16315183"/>
            <a:ext cx="6948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No. Attributes with high mutual information yield better features, as they provide more information for disambiguation.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35252272" y="9205553"/>
            <a:ext cx="1483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ko-KR" sz="2800" dirty="0" smtClean="0"/>
              <a:t>We make improvements on 33 of 50 AWA classes, and on all classes of OSR.</a:t>
            </a:r>
          </a:p>
          <a:p>
            <a:pPr marL="514350" indent="-514350">
              <a:buAutoNum type="arabicParenR"/>
            </a:pPr>
            <a:r>
              <a:rPr lang="en-US" altLang="ko-KR" sz="2800" dirty="0" smtClean="0"/>
              <a:t>Classes with more distinct attributes benefit more from feature sharing: e.g. Dalmatian, leopard, giraffe, zebra</a:t>
            </a:r>
          </a:p>
        </p:txBody>
      </p:sp>
      <p:sp>
        <p:nvSpPr>
          <p:cNvPr id="399" name="직사각형 398"/>
          <p:cNvSpPr/>
          <p:nvPr/>
        </p:nvSpPr>
        <p:spPr bwMode="auto">
          <a:xfrm>
            <a:off x="35324280" y="5443136"/>
            <a:ext cx="4536504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Animals with Attributes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0" name="직사각형 399"/>
          <p:cNvSpPr/>
          <p:nvPr/>
        </p:nvSpPr>
        <p:spPr bwMode="auto">
          <a:xfrm>
            <a:off x="45153372" y="5443136"/>
            <a:ext cx="4536504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Outdoor scene recognition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5" name="Text Box 2806"/>
          <p:cNvSpPr txBox="1">
            <a:spLocks noChangeArrowheads="1"/>
          </p:cNvSpPr>
          <p:nvPr/>
        </p:nvSpPr>
        <p:spPr bwMode="auto">
          <a:xfrm>
            <a:off x="724436" y="20707672"/>
            <a:ext cx="113412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Multitask feature learning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42993132" y="15118341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Are all attributes equally useful? </a:t>
            </a:r>
          </a:p>
        </p:txBody>
      </p:sp>
      <p:cxnSp>
        <p:nvCxnSpPr>
          <p:cNvPr id="122" name="Straight Connector 121"/>
          <p:cNvCxnSpPr/>
          <p:nvPr/>
        </p:nvCxnSpPr>
        <p:spPr bwMode="auto">
          <a:xfrm>
            <a:off x="2564342" y="19658910"/>
            <a:ext cx="399274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7097144" y="19658911"/>
            <a:ext cx="4069728" cy="1633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724436" y="18759390"/>
            <a:ext cx="1908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Object classifier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24436" y="19731028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Attribute</a:t>
            </a:r>
          </a:p>
          <a:p>
            <a:r>
              <a:rPr lang="en-US" altLang="ko-KR" sz="2800" dirty="0" smtClean="0"/>
              <a:t>classifier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128924" y="7431117"/>
            <a:ext cx="465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/>
              <a:t>White, Spots, Long leg</a:t>
            </a:r>
          </a:p>
        </p:txBody>
      </p:sp>
      <p:sp>
        <p:nvSpPr>
          <p:cNvPr id="149" name="직사각형 331"/>
          <p:cNvSpPr/>
          <p:nvPr/>
        </p:nvSpPr>
        <p:spPr bwMode="auto">
          <a:xfrm>
            <a:off x="2056584" y="11490648"/>
            <a:ext cx="2160240" cy="5400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Polar bear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121480" y="11958700"/>
            <a:ext cx="666074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Motivation</a:t>
            </a:r>
            <a:r>
              <a:rPr lang="en-US" altLang="ko-KR" sz="2800" dirty="0" smtClean="0"/>
              <a:t>: </a:t>
            </a:r>
          </a:p>
          <a:p>
            <a:endParaRPr lang="en-US" altLang="ko-KR" sz="900" dirty="0" smtClean="0"/>
          </a:p>
          <a:p>
            <a:r>
              <a:rPr lang="en-US" altLang="ko-KR" sz="2800" dirty="0" smtClean="0"/>
              <a:t>By regularizing the object classifiers to use visual features shared by attributes, we aim to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en-US" altLang="ko-KR" sz="2800" dirty="0" smtClean="0"/>
              <a:t>select features associated with generic semantic concepts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en-US" altLang="ko-KR" sz="2800" dirty="0" smtClean="0"/>
              <a:t>avoid </a:t>
            </a:r>
            <a:r>
              <a:rPr lang="en-US" altLang="ko-KR" sz="2800" dirty="0" err="1" smtClean="0"/>
              <a:t>overfitting</a:t>
            </a:r>
            <a:r>
              <a:rPr lang="en-US" altLang="ko-KR" sz="2800" dirty="0" smtClean="0"/>
              <a:t> when object-labeled data is lacking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11093588" y="28358521"/>
            <a:ext cx="44545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0070C0"/>
                </a:solidFill>
              </a:rPr>
              <a:t>SVM loss function on the original feature space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5369396" y="19140336"/>
            <a:ext cx="45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ko-KR" sz="2800" dirty="0" smtClean="0">
                <a:solidFill>
                  <a:srgbClr val="FF0066"/>
                </a:solidFill>
              </a:rPr>
              <a:t>Red: incorrect prediction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4325280" y="10986592"/>
            <a:ext cx="594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Our method makes more semantically meaningful predictions.</a:t>
            </a:r>
          </a:p>
          <a:p>
            <a:endParaRPr lang="en-US" altLang="ko-KR" sz="2800" dirty="0" smtClean="0"/>
          </a:p>
          <a:p>
            <a:pPr marL="514350" indent="-514350">
              <a:buAutoNum type="arabicParenR"/>
            </a:pPr>
            <a:r>
              <a:rPr lang="en-US" altLang="ko-KR" sz="2800" dirty="0" smtClean="0"/>
              <a:t>Reduces confusion between </a:t>
            </a:r>
            <a:r>
              <a:rPr lang="en-US" altLang="ko-KR" sz="2800" dirty="0" smtClean="0"/>
              <a:t>semantically </a:t>
            </a:r>
            <a:r>
              <a:rPr lang="en-US" altLang="ko-KR" sz="2800" dirty="0" smtClean="0"/>
              <a:t>distinct pairs </a:t>
            </a:r>
          </a:p>
          <a:p>
            <a:pPr marL="514350" indent="-514350">
              <a:buAutoNum type="arabicParenR"/>
            </a:pPr>
            <a:r>
              <a:rPr lang="en-US" altLang="ko-KR" sz="2800" dirty="0" smtClean="0"/>
              <a:t>Introduces confusion between semantically close pairs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324872" y="5169754"/>
            <a:ext cx="122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color</a:t>
            </a:r>
          </a:p>
        </p:txBody>
      </p:sp>
      <p:pic>
        <p:nvPicPr>
          <p:cNvPr id="1029" name="Picture 5" descr="C:\Users\sjhwang\Downloads\AwA-examples\Animals_with_Attributes\JPEGExamples\giant+panda\giant+panda_0003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48432" y="21086164"/>
            <a:ext cx="1371600" cy="1371600"/>
          </a:xfrm>
          <a:prstGeom prst="rect">
            <a:avLst/>
          </a:prstGeom>
          <a:noFill/>
        </p:spPr>
      </p:pic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46447"/>
              </p:ext>
            </p:extLst>
          </p:nvPr>
        </p:nvGraphicFramePr>
        <p:xfrm>
          <a:off x="17826335" y="20971844"/>
          <a:ext cx="8424936" cy="344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8312"/>
                <a:gridCol w="2808312"/>
                <a:gridCol w="2808312"/>
              </a:tblGrid>
              <a:tr h="12067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Dataset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Animals</a:t>
                      </a:r>
                      <a:r>
                        <a:rPr lang="en-US" sz="2800" baseline="0" dirty="0" smtClean="0"/>
                        <a:t> with Attributes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(AWA)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Outdoor Scene Recognition (OSR)</a:t>
                      </a:r>
                      <a:endParaRPr lang="en-US" sz="2800" dirty="0"/>
                    </a:p>
                  </a:txBody>
                  <a:tcPr anchor="ctr" anchorCtr="1"/>
                </a:tc>
              </a:tr>
              <a:tr h="4558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 images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30,475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2,688</a:t>
                      </a:r>
                      <a:endParaRPr lang="en-US" sz="2800" dirty="0"/>
                    </a:p>
                  </a:txBody>
                  <a:tcPr anchor="ctr" anchorCtr="1"/>
                </a:tc>
              </a:tr>
              <a:tr h="4558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</a:t>
                      </a:r>
                      <a:r>
                        <a:rPr lang="en-US" sz="2800" baseline="0" dirty="0" smtClean="0"/>
                        <a:t> classes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 anchorCtr="1"/>
                </a:tc>
              </a:tr>
              <a:tr h="4558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 attributes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85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anchor="ctr" anchorCtr="1"/>
                </a:tc>
              </a:tr>
              <a:tr h="4558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Algorithm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Linear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Kernelized</a:t>
                      </a:r>
                      <a:endParaRPr lang="en-US" sz="28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60" name="직사각형 349"/>
          <p:cNvSpPr/>
          <p:nvPr/>
        </p:nvSpPr>
        <p:spPr bwMode="auto">
          <a:xfrm>
            <a:off x="27507964" y="20441540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AWA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직사각형 349"/>
          <p:cNvSpPr/>
          <p:nvPr/>
        </p:nvSpPr>
        <p:spPr bwMode="auto">
          <a:xfrm>
            <a:off x="30856336" y="20405536"/>
            <a:ext cx="1512168" cy="46805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OSR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sjhwang\Downloads\AwA-examples\Animals_with_Attributes\JPEGExamples\giraffe\giraffe_0002.jpg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715876" y="22598332"/>
            <a:ext cx="1371600" cy="1371600"/>
          </a:xfrm>
          <a:prstGeom prst="rect">
            <a:avLst/>
          </a:prstGeom>
          <a:noFill/>
        </p:spPr>
      </p:pic>
      <p:pic>
        <p:nvPicPr>
          <p:cNvPr id="1031" name="Picture 7" descr="C:\Users\sjhwang\Downloads\AwA-examples\Animals_with_Attributes\JPEGExamples\humpback+whale\humpback+whale_0003.jpg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336056" y="21053608"/>
            <a:ext cx="1371600" cy="1371600"/>
          </a:xfrm>
          <a:prstGeom prst="rect">
            <a:avLst/>
          </a:prstGeom>
          <a:noFill/>
        </p:spPr>
      </p:pic>
      <p:pic>
        <p:nvPicPr>
          <p:cNvPr id="1033" name="Picture 9" descr="C:\Users\sjhwang\Downloads\AwA-examples\Animals_with_Attributes\JPEGExamples\tiger\tiger_0002.jpg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300052" y="22598332"/>
            <a:ext cx="1371600" cy="1371600"/>
          </a:xfrm>
          <a:prstGeom prst="rect">
            <a:avLst/>
          </a:prstGeom>
          <a:noFill/>
        </p:spPr>
      </p:pic>
      <p:sp>
        <p:nvSpPr>
          <p:cNvPr id="162" name="TextBox 161"/>
          <p:cNvSpPr txBox="1"/>
          <p:nvPr/>
        </p:nvSpPr>
        <p:spPr>
          <a:xfrm>
            <a:off x="34928236" y="21931808"/>
            <a:ext cx="148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ko-KR" sz="2800" dirty="0" smtClean="0"/>
              <a:t>1) Our method is more robust to background clutter, as it has a more refined set of features from </a:t>
            </a:r>
            <a:r>
              <a:rPr lang="en-US" altLang="ko-KR" sz="2800" dirty="0" err="1" smtClean="0"/>
              <a:t>sparsity</a:t>
            </a:r>
            <a:r>
              <a:rPr lang="en-US" altLang="ko-KR" sz="2800" dirty="0" smtClean="0"/>
              <a:t> regularization with attributes.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34928236" y="25153004"/>
            <a:ext cx="1483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ko-KR" sz="2800" dirty="0" smtClean="0"/>
              <a:t>2) Our method makes robust predictions in atypical cases.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928236" y="28069328"/>
            <a:ext cx="1483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ko-KR" sz="2800" dirty="0" smtClean="0"/>
              <a:t>3) When our method fails, it often makes more semantically “close” predictions. </a:t>
            </a:r>
          </a:p>
        </p:txBody>
      </p:sp>
      <p:pic>
        <p:nvPicPr>
          <p:cNvPr id="1034" name="Picture 10" descr="C:\Users\sjhwang\Downloads\spatial_envelope_256x256_static_8outdoorcategories\spatial_envelope_256x256_static_8outdoorcategories\coast_bea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100252" y="21053608"/>
            <a:ext cx="1371600" cy="1371600"/>
          </a:xfrm>
          <a:prstGeom prst="rect">
            <a:avLst/>
          </a:prstGeom>
          <a:noFill/>
        </p:spPr>
      </p:pic>
      <p:pic>
        <p:nvPicPr>
          <p:cNvPr id="1035" name="Picture 11" descr="C:\Users\sjhwang\Downloads\spatial_envelope_256x256_static_8outdoorcategories\spatial_envelope_256x256_static_8outdoorcategories\forest_land22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648424" y="21053608"/>
            <a:ext cx="1371600" cy="1371600"/>
          </a:xfrm>
          <a:prstGeom prst="rect">
            <a:avLst/>
          </a:prstGeom>
          <a:noFill/>
        </p:spPr>
      </p:pic>
      <p:pic>
        <p:nvPicPr>
          <p:cNvPr id="1036" name="Picture 12" descr="C:\Users\sjhwang\Downloads\spatial_envelope_256x256_static_8outdoorcategories\spatial_envelope_256x256_static_8outdoorcategories\highway_gre49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103700" y="22601780"/>
            <a:ext cx="1371600" cy="1371600"/>
          </a:xfrm>
          <a:prstGeom prst="rect">
            <a:avLst/>
          </a:prstGeom>
          <a:noFill/>
        </p:spPr>
      </p:pic>
      <p:pic>
        <p:nvPicPr>
          <p:cNvPr id="1037" name="Picture 13" descr="C:\Users\sjhwang\Downloads\spatial_envelope_256x256_static_8outdoorcategories\spatial_envelope_256x256_static_8outdoorcategories\street_urb27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684428" y="22601780"/>
            <a:ext cx="1371600" cy="1371600"/>
          </a:xfrm>
          <a:prstGeom prst="rect">
            <a:avLst/>
          </a:prstGeom>
          <a:noFill/>
        </p:spPr>
      </p:pic>
      <p:pic>
        <p:nvPicPr>
          <p:cNvPr id="178" name="Picture 177" descr="C:\Users\sjhwang\Downloads\AwA-examples\Animals_with_Attributes\JPEGExamples\dalmatian\dalmatian_000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00074" y="4731977"/>
            <a:ext cx="2277600" cy="1600476"/>
          </a:xfrm>
          <a:prstGeom prst="rect">
            <a:avLst/>
          </a:prstGeom>
          <a:noFill/>
        </p:spPr>
      </p:pic>
      <p:pic>
        <p:nvPicPr>
          <p:cNvPr id="4" name="Picture 3" descr="C:\Users\sjhwang\Downloads\AwA-examples\Animals_with_Attributes\JPEGExamples\dalmatian\dalmatian_000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59427" y="12066712"/>
            <a:ext cx="1773621" cy="1371600"/>
          </a:xfrm>
          <a:prstGeom prst="rect">
            <a:avLst/>
          </a:prstGeom>
          <a:noFill/>
        </p:spPr>
      </p:pic>
      <p:pic>
        <p:nvPicPr>
          <p:cNvPr id="3" name="Picture 2" descr="C:\Users\sjhwang\Downloads\AwA-examples\Animals_with_Attributes\JPEGExamples\polar+bear\polar+bear_000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28592" y="12066712"/>
            <a:ext cx="2123220" cy="1371600"/>
          </a:xfrm>
          <a:prstGeom prst="rect">
            <a:avLst/>
          </a:prstGeom>
          <a:noFill/>
        </p:spPr>
      </p:pic>
      <p:sp>
        <p:nvSpPr>
          <p:cNvPr id="185" name="직사각형 184"/>
          <p:cNvSpPr/>
          <p:nvPr/>
        </p:nvSpPr>
        <p:spPr>
          <a:xfrm>
            <a:off x="7925236" y="12181071"/>
            <a:ext cx="511182" cy="511182"/>
          </a:xfrm>
          <a:prstGeom prst="rect">
            <a:avLst/>
          </a:prstGeom>
          <a:noFill/>
          <a:ln w="1270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Rectangle 178"/>
          <p:cNvSpPr/>
          <p:nvPr/>
        </p:nvSpPr>
        <p:spPr bwMode="auto">
          <a:xfrm>
            <a:off x="8209820" y="12066712"/>
            <a:ext cx="1371600" cy="1371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8540659" y="12390748"/>
            <a:ext cx="228600" cy="228600"/>
          </a:xfrm>
          <a:prstGeom prst="ellipse">
            <a:avLst/>
          </a:prstGeom>
          <a:solidFill>
            <a:schemeClr val="tx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8816115" y="12666204"/>
            <a:ext cx="228600" cy="228600"/>
          </a:xfrm>
          <a:prstGeom prst="ellipse">
            <a:avLst/>
          </a:prstGeom>
          <a:solidFill>
            <a:schemeClr val="tx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8576663" y="12954236"/>
            <a:ext cx="228600" cy="228600"/>
          </a:xfrm>
          <a:prstGeom prst="ellipse">
            <a:avLst/>
          </a:prstGeom>
          <a:solidFill>
            <a:schemeClr val="tx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9152727" y="12282736"/>
            <a:ext cx="228600" cy="228600"/>
          </a:xfrm>
          <a:prstGeom prst="ellipse">
            <a:avLst/>
          </a:prstGeom>
          <a:solidFill>
            <a:schemeClr val="tx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9176155" y="12882228"/>
            <a:ext cx="228600" cy="228600"/>
          </a:xfrm>
          <a:prstGeom prst="ellipse">
            <a:avLst/>
          </a:prstGeom>
          <a:solidFill>
            <a:schemeClr val="tx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661648" y="12066712"/>
            <a:ext cx="1371600" cy="1371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3364168" y="13938920"/>
            <a:ext cx="2484276" cy="756084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219764" y="5968557"/>
            <a:ext cx="1823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patches</a:t>
            </a:r>
          </a:p>
        </p:txBody>
      </p:sp>
      <p:pic>
        <p:nvPicPr>
          <p:cNvPr id="171" name="Picture 7" descr="This is a standard representation of HSV color space as a cone. As you move outward, S is larger and colors are more pure. As you move down, colors get more dark. Moving around the cone changes the Hue color along the rainbow. Image sourced from The Wikipedia.">
            <a:hlinkClick r:id="rId19" tooltip="This is a standard representation of HSV color space as a cone. As you move outward, S is larger and colors are more pure. As you move down, colors get more dark. Moving around the cone changes the Hue color along the rainbow. Image sourced from The Wikipedia."/>
          </p:cNvPr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40" y="5105547"/>
            <a:ext cx="979825" cy="7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69" y="5854742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직사각형 331"/>
          <p:cNvSpPr/>
          <p:nvPr/>
        </p:nvSpPr>
        <p:spPr bwMode="auto">
          <a:xfrm>
            <a:off x="967003" y="4997282"/>
            <a:ext cx="1828800" cy="103531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Visual</a:t>
            </a:r>
          </a:p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features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767" y="15024119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" name="TextBox 197"/>
          <p:cNvSpPr txBox="1"/>
          <p:nvPr/>
        </p:nvSpPr>
        <p:spPr>
          <a:xfrm>
            <a:off x="17790331" y="16888922"/>
            <a:ext cx="3109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1) Formulate kernel matrix K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1738665" y="16096835"/>
            <a:ext cx="3706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2</a:t>
            </a:r>
            <a:r>
              <a:rPr lang="en-US" altLang="ko-KR" sz="2800" dirty="0" smtClean="0"/>
              <a:t>) Compute the basis vector B and diagonal matrix S using Gram-Schmidt process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288" y="14825501"/>
            <a:ext cx="23391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 bwMode="auto">
          <a:xfrm>
            <a:off x="20598643" y="16056867"/>
            <a:ext cx="914400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Right Arrow 199"/>
          <p:cNvSpPr/>
          <p:nvPr/>
        </p:nvSpPr>
        <p:spPr bwMode="auto">
          <a:xfrm>
            <a:off x="25531191" y="16148521"/>
            <a:ext cx="914400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6617096" y="16149887"/>
            <a:ext cx="2844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3) Transform the data according to the learned B and S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55" y="25316184"/>
            <a:ext cx="4438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" name="직사각형 331"/>
          <p:cNvSpPr/>
          <p:nvPr/>
        </p:nvSpPr>
        <p:spPr bwMode="auto">
          <a:xfrm>
            <a:off x="1863730" y="26279644"/>
            <a:ext cx="2160240" cy="5400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200" dirty="0" smtClean="0">
                <a:solidFill>
                  <a:schemeClr val="bg1"/>
                </a:solidFill>
              </a:rPr>
              <a:t>(2,1)-norm</a:t>
            </a:r>
            <a:endParaRPr kumimoji="0" lang="ko-KR" alt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26" name="Straight Arrow Connector 11025"/>
          <p:cNvCxnSpPr/>
          <p:nvPr/>
        </p:nvCxnSpPr>
        <p:spPr bwMode="auto">
          <a:xfrm>
            <a:off x="13851917" y="25912583"/>
            <a:ext cx="0" cy="1098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8" name="TextBox 237"/>
          <p:cNvSpPr txBox="1"/>
          <p:nvPr/>
        </p:nvSpPr>
        <p:spPr>
          <a:xfrm>
            <a:off x="14081920" y="25820240"/>
            <a:ext cx="1761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L2-norm: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Joint data fitting</a:t>
            </a:r>
          </a:p>
        </p:txBody>
      </p:sp>
      <p:pic>
        <p:nvPicPr>
          <p:cNvPr id="11027" name="Picture 29" descr="http://rogercortesi.com/eqn/tempimagedir/eqn1139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28" y="25897949"/>
            <a:ext cx="46005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2" name="Straight Arrow Connector 241"/>
          <p:cNvCxnSpPr/>
          <p:nvPr/>
        </p:nvCxnSpPr>
        <p:spPr bwMode="auto">
          <a:xfrm>
            <a:off x="9758507" y="27188392"/>
            <a:ext cx="405338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9789060" y="27304194"/>
            <a:ext cx="33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</a:rPr>
              <a:t>L1-norm: </a:t>
            </a:r>
            <a:r>
              <a:rPr lang="en-US" altLang="ko-KR" sz="2800" dirty="0" err="1" smtClean="0">
                <a:solidFill>
                  <a:srgbClr val="002060"/>
                </a:solidFill>
              </a:rPr>
              <a:t>sparsity</a:t>
            </a:r>
            <a:endParaRPr lang="en-US" altLang="ko-KR" sz="2800" dirty="0" smtClean="0">
              <a:solidFill>
                <a:srgbClr val="002060"/>
              </a:solidFill>
            </a:endParaRPr>
          </a:p>
        </p:txBody>
      </p:sp>
      <p:cxnSp>
        <p:nvCxnSpPr>
          <p:cNvPr id="246" name="Straight Arrow Connector 245"/>
          <p:cNvCxnSpPr/>
          <p:nvPr/>
        </p:nvCxnSpPr>
        <p:spPr bwMode="auto">
          <a:xfrm>
            <a:off x="9350172" y="19109960"/>
            <a:ext cx="0" cy="1098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030" name="Rectangle 11029"/>
          <p:cNvSpPr/>
          <p:nvPr/>
        </p:nvSpPr>
        <p:spPr>
          <a:xfrm>
            <a:off x="9461521" y="19152026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solidFill>
                  <a:srgbClr val="FF0000"/>
                </a:solidFill>
              </a:rPr>
              <a:t>sparsity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1336504" y="21427752"/>
            <a:ext cx="1608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How can we promote common </a:t>
            </a:r>
            <a:r>
              <a:rPr lang="en-US" altLang="ko-KR" sz="2800" dirty="0" err="1" smtClean="0"/>
              <a:t>sparsity</a:t>
            </a:r>
            <a:r>
              <a:rPr lang="en-US" altLang="ko-KR" sz="2800" dirty="0" smtClean="0"/>
              <a:t> across different parameters? </a:t>
            </a:r>
          </a:p>
          <a:p>
            <a:r>
              <a:rPr lang="en-US" altLang="ko-KR" sz="2800" dirty="0" smtClean="0"/>
              <a:t>→ We </a:t>
            </a:r>
            <a:r>
              <a:rPr lang="en-US" altLang="ko-KR" sz="2800" dirty="0" smtClean="0"/>
              <a:t>use </a:t>
            </a:r>
            <a:r>
              <a:rPr lang="en-US" altLang="ko-KR" sz="2800" dirty="0" smtClean="0"/>
              <a:t>a (2,1)-norm </a:t>
            </a:r>
            <a:r>
              <a:rPr lang="en-US" altLang="ko-KR" sz="2800" dirty="0" err="1" smtClean="0"/>
              <a:t>regularizer</a:t>
            </a:r>
            <a:r>
              <a:rPr lang="en-US" altLang="ko-KR" sz="2800" dirty="0" smtClean="0"/>
              <a:t> that minimizes L1 norm across tasks [Argyriou08].</a:t>
            </a:r>
            <a:endParaRPr lang="en-US" altLang="ko-KR" sz="2800" b="1" dirty="0" smtClean="0"/>
          </a:p>
        </p:txBody>
      </p:sp>
      <p:pic>
        <p:nvPicPr>
          <p:cNvPr id="1063" name="Picture 39" descr="http://rogercortesi.com/eqn/tempimagedir/eqn3239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38" y="24358603"/>
            <a:ext cx="4381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Rectangle 268"/>
          <p:cNvSpPr/>
          <p:nvPr/>
        </p:nvSpPr>
        <p:spPr>
          <a:xfrm>
            <a:off x="2613882" y="19081685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general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4516952" y="19118850"/>
            <a:ext cx="2040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Training set specific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1067" name="Picture 43" descr="http://rogercortesi.com/eqn/tempimagedir/eqn600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88" y="24389492"/>
            <a:ext cx="6000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" name="TextBox 280"/>
          <p:cNvSpPr txBox="1"/>
          <p:nvPr/>
        </p:nvSpPr>
        <p:spPr>
          <a:xfrm>
            <a:off x="2001442" y="24263306"/>
            <a:ext cx="345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n-</a:t>
            </a:r>
            <a:r>
              <a:rPr lang="en-US" altLang="ko-KR" sz="2800" dirty="0" err="1" smtClean="0"/>
              <a:t>th</a:t>
            </a:r>
            <a:r>
              <a:rPr lang="en-US" altLang="ko-KR" sz="2800" dirty="0" smtClean="0"/>
              <a:t> feature vector</a:t>
            </a:r>
            <a:endParaRPr lang="en-US" altLang="ko-KR" sz="2800" b="1" dirty="0" smtClean="0"/>
          </a:p>
        </p:txBody>
      </p:sp>
      <p:pic>
        <p:nvPicPr>
          <p:cNvPr id="1069" name="Picture 45" descr="http://rogercortesi.com/eqn/tempimagedir/eqn658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73" y="24378409"/>
            <a:ext cx="7143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" name="TextBox 282"/>
          <p:cNvSpPr txBox="1"/>
          <p:nvPr/>
        </p:nvSpPr>
        <p:spPr>
          <a:xfrm>
            <a:off x="6188936" y="24308072"/>
            <a:ext cx="479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n-</a:t>
            </a:r>
            <a:r>
              <a:rPr lang="en-US" altLang="ko-KR" sz="2800" dirty="0" err="1" smtClean="0"/>
              <a:t>th</a:t>
            </a:r>
            <a:r>
              <a:rPr lang="en-US" altLang="ko-KR" sz="2800" dirty="0" smtClean="0"/>
              <a:t> label for task t </a:t>
            </a:r>
            <a:endParaRPr lang="en-US" altLang="ko-KR" sz="2800" b="1" dirty="0" smtClean="0"/>
          </a:p>
        </p:txBody>
      </p:sp>
      <p:sp>
        <p:nvSpPr>
          <p:cNvPr id="286" name="TextBox 285"/>
          <p:cNvSpPr txBox="1"/>
          <p:nvPr/>
        </p:nvSpPr>
        <p:spPr>
          <a:xfrm>
            <a:off x="10695045" y="24366723"/>
            <a:ext cx="599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parameter (weight vector) for task t</a:t>
            </a:r>
            <a:endParaRPr lang="en-US" altLang="ko-KR" sz="2800" b="1" dirty="0" smtClean="0"/>
          </a:p>
        </p:txBody>
      </p:sp>
      <p:sp>
        <p:nvSpPr>
          <p:cNvPr id="295" name="TextBox 294"/>
          <p:cNvSpPr txBox="1"/>
          <p:nvPr/>
        </p:nvSpPr>
        <p:spPr>
          <a:xfrm>
            <a:off x="11410737" y="18763456"/>
            <a:ext cx="5659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Multitask Feature Learning: </a:t>
            </a:r>
            <a:r>
              <a:rPr lang="en-US" altLang="ko-KR" sz="2800" dirty="0" err="1" smtClean="0"/>
              <a:t>Sparsity</a:t>
            </a:r>
            <a:r>
              <a:rPr lang="en-US" altLang="ko-KR" sz="2800" dirty="0" smtClean="0"/>
              <a:t> regularization on the parameters across different tasks results in shared features with better generalization power.</a:t>
            </a:r>
          </a:p>
        </p:txBody>
      </p:sp>
      <p:pic>
        <p:nvPicPr>
          <p:cNvPr id="1071" name="Picture 47" descr="http://rogercortesi.com/eqn/tempimagedir/eqn5797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12" y="25431335"/>
            <a:ext cx="4000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" name="TextBox 289"/>
          <p:cNvSpPr txBox="1"/>
          <p:nvPr/>
        </p:nvSpPr>
        <p:spPr>
          <a:xfrm>
            <a:off x="2020580" y="25369028"/>
            <a:ext cx="599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regularization parameter</a:t>
            </a:r>
            <a:endParaRPr lang="en-US" altLang="ko-KR" sz="2800" b="1" dirty="0" smtClean="0"/>
          </a:p>
        </p:txBody>
      </p:sp>
      <p:pic>
        <p:nvPicPr>
          <p:cNvPr id="1073" name="Picture 49" descr="http://rogercortesi.com/eqn/tempimagedir/eqn8569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95" y="24889943"/>
            <a:ext cx="476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2030949" y="24834853"/>
            <a:ext cx="10601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Orthogonal transformation to a shared feature space</a:t>
            </a:r>
            <a:endParaRPr lang="en-US" altLang="ko-KR" sz="2800" b="1" dirty="0" smtClean="0"/>
          </a:p>
        </p:txBody>
      </p:sp>
      <p:sp>
        <p:nvSpPr>
          <p:cNvPr id="298" name="TextBox 297"/>
          <p:cNvSpPr txBox="1"/>
          <p:nvPr/>
        </p:nvSpPr>
        <p:spPr>
          <a:xfrm>
            <a:off x="11707414" y="3019588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Covariance matrix.</a:t>
            </a:r>
          </a:p>
        </p:txBody>
      </p:sp>
      <p:sp>
        <p:nvSpPr>
          <p:cNvPr id="300" name="Text Box 2806"/>
          <p:cNvSpPr txBox="1">
            <a:spLocks noChangeArrowheads="1"/>
          </p:cNvSpPr>
          <p:nvPr/>
        </p:nvSpPr>
        <p:spPr bwMode="auto">
          <a:xfrm>
            <a:off x="17424288" y="4613884"/>
            <a:ext cx="14041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Learning shared features for linear classifiers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740" name="Rounded Rectangle 9739"/>
          <p:cNvSpPr/>
          <p:nvPr/>
        </p:nvSpPr>
        <p:spPr bwMode="auto">
          <a:xfrm>
            <a:off x="20065987" y="5557124"/>
            <a:ext cx="11582438" cy="57639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  1) Initialize covariance matrix  </a:t>
            </a:r>
            <a:r>
              <a:rPr lang="el-GR" sz="2800" dirty="0" smtClean="0"/>
              <a:t>Ω</a:t>
            </a:r>
            <a:r>
              <a:rPr lang="en-US" sz="2800" dirty="0" smtClean="0"/>
              <a:t> with a scaled identity matrix I/D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2" name="Rounded Rectangle 301"/>
          <p:cNvSpPr/>
          <p:nvPr/>
        </p:nvSpPr>
        <p:spPr bwMode="auto">
          <a:xfrm>
            <a:off x="20068375" y="6651264"/>
            <a:ext cx="11616053" cy="217160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806950"/>
            <a:r>
              <a:rPr lang="en-US" sz="2800" dirty="0" smtClean="0"/>
              <a:t> 2) Transform the variables using the covariance matrix </a:t>
            </a:r>
            <a:r>
              <a:rPr lang="el-GR" sz="2800" dirty="0"/>
              <a:t>Ω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628" y="7378693"/>
            <a:ext cx="49720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5" name="TextBox 304"/>
          <p:cNvSpPr txBox="1"/>
          <p:nvPr/>
        </p:nvSpPr>
        <p:spPr>
          <a:xfrm>
            <a:off x="26277208" y="7363545"/>
            <a:ext cx="569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transformed  n-</a:t>
            </a:r>
            <a:r>
              <a:rPr lang="en-US" altLang="ko-KR" sz="2800" dirty="0" err="1" smtClean="0"/>
              <a:t>th</a:t>
            </a:r>
            <a:r>
              <a:rPr lang="en-US" altLang="ko-KR" sz="2800" dirty="0" smtClean="0"/>
              <a:t> feature vector</a:t>
            </a:r>
            <a:endParaRPr lang="en-US" altLang="ko-KR" sz="2800" b="1" dirty="0" smtClean="0"/>
          </a:p>
        </p:txBody>
      </p:sp>
      <p:sp>
        <p:nvSpPr>
          <p:cNvPr id="9741" name="Down Arrow 9740"/>
          <p:cNvSpPr/>
          <p:nvPr/>
        </p:nvSpPr>
        <p:spPr bwMode="auto">
          <a:xfrm>
            <a:off x="25651077" y="6247421"/>
            <a:ext cx="612068" cy="340122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232" y="7406080"/>
            <a:ext cx="4095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232" y="809521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" name="TextBox 307"/>
          <p:cNvSpPr txBox="1"/>
          <p:nvPr/>
        </p:nvSpPr>
        <p:spPr>
          <a:xfrm>
            <a:off x="26349216" y="8028457"/>
            <a:ext cx="569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transformed  classifier weights</a:t>
            </a:r>
            <a:endParaRPr lang="en-US" altLang="ko-KR" sz="2800" b="1" dirty="0" smtClean="0"/>
          </a:p>
        </p:txBody>
      </p:sp>
      <p:sp>
        <p:nvSpPr>
          <p:cNvPr id="309" name="Down Arrow 308"/>
          <p:cNvSpPr/>
          <p:nvPr/>
        </p:nvSpPr>
        <p:spPr bwMode="auto">
          <a:xfrm>
            <a:off x="25675208" y="8967639"/>
            <a:ext cx="612068" cy="340122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Rounded Rectangle 309"/>
          <p:cNvSpPr/>
          <p:nvPr/>
        </p:nvSpPr>
        <p:spPr bwMode="auto">
          <a:xfrm>
            <a:off x="20022581" y="9404411"/>
            <a:ext cx="11661848" cy="17035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806950"/>
            <a:r>
              <a:rPr lang="en-US" sz="2800" dirty="0" smtClean="0"/>
              <a:t> 3) Solve for the optimal weights       , while holding </a:t>
            </a:r>
            <a:r>
              <a:rPr lang="en-US" sz="2800" dirty="0"/>
              <a:t> </a:t>
            </a:r>
            <a:r>
              <a:rPr lang="el-GR" sz="2800" dirty="0" smtClean="0"/>
              <a:t>Ω</a:t>
            </a:r>
            <a:r>
              <a:rPr lang="en-US" sz="2800" dirty="0" smtClean="0"/>
              <a:t> fixed. </a:t>
            </a:r>
            <a:endParaRPr lang="en-US" sz="2800" dirty="0"/>
          </a:p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640" y="10171857"/>
            <a:ext cx="6477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" name="Rounded Rectangle 317"/>
          <p:cNvSpPr/>
          <p:nvPr/>
        </p:nvSpPr>
        <p:spPr bwMode="auto">
          <a:xfrm>
            <a:off x="20068376" y="11570332"/>
            <a:ext cx="11616054" cy="17035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806950"/>
            <a:r>
              <a:rPr lang="en-US" sz="2800" dirty="0" smtClean="0"/>
              <a:t>  4) Update the covariance matrix </a:t>
            </a:r>
            <a:r>
              <a:rPr lang="el-GR" sz="2800" dirty="0"/>
              <a:t>Ω</a:t>
            </a:r>
            <a:endParaRPr lang="en-US" sz="2800" dirty="0"/>
          </a:p>
          <a:p>
            <a:pPr defTabSz="4806950"/>
            <a:r>
              <a:rPr lang="en-US" sz="2800" dirty="0" smtClean="0"/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463" y="10308059"/>
            <a:ext cx="1990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016" y="9667801"/>
            <a:ext cx="457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43" name="Curved Right Arrow 9742"/>
          <p:cNvSpPr/>
          <p:nvPr/>
        </p:nvSpPr>
        <p:spPr bwMode="auto">
          <a:xfrm rot="10800000">
            <a:off x="31685471" y="7531422"/>
            <a:ext cx="953015" cy="5138040"/>
          </a:xfrm>
          <a:prstGeom prst="curved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Down Arrow 320"/>
          <p:cNvSpPr/>
          <p:nvPr/>
        </p:nvSpPr>
        <p:spPr bwMode="auto">
          <a:xfrm>
            <a:off x="25683685" y="11215973"/>
            <a:ext cx="612068" cy="340122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31685471" y="9468835"/>
            <a:ext cx="2018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Alternate until W converges</a:t>
            </a:r>
          </a:p>
        </p:txBody>
      </p:sp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640" y="12072957"/>
            <a:ext cx="5048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4" name="TextBox 323"/>
          <p:cNvSpPr txBox="1"/>
          <p:nvPr/>
        </p:nvSpPr>
        <p:spPr>
          <a:xfrm>
            <a:off x="27039640" y="11648021"/>
            <a:ext cx="284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weight vectors</a:t>
            </a:r>
            <a:endParaRPr lang="en-US" altLang="ko-KR" sz="2800" b="1" dirty="0" smtClean="0"/>
          </a:p>
        </p:txBody>
      </p:sp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440" y="11723402"/>
            <a:ext cx="457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707" y="12361738"/>
            <a:ext cx="171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" name="TextBox 326"/>
          <p:cNvSpPr txBox="1"/>
          <p:nvPr/>
        </p:nvSpPr>
        <p:spPr>
          <a:xfrm>
            <a:off x="27088779" y="12259197"/>
            <a:ext cx="4167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: smoothing parameter</a:t>
            </a:r>
          </a:p>
          <a:p>
            <a:r>
              <a:rPr lang="en-US" altLang="ko-KR" sz="2800" dirty="0" smtClean="0"/>
              <a:t>(for numerical stability)</a:t>
            </a:r>
          </a:p>
        </p:txBody>
      </p:sp>
      <p:sp>
        <p:nvSpPr>
          <p:cNvPr id="328" name="Rounded Rectangle 327"/>
          <p:cNvSpPr/>
          <p:nvPr/>
        </p:nvSpPr>
        <p:spPr bwMode="auto">
          <a:xfrm>
            <a:off x="17610312" y="14528341"/>
            <a:ext cx="2886682" cy="35037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3" name="Rounded Rectangle 332"/>
          <p:cNvSpPr/>
          <p:nvPr/>
        </p:nvSpPr>
        <p:spPr bwMode="auto">
          <a:xfrm>
            <a:off x="21606755" y="14564345"/>
            <a:ext cx="3822786" cy="35037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4" name="Rounded Rectangle 333"/>
          <p:cNvSpPr/>
          <p:nvPr/>
        </p:nvSpPr>
        <p:spPr bwMode="auto">
          <a:xfrm>
            <a:off x="26575307" y="14564345"/>
            <a:ext cx="2886682" cy="35037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17746558" y="6829124"/>
            <a:ext cx="209600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</a:rPr>
              <a:t>Variable updates</a:t>
            </a:r>
          </a:p>
        </p:txBody>
      </p:sp>
      <p:sp>
        <p:nvSpPr>
          <p:cNvPr id="336" name="Rounded Rectangle 335"/>
          <p:cNvSpPr/>
          <p:nvPr/>
        </p:nvSpPr>
        <p:spPr bwMode="auto">
          <a:xfrm>
            <a:off x="30604306" y="14589026"/>
            <a:ext cx="2991781" cy="35037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760" y="15320218"/>
            <a:ext cx="2647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" name="TextBox 338"/>
          <p:cNvSpPr txBox="1"/>
          <p:nvPr/>
        </p:nvSpPr>
        <p:spPr>
          <a:xfrm>
            <a:off x="30727562" y="15091045"/>
            <a:ext cx="2868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4) Apply the algorithm for the linear classifiers on the transformed features</a:t>
            </a:r>
          </a:p>
        </p:txBody>
      </p:sp>
      <p:sp>
        <p:nvSpPr>
          <p:cNvPr id="340" name="Right Arrow 339"/>
          <p:cNvSpPr/>
          <p:nvPr/>
        </p:nvSpPr>
        <p:spPr bwMode="auto">
          <a:xfrm>
            <a:off x="29621347" y="16122229"/>
            <a:ext cx="914400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15" y="6711037"/>
            <a:ext cx="1047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" name="TextBox 342"/>
          <p:cNvSpPr txBox="1"/>
          <p:nvPr/>
        </p:nvSpPr>
        <p:spPr>
          <a:xfrm>
            <a:off x="4180820" y="6675033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gradients</a:t>
            </a:r>
          </a:p>
        </p:txBody>
      </p:sp>
      <p:sp>
        <p:nvSpPr>
          <p:cNvPr id="344" name="Rounded Rectangle 343"/>
          <p:cNvSpPr/>
          <p:nvPr/>
        </p:nvSpPr>
        <p:spPr bwMode="auto">
          <a:xfrm>
            <a:off x="967003" y="4996010"/>
            <a:ext cx="5266045" cy="249753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6" name="직사각형 331"/>
          <p:cNvSpPr/>
          <p:nvPr/>
        </p:nvSpPr>
        <p:spPr bwMode="auto">
          <a:xfrm>
            <a:off x="17718324" y="5527341"/>
            <a:ext cx="2124236" cy="60617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Initialization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직사각형 331"/>
          <p:cNvSpPr/>
          <p:nvPr/>
        </p:nvSpPr>
        <p:spPr bwMode="auto">
          <a:xfrm>
            <a:off x="4360840" y="11526652"/>
            <a:ext cx="2160240" cy="5400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Dalmatian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직사각형 331"/>
          <p:cNvSpPr/>
          <p:nvPr/>
        </p:nvSpPr>
        <p:spPr bwMode="auto">
          <a:xfrm>
            <a:off x="6665096" y="11526652"/>
            <a:ext cx="1371600" cy="5400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White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직사각형 331"/>
          <p:cNvSpPr/>
          <p:nvPr/>
        </p:nvSpPr>
        <p:spPr bwMode="auto">
          <a:xfrm>
            <a:off x="8209820" y="11526652"/>
            <a:ext cx="1371600" cy="5400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Spots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Rounded Rectangle 353"/>
          <p:cNvSpPr/>
          <p:nvPr/>
        </p:nvSpPr>
        <p:spPr bwMode="auto">
          <a:xfrm>
            <a:off x="10860837" y="4667404"/>
            <a:ext cx="5849375" cy="166504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2" name="직사각형 331"/>
          <p:cNvSpPr/>
          <p:nvPr/>
        </p:nvSpPr>
        <p:spPr bwMode="auto">
          <a:xfrm>
            <a:off x="10841560" y="4658809"/>
            <a:ext cx="2460419" cy="51765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Object class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11152864" y="5290038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Dalmatian</a:t>
            </a:r>
          </a:p>
        </p:txBody>
      </p:sp>
      <p:sp>
        <p:nvSpPr>
          <p:cNvPr id="384" name="Rounded Rectangle 383"/>
          <p:cNvSpPr/>
          <p:nvPr/>
        </p:nvSpPr>
        <p:spPr bwMode="auto">
          <a:xfrm>
            <a:off x="10849393" y="6855782"/>
            <a:ext cx="5824815" cy="125941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5" name="직사각형 331"/>
          <p:cNvSpPr/>
          <p:nvPr/>
        </p:nvSpPr>
        <p:spPr bwMode="auto">
          <a:xfrm>
            <a:off x="10840892" y="6855053"/>
            <a:ext cx="2460419" cy="51765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Attributes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45" name="Straight Arrow Connector 9744"/>
          <p:cNvCxnSpPr>
            <a:stCxn id="344" idx="3"/>
          </p:cNvCxnSpPr>
          <p:nvPr/>
        </p:nvCxnSpPr>
        <p:spPr bwMode="auto">
          <a:xfrm flipV="1">
            <a:off x="6233048" y="5818738"/>
            <a:ext cx="1223190" cy="42603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6" name="Straight Arrow Connector 385"/>
          <p:cNvCxnSpPr>
            <a:stCxn id="344" idx="3"/>
            <a:endCxn id="393" idx="1"/>
          </p:cNvCxnSpPr>
          <p:nvPr/>
        </p:nvCxnSpPr>
        <p:spPr bwMode="auto">
          <a:xfrm>
            <a:off x="6233048" y="6244777"/>
            <a:ext cx="1159780" cy="91635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7" name="TextBox 386"/>
          <p:cNvSpPr txBox="1"/>
          <p:nvPr/>
        </p:nvSpPr>
        <p:spPr>
          <a:xfrm>
            <a:off x="17610311" y="9559789"/>
            <a:ext cx="2268253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</a:rPr>
              <a:t>Independent</a:t>
            </a: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</a:rPr>
              <a:t>classifier</a:t>
            </a: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17754328" y="11954054"/>
            <a:ext cx="209600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</a:rPr>
              <a:t>Feature</a:t>
            </a: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</a:rPr>
              <a:t>learning</a:t>
            </a:r>
          </a:p>
        </p:txBody>
      </p:sp>
      <p:pic>
        <p:nvPicPr>
          <p:cNvPr id="1092" name="Picture 68" descr="http://ts3.mm.bing.net/images/thumbnail.aspx?q=985547746118&amp;id=4bb75954ddde299822f4600abb5be70d&amp;url=http%3a%2f%2fupload.wikimedia.org%2fwikipedia%2fcommons%2fthumb%2fc%2fca%2fSvm_separating_hyperplanes.svg%2f600px-Svm_separating_hyperplanes.svg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28" y="5275442"/>
            <a:ext cx="1386230" cy="13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9" name="Straight Arrow Connector 388"/>
          <p:cNvCxnSpPr>
            <a:stCxn id="1092" idx="3"/>
            <a:endCxn id="354" idx="1"/>
          </p:cNvCxnSpPr>
          <p:nvPr/>
        </p:nvCxnSpPr>
        <p:spPr bwMode="auto">
          <a:xfrm flipV="1">
            <a:off x="8779058" y="5499929"/>
            <a:ext cx="2081779" cy="46862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1" name="직사각형 331"/>
          <p:cNvSpPr/>
          <p:nvPr/>
        </p:nvSpPr>
        <p:spPr bwMode="auto">
          <a:xfrm>
            <a:off x="6632709" y="4701368"/>
            <a:ext cx="3735009" cy="51765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Object class classifier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3" name="Picture 68" descr="http://ts3.mm.bing.net/images/thumbnail.aspx?q=985547746118&amp;id=4bb75954ddde299822f4600abb5be70d&amp;url=http%3a%2f%2fupload.wikimedia.org%2fwikipedia%2fcommons%2fthumb%2fc%2fca%2fSvm_separating_hyperplanes.svg%2f600px-Svm_separating_hyperplanes.svg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28" y="6468014"/>
            <a:ext cx="1386230" cy="13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직사각형 331"/>
          <p:cNvSpPr/>
          <p:nvPr/>
        </p:nvSpPr>
        <p:spPr bwMode="auto">
          <a:xfrm>
            <a:off x="6525825" y="7624617"/>
            <a:ext cx="3735009" cy="51765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smtClean="0">
                <a:solidFill>
                  <a:schemeClr val="bg1"/>
                </a:solidFill>
              </a:rPr>
              <a:t>Attributes classifier</a:t>
            </a:r>
            <a:endParaRPr kumimoji="0" lang="ko-KR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6" name="Straight Arrow Connector 395"/>
          <p:cNvCxnSpPr/>
          <p:nvPr/>
        </p:nvCxnSpPr>
        <p:spPr bwMode="auto">
          <a:xfrm>
            <a:off x="8641041" y="7126242"/>
            <a:ext cx="2340396" cy="30487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7" name="Text Box 1546"/>
          <p:cNvSpPr txBox="1">
            <a:spLocks noChangeArrowheads="1"/>
          </p:cNvSpPr>
          <p:nvPr/>
        </p:nvSpPr>
        <p:spPr bwMode="auto">
          <a:xfrm>
            <a:off x="628306" y="8268289"/>
            <a:ext cx="1629792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  <a:tabLst>
                <a:tab pos="746125" algn="l"/>
              </a:tabLst>
            </a:pPr>
            <a:r>
              <a:rPr lang="en-US" sz="2800" dirty="0" smtClean="0"/>
              <a:t>However, in conventional models, attribute-labeled data does not directly introduce new information when learning the objects; supervision for </a:t>
            </a:r>
            <a:r>
              <a:rPr lang="en-US" sz="2800" dirty="0" smtClean="0"/>
              <a:t>objects </a:t>
            </a:r>
            <a:r>
              <a:rPr lang="en-US" sz="2800" dirty="0" smtClean="0"/>
              <a:t>and attributes is separate.</a:t>
            </a:r>
          </a:p>
          <a:p>
            <a:pPr defTabSz="4806950">
              <a:spcBef>
                <a:spcPct val="50000"/>
              </a:spcBef>
              <a:tabLst>
                <a:tab pos="746125" algn="l"/>
              </a:tabLst>
            </a:pPr>
            <a:r>
              <a:rPr lang="en-US" sz="2800" dirty="0" smtClean="0"/>
              <a:t> </a:t>
            </a:r>
            <a:r>
              <a:rPr lang="en-US" altLang="ko-KR" sz="2800" dirty="0" smtClean="0"/>
              <a:t>→ </a:t>
            </a:r>
            <a:r>
              <a:rPr lang="en-US" altLang="ko-KR" sz="2800" b="1" dirty="0" smtClean="0"/>
              <a:t>This may reduce the impact of the extra semantic information attributes provide.</a:t>
            </a:r>
            <a:endParaRPr lang="en-US" sz="2800" b="1" dirty="0" smtClean="0"/>
          </a:p>
        </p:txBody>
      </p:sp>
      <p:sp>
        <p:nvSpPr>
          <p:cNvPr id="402" name="Rectangle 401"/>
          <p:cNvSpPr/>
          <p:nvPr/>
        </p:nvSpPr>
        <p:spPr>
          <a:xfrm>
            <a:off x="7097144" y="6179733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Separate training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3574472" y="13972416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u</a:t>
            </a:r>
            <a:r>
              <a:rPr lang="en-US" sz="2400" baseline="-25000" dirty="0" smtClean="0"/>
              <a:t>2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4" name="Oval 403"/>
          <p:cNvSpPr/>
          <p:nvPr/>
        </p:nvSpPr>
        <p:spPr bwMode="auto">
          <a:xfrm>
            <a:off x="2200600" y="13979454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u</a:t>
            </a:r>
            <a:r>
              <a:rPr lang="en-US" sz="2400" baseline="-25000" dirty="0" smtClean="0"/>
              <a:t>1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4853456" y="13963484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u</a:t>
            </a:r>
            <a:r>
              <a:rPr lang="en-US" sz="2400" baseline="-25000" dirty="0" smtClean="0"/>
              <a:t>3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4" name="Oval 413"/>
          <p:cNvSpPr/>
          <p:nvPr/>
        </p:nvSpPr>
        <p:spPr bwMode="auto">
          <a:xfrm>
            <a:off x="8719895" y="14010280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/>
              <a:t>u</a:t>
            </a:r>
            <a:r>
              <a:rPr lang="en-US" sz="2400" baseline="-25000" dirty="0" err="1" smtClean="0"/>
              <a:t>D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15" name="Straight Arrow Connector 414"/>
          <p:cNvCxnSpPr>
            <a:stCxn id="413" idx="0"/>
            <a:endCxn id="172" idx="2"/>
          </p:cNvCxnSpPr>
          <p:nvPr/>
        </p:nvCxnSpPr>
        <p:spPr bwMode="auto">
          <a:xfrm flipV="1">
            <a:off x="5219216" y="13438312"/>
            <a:ext cx="2128232" cy="5251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6" name="Straight Arrow Connector 415"/>
          <p:cNvCxnSpPr>
            <a:stCxn id="413" idx="0"/>
            <a:endCxn id="3" idx="2"/>
          </p:cNvCxnSpPr>
          <p:nvPr/>
        </p:nvCxnSpPr>
        <p:spPr bwMode="auto">
          <a:xfrm flipH="1" flipV="1">
            <a:off x="3190202" y="13438312"/>
            <a:ext cx="2029014" cy="5251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7" name="Straight Arrow Connector 416"/>
          <p:cNvCxnSpPr>
            <a:stCxn id="413" idx="0"/>
            <a:endCxn id="4" idx="2"/>
          </p:cNvCxnSpPr>
          <p:nvPr/>
        </p:nvCxnSpPr>
        <p:spPr bwMode="auto">
          <a:xfrm flipV="1">
            <a:off x="5219216" y="13438312"/>
            <a:ext cx="127022" cy="5251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8" name="Straight Arrow Connector 417"/>
          <p:cNvCxnSpPr>
            <a:stCxn id="413" idx="0"/>
            <a:endCxn id="179" idx="2"/>
          </p:cNvCxnSpPr>
          <p:nvPr/>
        </p:nvCxnSpPr>
        <p:spPr bwMode="auto">
          <a:xfrm flipV="1">
            <a:off x="5219216" y="13438312"/>
            <a:ext cx="3676404" cy="5251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9" name="Straight Arrow Connector 418"/>
          <p:cNvCxnSpPr>
            <a:stCxn id="414" idx="0"/>
            <a:endCxn id="172" idx="2"/>
          </p:cNvCxnSpPr>
          <p:nvPr/>
        </p:nvCxnSpPr>
        <p:spPr bwMode="auto">
          <a:xfrm flipH="1" flipV="1">
            <a:off x="7347448" y="13438312"/>
            <a:ext cx="1738207" cy="5719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20" name="Straight Arrow Connector 419"/>
          <p:cNvCxnSpPr>
            <a:stCxn id="414" idx="0"/>
            <a:endCxn id="179" idx="2"/>
          </p:cNvCxnSpPr>
          <p:nvPr/>
        </p:nvCxnSpPr>
        <p:spPr bwMode="auto">
          <a:xfrm flipH="1" flipV="1">
            <a:off x="8895620" y="13438312"/>
            <a:ext cx="190035" cy="5719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22" name="Straight Arrow Connector 421"/>
          <p:cNvCxnSpPr>
            <a:stCxn id="404" idx="0"/>
            <a:endCxn id="4" idx="2"/>
          </p:cNvCxnSpPr>
          <p:nvPr/>
        </p:nvCxnSpPr>
        <p:spPr bwMode="auto">
          <a:xfrm flipV="1">
            <a:off x="2566360" y="13438312"/>
            <a:ext cx="2779878" cy="5411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24" name="Straight Arrow Connector 423"/>
          <p:cNvCxnSpPr>
            <a:stCxn id="404" idx="0"/>
            <a:endCxn id="3" idx="2"/>
          </p:cNvCxnSpPr>
          <p:nvPr/>
        </p:nvCxnSpPr>
        <p:spPr bwMode="auto">
          <a:xfrm flipV="1">
            <a:off x="2566360" y="13438312"/>
            <a:ext cx="623842" cy="5411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43" name="Oval 442"/>
          <p:cNvSpPr/>
          <p:nvPr/>
        </p:nvSpPr>
        <p:spPr bwMode="auto">
          <a:xfrm>
            <a:off x="3574472" y="15304564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r>
              <a:rPr lang="en-US" sz="2400" baseline="-25000" dirty="0" smtClean="0"/>
              <a:t>2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4" name="Oval 443"/>
          <p:cNvSpPr/>
          <p:nvPr/>
        </p:nvSpPr>
        <p:spPr bwMode="auto">
          <a:xfrm>
            <a:off x="2200600" y="15311602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r>
              <a:rPr lang="en-US" sz="2400" baseline="-25000" dirty="0" smtClean="0"/>
              <a:t>1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5" name="Oval 444"/>
          <p:cNvSpPr/>
          <p:nvPr/>
        </p:nvSpPr>
        <p:spPr bwMode="auto">
          <a:xfrm>
            <a:off x="4853456" y="15337355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x</a:t>
            </a:r>
            <a:r>
              <a:rPr lang="en-US" sz="2400" baseline="-25000" dirty="0" smtClean="0"/>
              <a:t>3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6" name="Oval 445"/>
          <p:cNvSpPr/>
          <p:nvPr/>
        </p:nvSpPr>
        <p:spPr bwMode="auto">
          <a:xfrm>
            <a:off x="8719895" y="15342428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/>
              <a:t>x</a:t>
            </a:r>
            <a:r>
              <a:rPr lang="en-US" sz="2400" baseline="-25000" dirty="0" err="1" smtClean="0"/>
              <a:t>D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7" name="Text Box 1798"/>
          <p:cNvSpPr txBox="1">
            <a:spLocks noChangeArrowheads="1"/>
          </p:cNvSpPr>
          <p:nvPr/>
        </p:nvSpPr>
        <p:spPr bwMode="auto">
          <a:xfrm>
            <a:off x="5919148" y="14103252"/>
            <a:ext cx="2942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Shared features</a:t>
            </a:r>
          </a:p>
        </p:txBody>
      </p:sp>
      <p:sp>
        <p:nvSpPr>
          <p:cNvPr id="450" name="Text Box 1798"/>
          <p:cNvSpPr txBox="1">
            <a:spLocks noChangeArrowheads="1"/>
          </p:cNvSpPr>
          <p:nvPr/>
        </p:nvSpPr>
        <p:spPr bwMode="auto">
          <a:xfrm>
            <a:off x="5667120" y="15235064"/>
            <a:ext cx="2942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Input visual features</a:t>
            </a:r>
          </a:p>
        </p:txBody>
      </p:sp>
      <p:cxnSp>
        <p:nvCxnSpPr>
          <p:cNvPr id="451" name="Straight Arrow Connector 450"/>
          <p:cNvCxnSpPr>
            <a:stCxn id="444" idx="0"/>
            <a:endCxn id="414" idx="4"/>
          </p:cNvCxnSpPr>
          <p:nvPr/>
        </p:nvCxnSpPr>
        <p:spPr bwMode="auto">
          <a:xfrm flipV="1">
            <a:off x="2566360" y="14741800"/>
            <a:ext cx="6519295" cy="5698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4" name="Straight Arrow Connector 453"/>
          <p:cNvCxnSpPr>
            <a:stCxn id="444" idx="0"/>
            <a:endCxn id="413" idx="4"/>
          </p:cNvCxnSpPr>
          <p:nvPr/>
        </p:nvCxnSpPr>
        <p:spPr bwMode="auto">
          <a:xfrm flipV="1">
            <a:off x="2566360" y="14695004"/>
            <a:ext cx="2652856" cy="6165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7" name="Straight Arrow Connector 456"/>
          <p:cNvCxnSpPr>
            <a:stCxn id="444" idx="0"/>
            <a:endCxn id="108" idx="4"/>
          </p:cNvCxnSpPr>
          <p:nvPr/>
        </p:nvCxnSpPr>
        <p:spPr bwMode="auto">
          <a:xfrm flipV="1">
            <a:off x="2566360" y="14703936"/>
            <a:ext cx="1373872" cy="6076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0" name="Straight Arrow Connector 459"/>
          <p:cNvCxnSpPr>
            <a:stCxn id="444" idx="0"/>
            <a:endCxn id="404" idx="4"/>
          </p:cNvCxnSpPr>
          <p:nvPr/>
        </p:nvCxnSpPr>
        <p:spPr bwMode="auto">
          <a:xfrm flipV="1">
            <a:off x="2566360" y="14710974"/>
            <a:ext cx="0" cy="600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3" name="Straight Arrow Connector 462"/>
          <p:cNvCxnSpPr>
            <a:stCxn id="443" idx="0"/>
            <a:endCxn id="108" idx="4"/>
          </p:cNvCxnSpPr>
          <p:nvPr/>
        </p:nvCxnSpPr>
        <p:spPr bwMode="auto">
          <a:xfrm flipV="1">
            <a:off x="3940232" y="14703936"/>
            <a:ext cx="0" cy="600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6" name="Straight Arrow Connector 465"/>
          <p:cNvCxnSpPr>
            <a:endCxn id="404" idx="4"/>
          </p:cNvCxnSpPr>
          <p:nvPr/>
        </p:nvCxnSpPr>
        <p:spPr bwMode="auto">
          <a:xfrm flipH="1" flipV="1">
            <a:off x="2566360" y="14710974"/>
            <a:ext cx="1373872" cy="3775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9" name="Straight Arrow Connector 468"/>
          <p:cNvCxnSpPr>
            <a:stCxn id="443" idx="0"/>
            <a:endCxn id="413" idx="4"/>
          </p:cNvCxnSpPr>
          <p:nvPr/>
        </p:nvCxnSpPr>
        <p:spPr bwMode="auto">
          <a:xfrm flipV="1">
            <a:off x="3940232" y="14695004"/>
            <a:ext cx="1278984" cy="6095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2" name="Straight Arrow Connector 471"/>
          <p:cNvCxnSpPr>
            <a:stCxn id="443" idx="0"/>
            <a:endCxn id="414" idx="4"/>
          </p:cNvCxnSpPr>
          <p:nvPr/>
        </p:nvCxnSpPr>
        <p:spPr bwMode="auto">
          <a:xfrm flipV="1">
            <a:off x="3940232" y="14741800"/>
            <a:ext cx="5145423" cy="5627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6" name="Straight Arrow Connector 475"/>
          <p:cNvCxnSpPr>
            <a:stCxn id="445" idx="0"/>
            <a:endCxn id="413" idx="4"/>
          </p:cNvCxnSpPr>
          <p:nvPr/>
        </p:nvCxnSpPr>
        <p:spPr bwMode="auto">
          <a:xfrm flipV="1">
            <a:off x="5219216" y="14695004"/>
            <a:ext cx="0" cy="6423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9" name="Straight Arrow Connector 478"/>
          <p:cNvCxnSpPr>
            <a:stCxn id="445" idx="0"/>
            <a:endCxn id="414" idx="4"/>
          </p:cNvCxnSpPr>
          <p:nvPr/>
        </p:nvCxnSpPr>
        <p:spPr bwMode="auto">
          <a:xfrm flipV="1">
            <a:off x="5219216" y="14741800"/>
            <a:ext cx="3866439" cy="5955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2" name="Straight Arrow Connector 481"/>
          <p:cNvCxnSpPr>
            <a:stCxn id="445" idx="0"/>
            <a:endCxn id="108" idx="4"/>
          </p:cNvCxnSpPr>
          <p:nvPr/>
        </p:nvCxnSpPr>
        <p:spPr bwMode="auto">
          <a:xfrm flipH="1" flipV="1">
            <a:off x="3940232" y="14703936"/>
            <a:ext cx="1278984" cy="6334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5" name="Straight Arrow Connector 484"/>
          <p:cNvCxnSpPr>
            <a:stCxn id="445" idx="0"/>
            <a:endCxn id="404" idx="4"/>
          </p:cNvCxnSpPr>
          <p:nvPr/>
        </p:nvCxnSpPr>
        <p:spPr bwMode="auto">
          <a:xfrm flipH="1" flipV="1">
            <a:off x="2566360" y="14710974"/>
            <a:ext cx="2652856" cy="6263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8" name="Straight Arrow Connector 487"/>
          <p:cNvCxnSpPr>
            <a:stCxn id="446" idx="0"/>
            <a:endCxn id="413" idx="4"/>
          </p:cNvCxnSpPr>
          <p:nvPr/>
        </p:nvCxnSpPr>
        <p:spPr bwMode="auto">
          <a:xfrm flipH="1" flipV="1">
            <a:off x="5219216" y="14695004"/>
            <a:ext cx="3866439" cy="647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1" name="Straight Arrow Connector 490"/>
          <p:cNvCxnSpPr>
            <a:stCxn id="446" idx="0"/>
            <a:endCxn id="414" idx="4"/>
          </p:cNvCxnSpPr>
          <p:nvPr/>
        </p:nvCxnSpPr>
        <p:spPr bwMode="auto">
          <a:xfrm flipV="1">
            <a:off x="9085655" y="14741800"/>
            <a:ext cx="0" cy="600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6" name="Straight Arrow Connector 495"/>
          <p:cNvCxnSpPr>
            <a:stCxn id="446" idx="0"/>
            <a:endCxn id="404" idx="4"/>
          </p:cNvCxnSpPr>
          <p:nvPr/>
        </p:nvCxnSpPr>
        <p:spPr bwMode="auto">
          <a:xfrm flipH="1" flipV="1">
            <a:off x="2566360" y="14710974"/>
            <a:ext cx="6519295" cy="6314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9" name="Straight Arrow Connector 498"/>
          <p:cNvCxnSpPr>
            <a:stCxn id="446" idx="0"/>
            <a:endCxn id="108" idx="4"/>
          </p:cNvCxnSpPr>
          <p:nvPr/>
        </p:nvCxnSpPr>
        <p:spPr bwMode="auto">
          <a:xfrm flipH="1" flipV="1">
            <a:off x="3940232" y="14703936"/>
            <a:ext cx="5145423" cy="638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3" name="Straight Arrow Connector 502"/>
          <p:cNvCxnSpPr>
            <a:stCxn id="108" idx="0"/>
            <a:endCxn id="172" idx="2"/>
          </p:cNvCxnSpPr>
          <p:nvPr/>
        </p:nvCxnSpPr>
        <p:spPr bwMode="auto">
          <a:xfrm flipV="1">
            <a:off x="3940232" y="13438312"/>
            <a:ext cx="3407216" cy="5341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6" name="Straight Arrow Connector 505"/>
          <p:cNvCxnSpPr>
            <a:stCxn id="108" idx="0"/>
            <a:endCxn id="179" idx="2"/>
          </p:cNvCxnSpPr>
          <p:nvPr/>
        </p:nvCxnSpPr>
        <p:spPr bwMode="auto">
          <a:xfrm flipV="1">
            <a:off x="3940232" y="13438312"/>
            <a:ext cx="4955388" cy="5341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2" name="Straight Arrow Connector 511"/>
          <p:cNvCxnSpPr/>
          <p:nvPr/>
        </p:nvCxnSpPr>
        <p:spPr bwMode="auto">
          <a:xfrm flipV="1">
            <a:off x="3940232" y="13438312"/>
            <a:ext cx="1363010" cy="5006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4" name="Straight Arrow Connector 513"/>
          <p:cNvCxnSpPr>
            <a:endCxn id="3" idx="2"/>
          </p:cNvCxnSpPr>
          <p:nvPr/>
        </p:nvCxnSpPr>
        <p:spPr bwMode="auto">
          <a:xfrm flipH="1" flipV="1">
            <a:off x="3190202" y="13438312"/>
            <a:ext cx="766097" cy="5006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2" name="Text Box 1798"/>
          <p:cNvSpPr txBox="1">
            <a:spLocks noChangeArrowheads="1"/>
          </p:cNvSpPr>
          <p:nvPr/>
        </p:nvSpPr>
        <p:spPr bwMode="auto">
          <a:xfrm>
            <a:off x="21742161" y="3605772"/>
            <a:ext cx="113190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We adopt the alternating optimization algorithm from [Argyriou08] that can train classifiers and learn the shared features at each step.</a:t>
            </a:r>
          </a:p>
        </p:txBody>
      </p:sp>
      <p:sp>
        <p:nvSpPr>
          <p:cNvPr id="273" name="Text Box 1798"/>
          <p:cNvSpPr txBox="1">
            <a:spLocks noChangeArrowheads="1"/>
          </p:cNvSpPr>
          <p:nvPr/>
        </p:nvSpPr>
        <p:spPr bwMode="auto">
          <a:xfrm>
            <a:off x="832448" y="31724896"/>
            <a:ext cx="162378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[Argyriou08] M. </a:t>
            </a:r>
            <a:r>
              <a:rPr lang="en-US" sz="2800" dirty="0" err="1" smtClean="0"/>
              <a:t>Argyriou</a:t>
            </a:r>
            <a:r>
              <a:rPr lang="en-US" sz="2800" dirty="0" smtClean="0"/>
              <a:t>, T. </a:t>
            </a:r>
            <a:r>
              <a:rPr lang="en-US" sz="2800" dirty="0" err="1" smtClean="0"/>
              <a:t>Evgeniou</a:t>
            </a:r>
            <a:r>
              <a:rPr lang="en-US" sz="2800" dirty="0" smtClean="0"/>
              <a:t>, Convex Multi-task Feature Learning, Machine Learning, 2008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444" y="27949960"/>
            <a:ext cx="13860780" cy="29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" name="직사각형 325"/>
          <p:cNvSpPr/>
          <p:nvPr/>
        </p:nvSpPr>
        <p:spPr bwMode="auto">
          <a:xfrm>
            <a:off x="18510412" y="29454753"/>
            <a:ext cx="13807440" cy="64996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내용 개체 틀 9"/>
          <p:cNvSpPr txBox="1">
            <a:spLocks/>
          </p:cNvSpPr>
          <p:nvPr/>
        </p:nvSpPr>
        <p:spPr>
          <a:xfrm>
            <a:off x="34370901" y="30068712"/>
            <a:ext cx="15607007" cy="2136433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48069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kern="0" dirty="0" smtClean="0">
                <a:latin typeface="+mn-lt"/>
                <a:cs typeface="+mn-cs"/>
              </a:rPr>
              <a:t>By sharing features between objects and attributes, we improve object class recognition rates. </a:t>
            </a:r>
          </a:p>
          <a:p>
            <a:pPr marR="0" lvl="0" algn="l" defTabSz="48069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kern="0" dirty="0" smtClean="0">
                <a:latin typeface="+mn-lt"/>
                <a:cs typeface="+mn-cs"/>
              </a:rPr>
              <a:t>By exploiting the auxiliary semantics, our approach effectively regularizes the object models.</a:t>
            </a:r>
          </a:p>
          <a:p>
            <a:pPr marR="0" lvl="0" algn="l" defTabSz="48069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b="1" kern="0" dirty="0" smtClean="0">
                <a:latin typeface="+mn-lt"/>
                <a:cs typeface="+mn-cs"/>
              </a:rPr>
              <a:t>Future work</a:t>
            </a:r>
          </a:p>
          <a:p>
            <a:pPr marR="0" lvl="0" algn="l" defTabSz="48069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kern="0" dirty="0" smtClean="0">
                <a:latin typeface="+mn-lt"/>
                <a:cs typeface="+mn-cs"/>
              </a:rPr>
              <a:t>1) Extension to other semantic labels beyond attributes.    2) Learning to share structurally. </a:t>
            </a:r>
          </a:p>
          <a:p>
            <a:pPr marR="0" lvl="0" algn="l" defTabSz="48069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800" kern="0" dirty="0" smtClean="0">
                <a:latin typeface="+mn-lt"/>
                <a:cs typeface="+mn-cs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232" y="14889591"/>
            <a:ext cx="794385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4" name="직선 화살표 연결선 393"/>
          <p:cNvCxnSpPr>
            <a:stCxn id="392" idx="1"/>
          </p:cNvCxnSpPr>
          <p:nvPr/>
        </p:nvCxnSpPr>
        <p:spPr bwMode="auto">
          <a:xfrm rot="10800000">
            <a:off x="38564640" y="15487095"/>
            <a:ext cx="4392488" cy="15205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252" y="11202616"/>
            <a:ext cx="8301038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Text Box 2806"/>
          <p:cNvSpPr txBox="1">
            <a:spLocks noChangeArrowheads="1"/>
          </p:cNvSpPr>
          <p:nvPr/>
        </p:nvSpPr>
        <p:spPr bwMode="auto">
          <a:xfrm>
            <a:off x="34280164" y="10505183"/>
            <a:ext cx="15301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Semantically meaningful prediction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76" y="22428988"/>
            <a:ext cx="12018645" cy="13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" name="직사각형 402"/>
          <p:cNvSpPr/>
          <p:nvPr/>
        </p:nvSpPr>
        <p:spPr bwMode="auto">
          <a:xfrm>
            <a:off x="12101700" y="22507872"/>
            <a:ext cx="2052228" cy="914400"/>
          </a:xfrm>
          <a:prstGeom prst="rect">
            <a:avLst/>
          </a:prstGeom>
          <a:solidFill>
            <a:srgbClr val="FFCCCC">
              <a:alpha val="25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1608231" y="23892864"/>
            <a:ext cx="54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</a:rPr>
              <a:t>Transformed (Shared) features</a:t>
            </a:r>
          </a:p>
        </p:txBody>
      </p:sp>
      <p:sp>
        <p:nvSpPr>
          <p:cNvPr id="141" name="직사각형 409"/>
          <p:cNvSpPr/>
          <p:nvPr/>
        </p:nvSpPr>
        <p:spPr bwMode="auto">
          <a:xfrm>
            <a:off x="7925235" y="22493572"/>
            <a:ext cx="3682995" cy="9144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4225936" y="22579880"/>
            <a:ext cx="2569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 smtClean="0">
                <a:solidFill>
                  <a:srgbClr val="FF0000"/>
                </a:solidFill>
              </a:rPr>
              <a:t>Sparsity</a:t>
            </a:r>
            <a:r>
              <a:rPr lang="en-US" altLang="ko-KR" sz="2800" dirty="0" smtClean="0">
                <a:solidFill>
                  <a:srgbClr val="FF0000"/>
                </a:solidFill>
              </a:rPr>
              <a:t> </a:t>
            </a:r>
            <a:r>
              <a:rPr lang="en-US" altLang="ko-KR" sz="2800" dirty="0" err="1" smtClean="0">
                <a:solidFill>
                  <a:srgbClr val="FF0000"/>
                </a:solidFill>
              </a:rPr>
              <a:t>regularizer</a:t>
            </a:r>
            <a:endParaRPr lang="en-US" altLang="ko-KR" sz="28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990637" y="22476188"/>
            <a:ext cx="1402077" cy="968028"/>
          </a:xfrm>
          <a:prstGeom prst="rect">
            <a:avLst/>
          </a:prstGeom>
          <a:noFill/>
          <a:ln w="635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3" name="Straight Arrow Connector 192"/>
          <p:cNvCxnSpPr>
            <a:endCxn id="7" idx="2"/>
          </p:cNvCxnSpPr>
          <p:nvPr/>
        </p:nvCxnSpPr>
        <p:spPr bwMode="auto">
          <a:xfrm flipH="1" flipV="1">
            <a:off x="9691676" y="23444216"/>
            <a:ext cx="1983580" cy="68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7946122" y="23640836"/>
            <a:ext cx="303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0070C0"/>
                </a:solidFill>
              </a:rPr>
              <a:t>loss function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22" y="28256491"/>
            <a:ext cx="9561671" cy="260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" name="Text Box 2806"/>
          <p:cNvSpPr txBox="1">
            <a:spLocks noChangeArrowheads="1"/>
          </p:cNvSpPr>
          <p:nvPr/>
        </p:nvSpPr>
        <p:spPr bwMode="auto">
          <a:xfrm>
            <a:off x="688432" y="27620440"/>
            <a:ext cx="11473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806950">
              <a:spcBef>
                <a:spcPct val="50000"/>
              </a:spcBef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Convex optimization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9860937" y="29600660"/>
            <a:ext cx="526244" cy="914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9" name="Straight Arrow Connector 298"/>
          <p:cNvCxnSpPr>
            <a:stCxn id="298" idx="1"/>
            <a:endCxn id="294" idx="3"/>
          </p:cNvCxnSpPr>
          <p:nvPr/>
        </p:nvCxnSpPr>
        <p:spPr bwMode="auto">
          <a:xfrm flipH="1" flipV="1">
            <a:off x="10387181" y="30057860"/>
            <a:ext cx="1320233" cy="3996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2" name="직사각형 409"/>
          <p:cNvSpPr/>
          <p:nvPr/>
        </p:nvSpPr>
        <p:spPr bwMode="auto">
          <a:xfrm>
            <a:off x="7374638" y="28304516"/>
            <a:ext cx="2926862" cy="9144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직사각형 402"/>
          <p:cNvSpPr/>
          <p:nvPr/>
        </p:nvSpPr>
        <p:spPr bwMode="auto">
          <a:xfrm>
            <a:off x="8036696" y="29600660"/>
            <a:ext cx="3056892" cy="914400"/>
          </a:xfrm>
          <a:prstGeom prst="rect">
            <a:avLst/>
          </a:prstGeom>
          <a:solidFill>
            <a:srgbClr val="FFCCCC">
              <a:alpha val="25000"/>
            </a:srgbClr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06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868452" y="30680780"/>
            <a:ext cx="15807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However, the (2,1)-norm is </a:t>
            </a:r>
            <a:r>
              <a:rPr lang="en-US" altLang="ko-KR" sz="2800" dirty="0" err="1" smtClean="0"/>
              <a:t>nonsmooth</a:t>
            </a:r>
            <a:r>
              <a:rPr lang="en-US" altLang="ko-KR" sz="2800" dirty="0" smtClean="0"/>
              <a:t>.  We instead solve an equivalent form, in which the features are replaced with a covariance matrix that measures the relative effectiveness of each dimension.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06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06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9990</TotalTime>
  <Words>955</Words>
  <Application>Microsoft Office PowerPoint</Application>
  <PresentationFormat>Custom</PresentationFormat>
  <Paragraphs>182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Grauman</dc:creator>
  <cp:lastModifiedBy>Sung Hwang</cp:lastModifiedBy>
  <cp:revision>449</cp:revision>
  <dcterms:created xsi:type="dcterms:W3CDTF">2006-11-26T16:24:54Z</dcterms:created>
  <dcterms:modified xsi:type="dcterms:W3CDTF">2011-06-15T20:22:09Z</dcterms:modified>
</cp:coreProperties>
</file>